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126"/>
  </p:notesMasterIdLst>
  <p:sldIdLst>
    <p:sldId id="256" r:id="rId2"/>
    <p:sldId id="286" r:id="rId3"/>
    <p:sldId id="285" r:id="rId4"/>
    <p:sldId id="262" r:id="rId5"/>
    <p:sldId id="287" r:id="rId6"/>
    <p:sldId id="299" r:id="rId7"/>
    <p:sldId id="388" r:id="rId8"/>
    <p:sldId id="406" r:id="rId9"/>
    <p:sldId id="288" r:id="rId10"/>
    <p:sldId id="289" r:id="rId11"/>
    <p:sldId id="368" r:id="rId12"/>
    <p:sldId id="369" r:id="rId13"/>
    <p:sldId id="290" r:id="rId14"/>
    <p:sldId id="291" r:id="rId15"/>
    <p:sldId id="370" r:id="rId16"/>
    <p:sldId id="292" r:id="rId17"/>
    <p:sldId id="384" r:id="rId18"/>
    <p:sldId id="389" r:id="rId19"/>
    <p:sldId id="367" r:id="rId20"/>
    <p:sldId id="293" r:id="rId21"/>
    <p:sldId id="414" r:id="rId22"/>
    <p:sldId id="294" r:id="rId23"/>
    <p:sldId id="295" r:id="rId24"/>
    <p:sldId id="301" r:id="rId25"/>
    <p:sldId id="296" r:id="rId26"/>
    <p:sldId id="297" r:id="rId27"/>
    <p:sldId id="372" r:id="rId28"/>
    <p:sldId id="385" r:id="rId29"/>
    <p:sldId id="298" r:id="rId30"/>
    <p:sldId id="300" r:id="rId31"/>
    <p:sldId id="434" r:id="rId32"/>
    <p:sldId id="433" r:id="rId33"/>
    <p:sldId id="386" r:id="rId34"/>
    <p:sldId id="316" r:id="rId35"/>
    <p:sldId id="305" r:id="rId36"/>
    <p:sldId id="317" r:id="rId37"/>
    <p:sldId id="306" r:id="rId38"/>
    <p:sldId id="307" r:id="rId39"/>
    <p:sldId id="303" r:id="rId40"/>
    <p:sldId id="304" r:id="rId41"/>
    <p:sldId id="393" r:id="rId42"/>
    <p:sldId id="390" r:id="rId43"/>
    <p:sldId id="371" r:id="rId44"/>
    <p:sldId id="394" r:id="rId45"/>
    <p:sldId id="435" r:id="rId46"/>
    <p:sldId id="391" r:id="rId47"/>
    <p:sldId id="436" r:id="rId48"/>
    <p:sldId id="311" r:id="rId49"/>
    <p:sldId id="416" r:id="rId50"/>
    <p:sldId id="348" r:id="rId51"/>
    <p:sldId id="342" r:id="rId52"/>
    <p:sldId id="313" r:id="rId53"/>
    <p:sldId id="437" r:id="rId54"/>
    <p:sldId id="319" r:id="rId55"/>
    <p:sldId id="320" r:id="rId56"/>
    <p:sldId id="417" r:id="rId57"/>
    <p:sldId id="318" r:id="rId58"/>
    <p:sldId id="321" r:id="rId59"/>
    <p:sldId id="452" r:id="rId60"/>
    <p:sldId id="322" r:id="rId61"/>
    <p:sldId id="325" r:id="rId62"/>
    <p:sldId id="323" r:id="rId63"/>
    <p:sldId id="396" r:id="rId64"/>
    <p:sldId id="395" r:id="rId65"/>
    <p:sldId id="326" r:id="rId66"/>
    <p:sldId id="327" r:id="rId67"/>
    <p:sldId id="398" r:id="rId68"/>
    <p:sldId id="438" r:id="rId69"/>
    <p:sldId id="419" r:id="rId70"/>
    <p:sldId id="448" r:id="rId71"/>
    <p:sldId id="376" r:id="rId72"/>
    <p:sldId id="378" r:id="rId73"/>
    <p:sldId id="439" r:id="rId74"/>
    <p:sldId id="329" r:id="rId75"/>
    <p:sldId id="446" r:id="rId76"/>
    <p:sldId id="324" r:id="rId77"/>
    <p:sldId id="440" r:id="rId78"/>
    <p:sldId id="402" r:id="rId79"/>
    <p:sldId id="411" r:id="rId80"/>
    <p:sldId id="332" r:id="rId81"/>
    <p:sldId id="734" r:id="rId82"/>
    <p:sldId id="420" r:id="rId83"/>
    <p:sldId id="428" r:id="rId84"/>
    <p:sldId id="343" r:id="rId85"/>
    <p:sldId id="334" r:id="rId86"/>
    <p:sldId id="333" r:id="rId87"/>
    <p:sldId id="421" r:id="rId88"/>
    <p:sldId id="335" r:id="rId89"/>
    <p:sldId id="381" r:id="rId90"/>
    <p:sldId id="422" r:id="rId91"/>
    <p:sldId id="336" r:id="rId92"/>
    <p:sldId id="399" r:id="rId93"/>
    <p:sldId id="337" r:id="rId94"/>
    <p:sldId id="442" r:id="rId95"/>
    <p:sldId id="344" r:id="rId96"/>
    <p:sldId id="423" r:id="rId97"/>
    <p:sldId id="347" r:id="rId98"/>
    <p:sldId id="443" r:id="rId99"/>
    <p:sldId id="403" r:id="rId100"/>
    <p:sldId id="341" r:id="rId101"/>
    <p:sldId id="431" r:id="rId102"/>
    <p:sldId id="735" r:id="rId103"/>
    <p:sldId id="338" r:id="rId104"/>
    <p:sldId id="449" r:id="rId105"/>
    <p:sldId id="408" r:id="rId106"/>
    <p:sldId id="424" r:id="rId107"/>
    <p:sldId id="345" r:id="rId108"/>
    <p:sldId id="444" r:id="rId109"/>
    <p:sldId id="412" r:id="rId110"/>
    <p:sldId id="432" r:id="rId111"/>
    <p:sldId id="426" r:id="rId112"/>
    <p:sldId id="409" r:id="rId113"/>
    <p:sldId id="257" r:id="rId114"/>
    <p:sldId id="451" r:id="rId115"/>
    <p:sldId id="723" r:id="rId116"/>
    <p:sldId id="445" r:id="rId117"/>
    <p:sldId id="258" r:id="rId118"/>
    <p:sldId id="401" r:id="rId119"/>
    <p:sldId id="383" r:id="rId120"/>
    <p:sldId id="425" r:id="rId121"/>
    <p:sldId id="429" r:id="rId122"/>
    <p:sldId id="430" r:id="rId123"/>
    <p:sldId id="269" r:id="rId124"/>
    <p:sldId id="392" r:id="rId125"/>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557" autoAdjust="0"/>
    <p:restoredTop sz="96221" autoAdjust="0"/>
  </p:normalViewPr>
  <p:slideViewPr>
    <p:cSldViewPr>
      <p:cViewPr varScale="1">
        <p:scale>
          <a:sx n="82" d="100"/>
          <a:sy n="82" d="100"/>
        </p:scale>
        <p:origin x="1200" y="101"/>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image" Target="../media/image10.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8.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8.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dirty="0"/>
          </a:p>
        </p:txBody>
      </p:sp>
      <p:sp>
        <p:nvSpPr>
          <p:cNvPr id="1126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dirty="0"/>
          </a:p>
        </p:txBody>
      </p:sp>
      <p:sp>
        <p:nvSpPr>
          <p:cNvPr id="788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126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27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dirty="0"/>
          </a:p>
        </p:txBody>
      </p:sp>
      <p:sp>
        <p:nvSpPr>
          <p:cNvPr id="1127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67451BF9-5B36-49C9-84DD-2AAA60906081}" type="slidenum">
              <a:rPr lang="en-US"/>
              <a:pPr>
                <a:defRPr/>
              </a:pPr>
              <a:t>‹#›</a:t>
            </a:fld>
            <a:endParaRPr lang="en-US" dirty="0"/>
          </a:p>
        </p:txBody>
      </p:sp>
    </p:spTree>
    <p:extLst>
      <p:ext uri="{BB962C8B-B14F-4D97-AF65-F5344CB8AC3E}">
        <p14:creationId xmlns:p14="http://schemas.microsoft.com/office/powerpoint/2010/main" val="202514687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eaLnBrk="1" hangingPunct="1"/>
            <a:fld id="{32B4AC7A-7812-4464-983C-86DDC2E09EC4}" type="slidenum">
              <a:rPr lang="en-US" sz="1200"/>
              <a:pPr algn="r" eaLnBrk="1" hangingPunct="1"/>
              <a:t>8</a:t>
            </a:fld>
            <a:endParaRPr lang="en-US" sz="1200" dirty="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p:spPr>
        <p:txBody>
          <a:bodyPr/>
          <a:lstStyle/>
          <a:p>
            <a:pPr eaLnBrk="1" hangingPunct="1"/>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67451BF9-5B36-49C9-84DD-2AAA60906081}" type="slidenum">
              <a:rPr lang="en-US" smtClean="0"/>
              <a:pPr>
                <a:defRPr/>
              </a:pPr>
              <a:t>30</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7DE0629-DA6D-4645-975D-D1D11B92A461}" type="slidenum">
              <a:rPr lang="en-US" smtClean="0"/>
              <a:pPr/>
              <a:t>70</a:t>
            </a:fld>
            <a:endParaRPr lang="en-US" dirty="0"/>
          </a:p>
        </p:txBody>
      </p:sp>
    </p:spTree>
    <p:extLst>
      <p:ext uri="{BB962C8B-B14F-4D97-AF65-F5344CB8AC3E}">
        <p14:creationId xmlns:p14="http://schemas.microsoft.com/office/powerpoint/2010/main" val="30197913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0CA838-7A2F-4578-AACF-A8F66EFC6C61}" type="slidenum">
              <a:rPr lang="en-US" smtClean="0"/>
              <a:t>81</a:t>
            </a:fld>
            <a:endParaRPr lang="en-US"/>
          </a:p>
        </p:txBody>
      </p:sp>
    </p:spTree>
    <p:extLst>
      <p:ext uri="{BB962C8B-B14F-4D97-AF65-F5344CB8AC3E}">
        <p14:creationId xmlns:p14="http://schemas.microsoft.com/office/powerpoint/2010/main" val="16583345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3902075"/>
            <a:ext cx="3400425" cy="2949575"/>
            <a:chOff x="0" y="2458"/>
            <a:chExt cx="2142" cy="1858"/>
          </a:xfrm>
        </p:grpSpPr>
        <p:sp>
          <p:nvSpPr>
            <p:cNvPr id="5" name="Freeform 3"/>
            <p:cNvSpPr>
              <a:spLocks/>
            </p:cNvSpPr>
            <p:nvPr/>
          </p:nvSpPr>
          <p:spPr bwMode="ltGray">
            <a:xfrm>
              <a:off x="0" y="2508"/>
              <a:ext cx="2142" cy="1804"/>
            </a:xfrm>
            <a:custGeom>
              <a:avLst/>
              <a:gdLst/>
              <a:ahLst/>
              <a:cxnLst>
                <a:cxn ang="0">
                  <a:pos x="329" y="66"/>
                </a:cxn>
                <a:cxn ang="0">
                  <a:pos x="161" y="30"/>
                </a:cxn>
                <a:cxn ang="0">
                  <a:pos x="0" y="0"/>
                </a:cxn>
                <a:cxn ang="0">
                  <a:pos x="0" y="12"/>
                </a:cxn>
                <a:cxn ang="0">
                  <a:pos x="161" y="42"/>
                </a:cxn>
                <a:cxn ang="0">
                  <a:pos x="323" y="78"/>
                </a:cxn>
                <a:cxn ang="0">
                  <a:pos x="556" y="150"/>
                </a:cxn>
                <a:cxn ang="0">
                  <a:pos x="777" y="245"/>
                </a:cxn>
                <a:cxn ang="0">
                  <a:pos x="993" y="365"/>
                </a:cxn>
                <a:cxn ang="0">
                  <a:pos x="1196" y="503"/>
                </a:cxn>
                <a:cxn ang="0">
                  <a:pos x="1381" y="653"/>
                </a:cxn>
                <a:cxn ang="0">
                  <a:pos x="1555" y="827"/>
                </a:cxn>
                <a:cxn ang="0">
                  <a:pos x="1710" y="1019"/>
                </a:cxn>
                <a:cxn ang="0">
                  <a:pos x="1854" y="1229"/>
                </a:cxn>
                <a:cxn ang="0">
                  <a:pos x="1937" y="1366"/>
                </a:cxn>
                <a:cxn ang="0">
                  <a:pos x="2009" y="1510"/>
                </a:cxn>
                <a:cxn ang="0">
                  <a:pos x="2069" y="1654"/>
                </a:cxn>
                <a:cxn ang="0">
                  <a:pos x="2123" y="1804"/>
                </a:cxn>
                <a:cxn ang="0">
                  <a:pos x="2135" y="1804"/>
                </a:cxn>
                <a:cxn ang="0">
                  <a:pos x="2081" y="1654"/>
                </a:cxn>
                <a:cxn ang="0">
                  <a:pos x="2021" y="1510"/>
                </a:cxn>
                <a:cxn ang="0">
                  <a:pos x="1949" y="1366"/>
                </a:cxn>
                <a:cxn ang="0">
                  <a:pos x="1866" y="1223"/>
                </a:cxn>
                <a:cxn ang="0">
                  <a:pos x="1722" y="1013"/>
                </a:cxn>
                <a:cxn ang="0">
                  <a:pos x="1561" y="821"/>
                </a:cxn>
                <a:cxn ang="0">
                  <a:pos x="1387" y="647"/>
                </a:cxn>
                <a:cxn ang="0">
                  <a:pos x="1202" y="491"/>
                </a:cxn>
                <a:cxn ang="0">
                  <a:pos x="999" y="353"/>
                </a:cxn>
                <a:cxn ang="0">
                  <a:pos x="783" y="239"/>
                </a:cxn>
                <a:cxn ang="0">
                  <a:pos x="562" y="138"/>
                </a:cxn>
                <a:cxn ang="0">
                  <a:pos x="329" y="66"/>
                </a:cxn>
                <a:cxn ang="0">
                  <a:pos x="329" y="66"/>
                </a:cxn>
              </a:cxnLst>
              <a:rect l="0" t="0" r="r" b="b"/>
              <a:pathLst>
                <a:path w="2135" h="1804">
                  <a:moveTo>
                    <a:pt x="329" y="66"/>
                  </a:moveTo>
                  <a:lnTo>
                    <a:pt x="161" y="30"/>
                  </a:lnTo>
                  <a:lnTo>
                    <a:pt x="0" y="0"/>
                  </a:lnTo>
                  <a:lnTo>
                    <a:pt x="0" y="12"/>
                  </a:lnTo>
                  <a:lnTo>
                    <a:pt x="161" y="42"/>
                  </a:lnTo>
                  <a:lnTo>
                    <a:pt x="323" y="78"/>
                  </a:lnTo>
                  <a:lnTo>
                    <a:pt x="556" y="150"/>
                  </a:lnTo>
                  <a:lnTo>
                    <a:pt x="777" y="245"/>
                  </a:lnTo>
                  <a:lnTo>
                    <a:pt x="993" y="365"/>
                  </a:lnTo>
                  <a:lnTo>
                    <a:pt x="1196" y="503"/>
                  </a:lnTo>
                  <a:lnTo>
                    <a:pt x="1381" y="653"/>
                  </a:lnTo>
                  <a:lnTo>
                    <a:pt x="1555" y="827"/>
                  </a:lnTo>
                  <a:lnTo>
                    <a:pt x="1710" y="1019"/>
                  </a:lnTo>
                  <a:lnTo>
                    <a:pt x="1854" y="1229"/>
                  </a:lnTo>
                  <a:lnTo>
                    <a:pt x="1937" y="1366"/>
                  </a:lnTo>
                  <a:lnTo>
                    <a:pt x="2009" y="1510"/>
                  </a:lnTo>
                  <a:lnTo>
                    <a:pt x="2069" y="1654"/>
                  </a:lnTo>
                  <a:lnTo>
                    <a:pt x="2123" y="1804"/>
                  </a:lnTo>
                  <a:lnTo>
                    <a:pt x="2135" y="1804"/>
                  </a:lnTo>
                  <a:lnTo>
                    <a:pt x="2081" y="1654"/>
                  </a:lnTo>
                  <a:lnTo>
                    <a:pt x="2021" y="1510"/>
                  </a:lnTo>
                  <a:lnTo>
                    <a:pt x="1949" y="1366"/>
                  </a:lnTo>
                  <a:lnTo>
                    <a:pt x="1866" y="1223"/>
                  </a:lnTo>
                  <a:lnTo>
                    <a:pt x="1722" y="1013"/>
                  </a:lnTo>
                  <a:lnTo>
                    <a:pt x="1561" y="821"/>
                  </a:lnTo>
                  <a:lnTo>
                    <a:pt x="1387" y="647"/>
                  </a:lnTo>
                  <a:lnTo>
                    <a:pt x="1202" y="491"/>
                  </a:lnTo>
                  <a:lnTo>
                    <a:pt x="999" y="353"/>
                  </a:lnTo>
                  <a:lnTo>
                    <a:pt x="783" y="239"/>
                  </a:lnTo>
                  <a:lnTo>
                    <a:pt x="562" y="138"/>
                  </a:lnTo>
                  <a:lnTo>
                    <a:pt x="329" y="66"/>
                  </a:lnTo>
                  <a:lnTo>
                    <a:pt x="329" y="66"/>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a:defRPr/>
              </a:pPr>
              <a:endParaRPr lang="en-US" dirty="0"/>
            </a:p>
          </p:txBody>
        </p:sp>
        <p:sp>
          <p:nvSpPr>
            <p:cNvPr id="6" name="Freeform 4"/>
            <p:cNvSpPr>
              <a:spLocks/>
            </p:cNvSpPr>
            <p:nvPr/>
          </p:nvSpPr>
          <p:spPr bwMode="hidden">
            <a:xfrm>
              <a:off x="0" y="2458"/>
              <a:ext cx="1854" cy="1858"/>
            </a:xfrm>
            <a:custGeom>
              <a:avLst/>
              <a:gdLst/>
              <a:ahLst/>
              <a:cxnLst>
                <a:cxn ang="0">
                  <a:pos x="1854" y="1858"/>
                </a:cxn>
                <a:cxn ang="0">
                  <a:pos x="0" y="1858"/>
                </a:cxn>
                <a:cxn ang="0">
                  <a:pos x="0" y="0"/>
                </a:cxn>
                <a:cxn ang="0">
                  <a:pos x="1854" y="1858"/>
                </a:cxn>
                <a:cxn ang="0">
                  <a:pos x="1854" y="1858"/>
                </a:cxn>
              </a:cxnLst>
              <a:rect l="0" t="0" r="r" b="b"/>
              <a:pathLst>
                <a:path w="1854" h="1858">
                  <a:moveTo>
                    <a:pt x="1854" y="1858"/>
                  </a:moveTo>
                  <a:lnTo>
                    <a:pt x="0" y="1858"/>
                  </a:lnTo>
                  <a:lnTo>
                    <a:pt x="0" y="0"/>
                  </a:lnTo>
                  <a:lnTo>
                    <a:pt x="1854" y="1858"/>
                  </a:lnTo>
                  <a:lnTo>
                    <a:pt x="1854" y="1858"/>
                  </a:lnTo>
                  <a:close/>
                </a:path>
              </a:pathLst>
            </a:custGeom>
            <a:gradFill rotWithShape="0">
              <a:gsLst>
                <a:gs pos="0">
                  <a:schemeClr val="bg2"/>
                </a:gs>
                <a:gs pos="50000">
                  <a:schemeClr val="bg1"/>
                </a:gs>
                <a:gs pos="100000">
                  <a:schemeClr val="bg2"/>
                </a:gs>
              </a:gsLst>
              <a:lin ang="18900000" scaled="1"/>
            </a:gradFill>
            <a:ln w="9525">
              <a:noFill/>
              <a:round/>
              <a:headEnd/>
              <a:tailEnd/>
            </a:ln>
          </p:spPr>
          <p:txBody>
            <a:bodyPr/>
            <a:lstStyle/>
            <a:p>
              <a:pPr>
                <a:defRPr/>
              </a:pPr>
              <a:endParaRPr lang="en-US" dirty="0"/>
            </a:p>
          </p:txBody>
        </p:sp>
        <p:sp>
          <p:nvSpPr>
            <p:cNvPr id="7" name="Freeform 5"/>
            <p:cNvSpPr>
              <a:spLocks/>
            </p:cNvSpPr>
            <p:nvPr/>
          </p:nvSpPr>
          <p:spPr bwMode="ltGray">
            <a:xfrm>
              <a:off x="0" y="2735"/>
              <a:ext cx="1745" cy="1577"/>
            </a:xfrm>
            <a:custGeom>
              <a:avLst/>
              <a:gdLst/>
              <a:ahLst/>
              <a:cxnLst>
                <a:cxn ang="0">
                  <a:pos x="1640" y="1377"/>
                </a:cxn>
                <a:cxn ang="0">
                  <a:pos x="1692" y="1479"/>
                </a:cxn>
                <a:cxn ang="0">
                  <a:pos x="1732" y="1577"/>
                </a:cxn>
                <a:cxn ang="0">
                  <a:pos x="1745" y="1577"/>
                </a:cxn>
                <a:cxn ang="0">
                  <a:pos x="1703" y="1469"/>
                </a:cxn>
                <a:cxn ang="0">
                  <a:pos x="1649" y="1367"/>
                </a:cxn>
                <a:cxn ang="0">
                  <a:pos x="1535" y="1157"/>
                </a:cxn>
                <a:cxn ang="0">
                  <a:pos x="1395" y="951"/>
                </a:cxn>
                <a:cxn ang="0">
                  <a:pos x="1236" y="756"/>
                </a:cxn>
                <a:cxn ang="0">
                  <a:pos x="1061" y="582"/>
                </a:cxn>
                <a:cxn ang="0">
                  <a:pos x="876" y="426"/>
                </a:cxn>
                <a:cxn ang="0">
                  <a:pos x="672" y="294"/>
                </a:cxn>
                <a:cxn ang="0">
                  <a:pos x="455" y="174"/>
                </a:cxn>
                <a:cxn ang="0">
                  <a:pos x="234" y="78"/>
                </a:cxn>
                <a:cxn ang="0">
                  <a:pos x="0" y="0"/>
                </a:cxn>
                <a:cxn ang="0">
                  <a:pos x="0" y="12"/>
                </a:cxn>
                <a:cxn ang="0">
                  <a:pos x="222" y="89"/>
                </a:cxn>
                <a:cxn ang="0">
                  <a:pos x="446" y="185"/>
                </a:cxn>
                <a:cxn ang="0">
                  <a:pos x="662" y="305"/>
                </a:cxn>
                <a:cxn ang="0">
                  <a:pos x="866" y="437"/>
                </a:cxn>
                <a:cxn ang="0">
                  <a:pos x="1052" y="593"/>
                </a:cxn>
                <a:cxn ang="0">
                  <a:pos x="1226" y="767"/>
                </a:cxn>
                <a:cxn ang="0">
                  <a:pos x="1385" y="960"/>
                </a:cxn>
                <a:cxn ang="0">
                  <a:pos x="1526" y="1167"/>
                </a:cxn>
                <a:cxn ang="0">
                  <a:pos x="1640" y="1377"/>
                </a:cxn>
              </a:cxnLst>
              <a:rect l="0" t="0" r="r" b="b"/>
              <a:pathLst>
                <a:path w="1745" h="1577">
                  <a:moveTo>
                    <a:pt x="1640" y="1377"/>
                  </a:moveTo>
                  <a:lnTo>
                    <a:pt x="1692" y="1479"/>
                  </a:lnTo>
                  <a:lnTo>
                    <a:pt x="1732" y="1577"/>
                  </a:lnTo>
                  <a:lnTo>
                    <a:pt x="1745" y="1577"/>
                  </a:lnTo>
                  <a:lnTo>
                    <a:pt x="1703" y="1469"/>
                  </a:lnTo>
                  <a:lnTo>
                    <a:pt x="1649" y="1367"/>
                  </a:lnTo>
                  <a:lnTo>
                    <a:pt x="1535" y="1157"/>
                  </a:lnTo>
                  <a:lnTo>
                    <a:pt x="1395" y="951"/>
                  </a:lnTo>
                  <a:lnTo>
                    <a:pt x="1236" y="756"/>
                  </a:lnTo>
                  <a:lnTo>
                    <a:pt x="1061" y="582"/>
                  </a:lnTo>
                  <a:lnTo>
                    <a:pt x="876" y="426"/>
                  </a:lnTo>
                  <a:lnTo>
                    <a:pt x="672" y="294"/>
                  </a:lnTo>
                  <a:lnTo>
                    <a:pt x="455" y="174"/>
                  </a:lnTo>
                  <a:lnTo>
                    <a:pt x="234" y="78"/>
                  </a:lnTo>
                  <a:lnTo>
                    <a:pt x="0" y="0"/>
                  </a:lnTo>
                  <a:lnTo>
                    <a:pt x="0" y="12"/>
                  </a:lnTo>
                  <a:lnTo>
                    <a:pt x="222" y="89"/>
                  </a:lnTo>
                  <a:lnTo>
                    <a:pt x="446" y="185"/>
                  </a:lnTo>
                  <a:lnTo>
                    <a:pt x="662" y="305"/>
                  </a:lnTo>
                  <a:lnTo>
                    <a:pt x="866" y="437"/>
                  </a:lnTo>
                  <a:lnTo>
                    <a:pt x="1052" y="593"/>
                  </a:lnTo>
                  <a:lnTo>
                    <a:pt x="1226" y="767"/>
                  </a:lnTo>
                  <a:lnTo>
                    <a:pt x="1385" y="960"/>
                  </a:lnTo>
                  <a:lnTo>
                    <a:pt x="1526" y="1167"/>
                  </a:lnTo>
                  <a:lnTo>
                    <a:pt x="1640" y="1377"/>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a:defRPr/>
              </a:pPr>
              <a:endParaRPr lang="en-US" dirty="0"/>
            </a:p>
          </p:txBody>
        </p:sp>
        <p:sp>
          <p:nvSpPr>
            <p:cNvPr id="8" name="Freeform 6"/>
            <p:cNvSpPr>
              <a:spLocks/>
            </p:cNvSpPr>
            <p:nvPr/>
          </p:nvSpPr>
          <p:spPr bwMode="ltGray">
            <a:xfrm>
              <a:off x="0" y="2544"/>
              <a:ext cx="1745" cy="1768"/>
            </a:xfrm>
            <a:custGeom>
              <a:avLst/>
              <a:gdLst/>
              <a:ahLst/>
              <a:cxnLst>
                <a:cxn ang="0">
                  <a:pos x="0" y="0"/>
                </a:cxn>
                <a:cxn ang="0">
                  <a:pos x="0" y="12"/>
                </a:cxn>
                <a:cxn ang="0">
                  <a:pos x="210" y="88"/>
                </a:cxn>
                <a:cxn ang="0">
                  <a:pos x="426" y="190"/>
                </a:cxn>
                <a:cxn ang="0">
                  <a:pos x="630" y="304"/>
                </a:cxn>
                <a:cxn ang="0">
                  <a:pos x="818" y="442"/>
                </a:cxn>
                <a:cxn ang="0">
                  <a:pos x="998" y="592"/>
                </a:cxn>
                <a:cxn ang="0">
                  <a:pos x="1164" y="766"/>
                </a:cxn>
                <a:cxn ang="0">
                  <a:pos x="1310" y="942"/>
                </a:cxn>
                <a:cxn ang="0">
                  <a:pos x="1454" y="1146"/>
                </a:cxn>
                <a:cxn ang="0">
                  <a:pos x="1536" y="1298"/>
                </a:cxn>
                <a:cxn ang="0">
                  <a:pos x="1614" y="1456"/>
                </a:cxn>
                <a:cxn ang="0">
                  <a:pos x="1682" y="1616"/>
                </a:cxn>
                <a:cxn ang="0">
                  <a:pos x="1733" y="1768"/>
                </a:cxn>
                <a:cxn ang="0">
                  <a:pos x="1745" y="1768"/>
                </a:cxn>
                <a:cxn ang="0">
                  <a:pos x="1691" y="1606"/>
                </a:cxn>
                <a:cxn ang="0">
                  <a:pos x="1623" y="1445"/>
                </a:cxn>
                <a:cxn ang="0">
                  <a:pos x="1547" y="1288"/>
                </a:cxn>
                <a:cxn ang="0">
                  <a:pos x="1463" y="1136"/>
                </a:cxn>
                <a:cxn ang="0">
                  <a:pos x="1320" y="932"/>
                </a:cxn>
                <a:cxn ang="0">
                  <a:pos x="1173" y="755"/>
                </a:cxn>
                <a:cxn ang="0">
                  <a:pos x="1008" y="581"/>
                </a:cxn>
                <a:cxn ang="0">
                  <a:pos x="827" y="431"/>
                </a:cxn>
                <a:cxn ang="0">
                  <a:pos x="642" y="293"/>
                </a:cxn>
                <a:cxn ang="0">
                  <a:pos x="437" y="179"/>
                </a:cxn>
                <a:cxn ang="0">
                  <a:pos x="222" y="78"/>
                </a:cxn>
                <a:cxn ang="0">
                  <a:pos x="0" y="0"/>
                </a:cxn>
                <a:cxn ang="0">
                  <a:pos x="0" y="0"/>
                </a:cxn>
              </a:cxnLst>
              <a:rect l="0" t="0" r="r" b="b"/>
              <a:pathLst>
                <a:path w="1745" h="1768">
                  <a:moveTo>
                    <a:pt x="0" y="0"/>
                  </a:moveTo>
                  <a:lnTo>
                    <a:pt x="0" y="12"/>
                  </a:lnTo>
                  <a:lnTo>
                    <a:pt x="210" y="88"/>
                  </a:lnTo>
                  <a:lnTo>
                    <a:pt x="426" y="190"/>
                  </a:lnTo>
                  <a:lnTo>
                    <a:pt x="630" y="304"/>
                  </a:lnTo>
                  <a:lnTo>
                    <a:pt x="818" y="442"/>
                  </a:lnTo>
                  <a:lnTo>
                    <a:pt x="998" y="592"/>
                  </a:lnTo>
                  <a:lnTo>
                    <a:pt x="1164" y="766"/>
                  </a:lnTo>
                  <a:lnTo>
                    <a:pt x="1310" y="942"/>
                  </a:lnTo>
                  <a:lnTo>
                    <a:pt x="1454" y="1146"/>
                  </a:lnTo>
                  <a:lnTo>
                    <a:pt x="1536" y="1298"/>
                  </a:lnTo>
                  <a:lnTo>
                    <a:pt x="1614" y="1456"/>
                  </a:lnTo>
                  <a:lnTo>
                    <a:pt x="1682" y="1616"/>
                  </a:lnTo>
                  <a:lnTo>
                    <a:pt x="1733" y="1768"/>
                  </a:lnTo>
                  <a:lnTo>
                    <a:pt x="1745" y="1768"/>
                  </a:lnTo>
                  <a:lnTo>
                    <a:pt x="1691" y="1606"/>
                  </a:lnTo>
                  <a:lnTo>
                    <a:pt x="1623" y="1445"/>
                  </a:lnTo>
                  <a:lnTo>
                    <a:pt x="1547" y="1288"/>
                  </a:lnTo>
                  <a:lnTo>
                    <a:pt x="1463" y="1136"/>
                  </a:lnTo>
                  <a:lnTo>
                    <a:pt x="1320" y="932"/>
                  </a:lnTo>
                  <a:lnTo>
                    <a:pt x="1173" y="755"/>
                  </a:lnTo>
                  <a:lnTo>
                    <a:pt x="1008" y="581"/>
                  </a:lnTo>
                  <a:lnTo>
                    <a:pt x="827" y="431"/>
                  </a:lnTo>
                  <a:lnTo>
                    <a:pt x="642" y="293"/>
                  </a:lnTo>
                  <a:lnTo>
                    <a:pt x="437" y="179"/>
                  </a:lnTo>
                  <a:lnTo>
                    <a:pt x="222" y="78"/>
                  </a:lnTo>
                  <a:lnTo>
                    <a:pt x="0" y="0"/>
                  </a:lnTo>
                  <a:lnTo>
                    <a:pt x="0" y="0"/>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a:defRPr/>
              </a:pPr>
              <a:endParaRPr lang="en-US" dirty="0"/>
            </a:p>
          </p:txBody>
        </p:sp>
        <p:sp>
          <p:nvSpPr>
            <p:cNvPr id="9" name="Oval 7"/>
            <p:cNvSpPr>
              <a:spLocks noChangeArrowheads="1"/>
            </p:cNvSpPr>
            <p:nvPr/>
          </p:nvSpPr>
          <p:spPr bwMode="ltGray">
            <a:xfrm>
              <a:off x="209" y="2784"/>
              <a:ext cx="86" cy="86"/>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pPr>
                <a:defRPr/>
              </a:pPr>
              <a:endParaRPr lang="en-US" dirty="0"/>
            </a:p>
          </p:txBody>
        </p:sp>
        <p:sp>
          <p:nvSpPr>
            <p:cNvPr id="10" name="Oval 8"/>
            <p:cNvSpPr>
              <a:spLocks noChangeArrowheads="1"/>
            </p:cNvSpPr>
            <p:nvPr/>
          </p:nvSpPr>
          <p:spPr bwMode="ltGray">
            <a:xfrm>
              <a:off x="1536" y="3884"/>
              <a:ext cx="92" cy="92"/>
            </a:xfrm>
            <a:prstGeom prst="ellipse">
              <a:avLst/>
            </a:prstGeom>
            <a:gradFill rotWithShape="0">
              <a:gsLst>
                <a:gs pos="0">
                  <a:schemeClr val="bg2"/>
                </a:gs>
                <a:gs pos="100000">
                  <a:schemeClr val="bg1"/>
                </a:gs>
              </a:gsLst>
              <a:lin ang="2700000" scaled="1"/>
            </a:gradFill>
            <a:ln w="9525">
              <a:noFill/>
              <a:round/>
              <a:headEnd/>
              <a:tailEnd/>
            </a:ln>
            <a:effectLst/>
          </p:spPr>
          <p:txBody>
            <a:bodyPr/>
            <a:lstStyle/>
            <a:p>
              <a:pPr>
                <a:defRPr/>
              </a:pPr>
              <a:endParaRPr lang="en-US" dirty="0"/>
            </a:p>
          </p:txBody>
        </p:sp>
        <p:sp>
          <p:nvSpPr>
            <p:cNvPr id="11" name="Oval 9"/>
            <p:cNvSpPr>
              <a:spLocks noChangeArrowheads="1"/>
            </p:cNvSpPr>
            <p:nvPr/>
          </p:nvSpPr>
          <p:spPr bwMode="ltGray">
            <a:xfrm>
              <a:off x="791" y="2723"/>
              <a:ext cx="121" cy="121"/>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pPr>
                <a:defRPr/>
              </a:pPr>
              <a:endParaRPr lang="en-US" dirty="0"/>
            </a:p>
          </p:txBody>
        </p:sp>
      </p:grpSp>
      <p:sp>
        <p:nvSpPr>
          <p:cNvPr id="43018" name="Rectangle 10"/>
          <p:cNvSpPr>
            <a:spLocks noGrp="1" noChangeArrowheads="1"/>
          </p:cNvSpPr>
          <p:nvPr>
            <p:ph type="ctrTitle" sz="quarter"/>
          </p:nvPr>
        </p:nvSpPr>
        <p:spPr>
          <a:xfrm>
            <a:off x="685800" y="1873250"/>
            <a:ext cx="7772400" cy="1555750"/>
          </a:xfrm>
        </p:spPr>
        <p:txBody>
          <a:bodyPr/>
          <a:lstStyle>
            <a:lvl1pPr>
              <a:defRPr sz="4800"/>
            </a:lvl1pPr>
          </a:lstStyle>
          <a:p>
            <a:r>
              <a:rPr lang="en-US"/>
              <a:t>Click to edit Master title style</a:t>
            </a:r>
          </a:p>
        </p:txBody>
      </p:sp>
      <p:sp>
        <p:nvSpPr>
          <p:cNvPr id="43019" name="Rectangle 11"/>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12" name="Rectangle 12"/>
          <p:cNvSpPr>
            <a:spLocks noGrp="1" noChangeArrowheads="1"/>
          </p:cNvSpPr>
          <p:nvPr>
            <p:ph type="dt" sz="quarter" idx="10"/>
          </p:nvPr>
        </p:nvSpPr>
        <p:spPr/>
        <p:txBody>
          <a:bodyPr/>
          <a:lstStyle>
            <a:lvl1pPr>
              <a:defRPr/>
            </a:lvl1pPr>
          </a:lstStyle>
          <a:p>
            <a:pPr>
              <a:defRPr/>
            </a:pPr>
            <a:endParaRPr lang="en-US" dirty="0"/>
          </a:p>
        </p:txBody>
      </p:sp>
      <p:sp>
        <p:nvSpPr>
          <p:cNvPr id="13" name="Rectangle 13"/>
          <p:cNvSpPr>
            <a:spLocks noGrp="1" noChangeArrowheads="1"/>
          </p:cNvSpPr>
          <p:nvPr>
            <p:ph type="ftr" sz="quarter" idx="11"/>
          </p:nvPr>
        </p:nvSpPr>
        <p:spPr/>
        <p:txBody>
          <a:bodyPr/>
          <a:lstStyle>
            <a:lvl1pPr>
              <a:defRPr/>
            </a:lvl1pPr>
          </a:lstStyle>
          <a:p>
            <a:pPr>
              <a:defRPr/>
            </a:pPr>
            <a:endParaRPr lang="en-US" dirty="0"/>
          </a:p>
        </p:txBody>
      </p:sp>
      <p:sp>
        <p:nvSpPr>
          <p:cNvPr id="14" name="Rectangle 14"/>
          <p:cNvSpPr>
            <a:spLocks noGrp="1" noChangeArrowheads="1"/>
          </p:cNvSpPr>
          <p:nvPr>
            <p:ph type="sldNum" sz="quarter" idx="12"/>
          </p:nvPr>
        </p:nvSpPr>
        <p:spPr/>
        <p:txBody>
          <a:bodyPr/>
          <a:lstStyle>
            <a:lvl1pPr>
              <a:defRPr/>
            </a:lvl1pPr>
          </a:lstStyle>
          <a:p>
            <a:pPr>
              <a:defRPr/>
            </a:pPr>
            <a:fld id="{C9693DA8-663A-4CE7-8BF2-D251398C2B86}"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2"/>
          <p:cNvSpPr>
            <a:spLocks noGrp="1" noChangeArrowheads="1"/>
          </p:cNvSpPr>
          <p:nvPr>
            <p:ph type="dt" sz="half" idx="10"/>
          </p:nvPr>
        </p:nvSpPr>
        <p:spPr>
          <a:ln/>
        </p:spPr>
        <p:txBody>
          <a:bodyPr/>
          <a:lstStyle>
            <a:lvl1pPr>
              <a:defRPr/>
            </a:lvl1pPr>
          </a:lstStyle>
          <a:p>
            <a:pPr>
              <a:defRPr/>
            </a:pPr>
            <a:endParaRPr lang="en-US" dirty="0"/>
          </a:p>
        </p:txBody>
      </p:sp>
      <p:sp>
        <p:nvSpPr>
          <p:cNvPr id="5" name="Rectangle 13"/>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14"/>
          <p:cNvSpPr>
            <a:spLocks noGrp="1" noChangeArrowheads="1"/>
          </p:cNvSpPr>
          <p:nvPr>
            <p:ph type="sldNum" sz="quarter" idx="12"/>
          </p:nvPr>
        </p:nvSpPr>
        <p:spPr>
          <a:ln/>
        </p:spPr>
        <p:txBody>
          <a:bodyPr/>
          <a:lstStyle>
            <a:lvl1pPr>
              <a:defRPr/>
            </a:lvl1pPr>
          </a:lstStyle>
          <a:p>
            <a:pPr>
              <a:defRPr/>
            </a:pPr>
            <a:fld id="{298261A4-7FA0-4A81-9DD2-CC27FAD1ED30}"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2"/>
          <p:cNvSpPr>
            <a:spLocks noGrp="1" noChangeArrowheads="1"/>
          </p:cNvSpPr>
          <p:nvPr>
            <p:ph type="dt" sz="half" idx="10"/>
          </p:nvPr>
        </p:nvSpPr>
        <p:spPr>
          <a:ln/>
        </p:spPr>
        <p:txBody>
          <a:bodyPr/>
          <a:lstStyle>
            <a:lvl1pPr>
              <a:defRPr/>
            </a:lvl1pPr>
          </a:lstStyle>
          <a:p>
            <a:pPr>
              <a:defRPr/>
            </a:pPr>
            <a:endParaRPr lang="en-US" dirty="0"/>
          </a:p>
        </p:txBody>
      </p:sp>
      <p:sp>
        <p:nvSpPr>
          <p:cNvPr id="5" name="Rectangle 13"/>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14"/>
          <p:cNvSpPr>
            <a:spLocks noGrp="1" noChangeArrowheads="1"/>
          </p:cNvSpPr>
          <p:nvPr>
            <p:ph type="sldNum" sz="quarter" idx="12"/>
          </p:nvPr>
        </p:nvSpPr>
        <p:spPr>
          <a:ln/>
        </p:spPr>
        <p:txBody>
          <a:bodyPr/>
          <a:lstStyle>
            <a:lvl1pPr>
              <a:defRPr/>
            </a:lvl1pPr>
          </a:lstStyle>
          <a:p>
            <a:pPr>
              <a:defRPr/>
            </a:pPr>
            <a:fld id="{29182F57-0ED3-4922-ACC0-05D558BE1E21}"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2"/>
          <p:cNvSpPr>
            <a:spLocks noGrp="1" noChangeArrowheads="1"/>
          </p:cNvSpPr>
          <p:nvPr>
            <p:ph type="dt" sz="half" idx="10"/>
          </p:nvPr>
        </p:nvSpPr>
        <p:spPr>
          <a:ln/>
        </p:spPr>
        <p:txBody>
          <a:bodyPr/>
          <a:lstStyle>
            <a:lvl1pPr>
              <a:defRPr/>
            </a:lvl1pPr>
          </a:lstStyle>
          <a:p>
            <a:pPr>
              <a:defRPr/>
            </a:pPr>
            <a:endParaRPr lang="en-US" dirty="0"/>
          </a:p>
        </p:txBody>
      </p:sp>
      <p:sp>
        <p:nvSpPr>
          <p:cNvPr id="6" name="Rectangle 13"/>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14"/>
          <p:cNvSpPr>
            <a:spLocks noGrp="1" noChangeArrowheads="1"/>
          </p:cNvSpPr>
          <p:nvPr>
            <p:ph type="sldNum" sz="quarter" idx="12"/>
          </p:nvPr>
        </p:nvSpPr>
        <p:spPr>
          <a:ln/>
        </p:spPr>
        <p:txBody>
          <a:bodyPr/>
          <a:lstStyle>
            <a:lvl1pPr>
              <a:defRPr/>
            </a:lvl1pPr>
          </a:lstStyle>
          <a:p>
            <a:pPr>
              <a:defRPr/>
            </a:pPr>
            <a:fld id="{FFAA7FCA-2966-4CCE-9310-0996A18037CF}"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2"/>
          <p:cNvSpPr>
            <a:spLocks noGrp="1" noChangeArrowheads="1"/>
          </p:cNvSpPr>
          <p:nvPr>
            <p:ph type="dt" sz="half" idx="10"/>
          </p:nvPr>
        </p:nvSpPr>
        <p:spPr>
          <a:ln/>
        </p:spPr>
        <p:txBody>
          <a:bodyPr/>
          <a:lstStyle>
            <a:lvl1pPr>
              <a:defRPr/>
            </a:lvl1pPr>
          </a:lstStyle>
          <a:p>
            <a:pPr>
              <a:defRPr/>
            </a:pPr>
            <a:endParaRPr lang="en-US" dirty="0"/>
          </a:p>
        </p:txBody>
      </p:sp>
      <p:sp>
        <p:nvSpPr>
          <p:cNvPr id="8" name="Rectangle 13"/>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14"/>
          <p:cNvSpPr>
            <a:spLocks noGrp="1" noChangeArrowheads="1"/>
          </p:cNvSpPr>
          <p:nvPr>
            <p:ph type="sldNum" sz="quarter" idx="12"/>
          </p:nvPr>
        </p:nvSpPr>
        <p:spPr>
          <a:ln/>
        </p:spPr>
        <p:txBody>
          <a:bodyPr/>
          <a:lstStyle>
            <a:lvl1pPr>
              <a:defRPr/>
            </a:lvl1pPr>
          </a:lstStyle>
          <a:p>
            <a:pPr>
              <a:defRPr/>
            </a:pPr>
            <a:fld id="{6E63AF77-AF2B-4E95-9648-73DDE5EDE743}"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2"/>
          <p:cNvSpPr>
            <a:spLocks noGrp="1" noChangeArrowheads="1"/>
          </p:cNvSpPr>
          <p:nvPr>
            <p:ph type="dt" sz="half" idx="10"/>
          </p:nvPr>
        </p:nvSpPr>
        <p:spPr>
          <a:ln/>
        </p:spPr>
        <p:txBody>
          <a:bodyPr/>
          <a:lstStyle>
            <a:lvl1pPr>
              <a:defRPr/>
            </a:lvl1pPr>
          </a:lstStyle>
          <a:p>
            <a:pPr>
              <a:defRPr/>
            </a:pPr>
            <a:endParaRPr lang="en-US" dirty="0"/>
          </a:p>
        </p:txBody>
      </p:sp>
      <p:sp>
        <p:nvSpPr>
          <p:cNvPr id="4" name="Rectangle 13"/>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14"/>
          <p:cNvSpPr>
            <a:spLocks noGrp="1" noChangeArrowheads="1"/>
          </p:cNvSpPr>
          <p:nvPr>
            <p:ph type="sldNum" sz="quarter" idx="12"/>
          </p:nvPr>
        </p:nvSpPr>
        <p:spPr>
          <a:ln/>
        </p:spPr>
        <p:txBody>
          <a:bodyPr/>
          <a:lstStyle>
            <a:lvl1pPr>
              <a:defRPr/>
            </a:lvl1pPr>
          </a:lstStyle>
          <a:p>
            <a:pPr>
              <a:defRPr/>
            </a:pPr>
            <a:fld id="{980185FD-03B7-4079-A4D4-E7B370D624CA}"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2"/>
          <p:cNvSpPr>
            <a:spLocks noGrp="1" noChangeArrowheads="1"/>
          </p:cNvSpPr>
          <p:nvPr>
            <p:ph type="dt" sz="half" idx="10"/>
          </p:nvPr>
        </p:nvSpPr>
        <p:spPr>
          <a:ln/>
        </p:spPr>
        <p:txBody>
          <a:bodyPr/>
          <a:lstStyle>
            <a:lvl1pPr>
              <a:defRPr/>
            </a:lvl1pPr>
          </a:lstStyle>
          <a:p>
            <a:pPr>
              <a:defRPr/>
            </a:pPr>
            <a:endParaRPr lang="en-US" dirty="0"/>
          </a:p>
        </p:txBody>
      </p:sp>
      <p:sp>
        <p:nvSpPr>
          <p:cNvPr id="3" name="Rectangle 13"/>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14"/>
          <p:cNvSpPr>
            <a:spLocks noGrp="1" noChangeArrowheads="1"/>
          </p:cNvSpPr>
          <p:nvPr>
            <p:ph type="sldNum" sz="quarter" idx="12"/>
          </p:nvPr>
        </p:nvSpPr>
        <p:spPr>
          <a:ln/>
        </p:spPr>
        <p:txBody>
          <a:bodyPr/>
          <a:lstStyle>
            <a:lvl1pPr>
              <a:defRPr/>
            </a:lvl1pPr>
          </a:lstStyle>
          <a:p>
            <a:pPr>
              <a:defRPr/>
            </a:pPr>
            <a:fld id="{4A7FBF4E-C79C-4D0E-87BB-CBEC756A90EF}"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2"/>
          <p:cNvSpPr>
            <a:spLocks noGrp="1" noChangeArrowheads="1"/>
          </p:cNvSpPr>
          <p:nvPr>
            <p:ph type="dt" sz="half" idx="10"/>
          </p:nvPr>
        </p:nvSpPr>
        <p:spPr>
          <a:ln/>
        </p:spPr>
        <p:txBody>
          <a:bodyPr/>
          <a:lstStyle>
            <a:lvl1pPr>
              <a:defRPr/>
            </a:lvl1pPr>
          </a:lstStyle>
          <a:p>
            <a:pPr>
              <a:defRPr/>
            </a:pPr>
            <a:endParaRPr lang="en-US" dirty="0"/>
          </a:p>
        </p:txBody>
      </p:sp>
      <p:sp>
        <p:nvSpPr>
          <p:cNvPr id="6" name="Rectangle 13"/>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14"/>
          <p:cNvSpPr>
            <a:spLocks noGrp="1" noChangeArrowheads="1"/>
          </p:cNvSpPr>
          <p:nvPr>
            <p:ph type="sldNum" sz="quarter" idx="12"/>
          </p:nvPr>
        </p:nvSpPr>
        <p:spPr>
          <a:ln/>
        </p:spPr>
        <p:txBody>
          <a:bodyPr/>
          <a:lstStyle>
            <a:lvl1pPr>
              <a:defRPr/>
            </a:lvl1pPr>
          </a:lstStyle>
          <a:p>
            <a:pPr>
              <a:defRPr/>
            </a:pPr>
            <a:fld id="{9F8722A8-F6C9-4FCB-A8A6-AA87486216A3}"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2"/>
          <p:cNvSpPr>
            <a:spLocks noGrp="1" noChangeArrowheads="1"/>
          </p:cNvSpPr>
          <p:nvPr>
            <p:ph type="dt" sz="half" idx="10"/>
          </p:nvPr>
        </p:nvSpPr>
        <p:spPr>
          <a:ln/>
        </p:spPr>
        <p:txBody>
          <a:bodyPr/>
          <a:lstStyle>
            <a:lvl1pPr>
              <a:defRPr/>
            </a:lvl1pPr>
          </a:lstStyle>
          <a:p>
            <a:pPr>
              <a:defRPr/>
            </a:pPr>
            <a:endParaRPr lang="en-US" dirty="0"/>
          </a:p>
        </p:txBody>
      </p:sp>
      <p:sp>
        <p:nvSpPr>
          <p:cNvPr id="6" name="Rectangle 13"/>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14"/>
          <p:cNvSpPr>
            <a:spLocks noGrp="1" noChangeArrowheads="1"/>
          </p:cNvSpPr>
          <p:nvPr>
            <p:ph type="sldNum" sz="quarter" idx="12"/>
          </p:nvPr>
        </p:nvSpPr>
        <p:spPr>
          <a:ln/>
        </p:spPr>
        <p:txBody>
          <a:bodyPr/>
          <a:lstStyle>
            <a:lvl1pPr>
              <a:defRPr/>
            </a:lvl1pPr>
          </a:lstStyle>
          <a:p>
            <a:pPr>
              <a:defRPr/>
            </a:pPr>
            <a:fld id="{58CBE7B6-B6BC-444F-9168-4DA0C4741730}"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2"/>
          <p:cNvSpPr>
            <a:spLocks noGrp="1" noChangeArrowheads="1"/>
          </p:cNvSpPr>
          <p:nvPr>
            <p:ph type="dt" sz="half" idx="10"/>
          </p:nvPr>
        </p:nvSpPr>
        <p:spPr>
          <a:ln/>
        </p:spPr>
        <p:txBody>
          <a:bodyPr/>
          <a:lstStyle>
            <a:lvl1pPr>
              <a:defRPr/>
            </a:lvl1pPr>
          </a:lstStyle>
          <a:p>
            <a:pPr>
              <a:defRPr/>
            </a:pPr>
            <a:endParaRPr lang="en-US" dirty="0"/>
          </a:p>
        </p:txBody>
      </p:sp>
      <p:sp>
        <p:nvSpPr>
          <p:cNvPr id="5" name="Rectangle 13"/>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14"/>
          <p:cNvSpPr>
            <a:spLocks noGrp="1" noChangeArrowheads="1"/>
          </p:cNvSpPr>
          <p:nvPr>
            <p:ph type="sldNum" sz="quarter" idx="12"/>
          </p:nvPr>
        </p:nvSpPr>
        <p:spPr>
          <a:ln/>
        </p:spPr>
        <p:txBody>
          <a:bodyPr/>
          <a:lstStyle>
            <a:lvl1pPr>
              <a:defRPr/>
            </a:lvl1pPr>
          </a:lstStyle>
          <a:p>
            <a:pPr>
              <a:defRPr/>
            </a:pPr>
            <a:fld id="{4A8ED79C-8C32-48CC-BEE0-E8A1952DFFBA}"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2"/>
          <p:cNvSpPr>
            <a:spLocks noGrp="1" noChangeArrowheads="1"/>
          </p:cNvSpPr>
          <p:nvPr>
            <p:ph type="dt" sz="half" idx="10"/>
          </p:nvPr>
        </p:nvSpPr>
        <p:spPr>
          <a:ln/>
        </p:spPr>
        <p:txBody>
          <a:bodyPr/>
          <a:lstStyle>
            <a:lvl1pPr>
              <a:defRPr/>
            </a:lvl1pPr>
          </a:lstStyle>
          <a:p>
            <a:pPr>
              <a:defRPr/>
            </a:pPr>
            <a:endParaRPr lang="en-US" dirty="0"/>
          </a:p>
        </p:txBody>
      </p:sp>
      <p:sp>
        <p:nvSpPr>
          <p:cNvPr id="5" name="Rectangle 13"/>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14"/>
          <p:cNvSpPr>
            <a:spLocks noGrp="1" noChangeArrowheads="1"/>
          </p:cNvSpPr>
          <p:nvPr>
            <p:ph type="sldNum" sz="quarter" idx="12"/>
          </p:nvPr>
        </p:nvSpPr>
        <p:spPr>
          <a:ln/>
        </p:spPr>
        <p:txBody>
          <a:bodyPr/>
          <a:lstStyle>
            <a:lvl1pPr>
              <a:defRPr/>
            </a:lvl1pPr>
          </a:lstStyle>
          <a:p>
            <a:pPr>
              <a:defRPr/>
            </a:pPr>
            <a:fld id="{85221EBF-016A-4355-B289-ABEAA57A4E28}"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7813"/>
            <a:ext cx="8229600" cy="1139825"/>
          </a:xfrm>
        </p:spPr>
        <p:txBody>
          <a:bodyPr/>
          <a:lstStyle/>
          <a:p>
            <a:r>
              <a:rPr lang="en-US"/>
              <a:t>Click to edit Master title style</a:t>
            </a:r>
          </a:p>
        </p:txBody>
      </p:sp>
      <p:sp>
        <p:nvSpPr>
          <p:cNvPr id="3" name="Content Placeholder 2"/>
          <p:cNvSpPr>
            <a:spLocks noGrp="1"/>
          </p:cNvSpPr>
          <p:nvPr>
            <p:ph sz="quarter" idx="1"/>
          </p:nvPr>
        </p:nvSpPr>
        <p:spPr>
          <a:xfrm>
            <a:off x="457200" y="1600200"/>
            <a:ext cx="4038600" cy="2189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9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57200" y="3941763"/>
            <a:ext cx="4038600" cy="2189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3941763"/>
            <a:ext cx="4038600" cy="2189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2"/>
          <p:cNvSpPr>
            <a:spLocks noGrp="1" noChangeArrowheads="1"/>
          </p:cNvSpPr>
          <p:nvPr>
            <p:ph type="dt" sz="half" idx="10"/>
          </p:nvPr>
        </p:nvSpPr>
        <p:spPr>
          <a:ln/>
        </p:spPr>
        <p:txBody>
          <a:bodyPr/>
          <a:lstStyle>
            <a:lvl1pPr>
              <a:defRPr/>
            </a:lvl1pPr>
          </a:lstStyle>
          <a:p>
            <a:pPr>
              <a:defRPr/>
            </a:pPr>
            <a:endParaRPr lang="en-US" dirty="0"/>
          </a:p>
        </p:txBody>
      </p:sp>
      <p:sp>
        <p:nvSpPr>
          <p:cNvPr id="8" name="Rectangle 13"/>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14"/>
          <p:cNvSpPr>
            <a:spLocks noGrp="1" noChangeArrowheads="1"/>
          </p:cNvSpPr>
          <p:nvPr>
            <p:ph type="sldNum" sz="quarter" idx="12"/>
          </p:nvPr>
        </p:nvSpPr>
        <p:spPr>
          <a:ln/>
        </p:spPr>
        <p:txBody>
          <a:bodyPr/>
          <a:lstStyle>
            <a:lvl1pPr>
              <a:defRPr/>
            </a:lvl1pPr>
          </a:lstStyle>
          <a:p>
            <a:pPr>
              <a:defRPr/>
            </a:pPr>
            <a:fld id="{D94BD140-1D21-4D17-A16F-9562894200DD}" type="slidenum">
              <a:rPr lang="en-US"/>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2"/>
          <p:cNvSpPr>
            <a:spLocks noGrp="1" noChangeArrowheads="1"/>
          </p:cNvSpPr>
          <p:nvPr>
            <p:ph type="dt" sz="half" idx="10"/>
          </p:nvPr>
        </p:nvSpPr>
        <p:spPr>
          <a:ln/>
        </p:spPr>
        <p:txBody>
          <a:bodyPr/>
          <a:lstStyle>
            <a:lvl1pPr>
              <a:defRPr/>
            </a:lvl1pPr>
          </a:lstStyle>
          <a:p>
            <a:pPr>
              <a:defRPr/>
            </a:pPr>
            <a:endParaRPr lang="en-US" dirty="0"/>
          </a:p>
        </p:txBody>
      </p:sp>
      <p:sp>
        <p:nvSpPr>
          <p:cNvPr id="6" name="Rectangle 13"/>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14"/>
          <p:cNvSpPr>
            <a:spLocks noGrp="1" noChangeArrowheads="1"/>
          </p:cNvSpPr>
          <p:nvPr>
            <p:ph type="sldNum" sz="quarter" idx="12"/>
          </p:nvPr>
        </p:nvSpPr>
        <p:spPr>
          <a:ln/>
        </p:spPr>
        <p:txBody>
          <a:bodyPr/>
          <a:lstStyle>
            <a:lvl1pPr>
              <a:defRPr/>
            </a:lvl1pPr>
          </a:lstStyle>
          <a:p>
            <a:pPr>
              <a:defRPr/>
            </a:pPr>
            <a:fld id="{5928B805-3894-41CC-8D67-DE58369E0584}"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5122" name="Group 2"/>
          <p:cNvGrpSpPr>
            <a:grpSpLocks/>
          </p:cNvGrpSpPr>
          <p:nvPr/>
        </p:nvGrpSpPr>
        <p:grpSpPr bwMode="auto">
          <a:xfrm>
            <a:off x="0" y="3902075"/>
            <a:ext cx="3400425" cy="2949575"/>
            <a:chOff x="0" y="2458"/>
            <a:chExt cx="2142" cy="1858"/>
          </a:xfrm>
        </p:grpSpPr>
        <p:sp>
          <p:nvSpPr>
            <p:cNvPr id="41987" name="Freeform 3"/>
            <p:cNvSpPr>
              <a:spLocks/>
            </p:cNvSpPr>
            <p:nvPr/>
          </p:nvSpPr>
          <p:spPr bwMode="ltGray">
            <a:xfrm>
              <a:off x="0" y="2508"/>
              <a:ext cx="2142" cy="1804"/>
            </a:xfrm>
            <a:custGeom>
              <a:avLst/>
              <a:gdLst/>
              <a:ahLst/>
              <a:cxnLst>
                <a:cxn ang="0">
                  <a:pos x="329" y="66"/>
                </a:cxn>
                <a:cxn ang="0">
                  <a:pos x="161" y="30"/>
                </a:cxn>
                <a:cxn ang="0">
                  <a:pos x="0" y="0"/>
                </a:cxn>
                <a:cxn ang="0">
                  <a:pos x="0" y="12"/>
                </a:cxn>
                <a:cxn ang="0">
                  <a:pos x="161" y="42"/>
                </a:cxn>
                <a:cxn ang="0">
                  <a:pos x="323" y="78"/>
                </a:cxn>
                <a:cxn ang="0">
                  <a:pos x="556" y="150"/>
                </a:cxn>
                <a:cxn ang="0">
                  <a:pos x="777" y="245"/>
                </a:cxn>
                <a:cxn ang="0">
                  <a:pos x="993" y="365"/>
                </a:cxn>
                <a:cxn ang="0">
                  <a:pos x="1196" y="503"/>
                </a:cxn>
                <a:cxn ang="0">
                  <a:pos x="1381" y="653"/>
                </a:cxn>
                <a:cxn ang="0">
                  <a:pos x="1555" y="827"/>
                </a:cxn>
                <a:cxn ang="0">
                  <a:pos x="1710" y="1019"/>
                </a:cxn>
                <a:cxn ang="0">
                  <a:pos x="1854" y="1229"/>
                </a:cxn>
                <a:cxn ang="0">
                  <a:pos x="1937" y="1366"/>
                </a:cxn>
                <a:cxn ang="0">
                  <a:pos x="2009" y="1510"/>
                </a:cxn>
                <a:cxn ang="0">
                  <a:pos x="2069" y="1654"/>
                </a:cxn>
                <a:cxn ang="0">
                  <a:pos x="2123" y="1804"/>
                </a:cxn>
                <a:cxn ang="0">
                  <a:pos x="2135" y="1804"/>
                </a:cxn>
                <a:cxn ang="0">
                  <a:pos x="2081" y="1654"/>
                </a:cxn>
                <a:cxn ang="0">
                  <a:pos x="2021" y="1510"/>
                </a:cxn>
                <a:cxn ang="0">
                  <a:pos x="1949" y="1366"/>
                </a:cxn>
                <a:cxn ang="0">
                  <a:pos x="1866" y="1223"/>
                </a:cxn>
                <a:cxn ang="0">
                  <a:pos x="1722" y="1013"/>
                </a:cxn>
                <a:cxn ang="0">
                  <a:pos x="1561" y="821"/>
                </a:cxn>
                <a:cxn ang="0">
                  <a:pos x="1387" y="647"/>
                </a:cxn>
                <a:cxn ang="0">
                  <a:pos x="1202" y="491"/>
                </a:cxn>
                <a:cxn ang="0">
                  <a:pos x="999" y="353"/>
                </a:cxn>
                <a:cxn ang="0">
                  <a:pos x="783" y="239"/>
                </a:cxn>
                <a:cxn ang="0">
                  <a:pos x="562" y="138"/>
                </a:cxn>
                <a:cxn ang="0">
                  <a:pos x="329" y="66"/>
                </a:cxn>
                <a:cxn ang="0">
                  <a:pos x="329" y="66"/>
                </a:cxn>
              </a:cxnLst>
              <a:rect l="0" t="0" r="r" b="b"/>
              <a:pathLst>
                <a:path w="2135" h="1804">
                  <a:moveTo>
                    <a:pt x="329" y="66"/>
                  </a:moveTo>
                  <a:lnTo>
                    <a:pt x="161" y="30"/>
                  </a:lnTo>
                  <a:lnTo>
                    <a:pt x="0" y="0"/>
                  </a:lnTo>
                  <a:lnTo>
                    <a:pt x="0" y="12"/>
                  </a:lnTo>
                  <a:lnTo>
                    <a:pt x="161" y="42"/>
                  </a:lnTo>
                  <a:lnTo>
                    <a:pt x="323" y="78"/>
                  </a:lnTo>
                  <a:lnTo>
                    <a:pt x="556" y="150"/>
                  </a:lnTo>
                  <a:lnTo>
                    <a:pt x="777" y="245"/>
                  </a:lnTo>
                  <a:lnTo>
                    <a:pt x="993" y="365"/>
                  </a:lnTo>
                  <a:lnTo>
                    <a:pt x="1196" y="503"/>
                  </a:lnTo>
                  <a:lnTo>
                    <a:pt x="1381" y="653"/>
                  </a:lnTo>
                  <a:lnTo>
                    <a:pt x="1555" y="827"/>
                  </a:lnTo>
                  <a:lnTo>
                    <a:pt x="1710" y="1019"/>
                  </a:lnTo>
                  <a:lnTo>
                    <a:pt x="1854" y="1229"/>
                  </a:lnTo>
                  <a:lnTo>
                    <a:pt x="1937" y="1366"/>
                  </a:lnTo>
                  <a:lnTo>
                    <a:pt x="2009" y="1510"/>
                  </a:lnTo>
                  <a:lnTo>
                    <a:pt x="2069" y="1654"/>
                  </a:lnTo>
                  <a:lnTo>
                    <a:pt x="2123" y="1804"/>
                  </a:lnTo>
                  <a:lnTo>
                    <a:pt x="2135" y="1804"/>
                  </a:lnTo>
                  <a:lnTo>
                    <a:pt x="2081" y="1654"/>
                  </a:lnTo>
                  <a:lnTo>
                    <a:pt x="2021" y="1510"/>
                  </a:lnTo>
                  <a:lnTo>
                    <a:pt x="1949" y="1366"/>
                  </a:lnTo>
                  <a:lnTo>
                    <a:pt x="1866" y="1223"/>
                  </a:lnTo>
                  <a:lnTo>
                    <a:pt x="1722" y="1013"/>
                  </a:lnTo>
                  <a:lnTo>
                    <a:pt x="1561" y="821"/>
                  </a:lnTo>
                  <a:lnTo>
                    <a:pt x="1387" y="647"/>
                  </a:lnTo>
                  <a:lnTo>
                    <a:pt x="1202" y="491"/>
                  </a:lnTo>
                  <a:lnTo>
                    <a:pt x="999" y="353"/>
                  </a:lnTo>
                  <a:lnTo>
                    <a:pt x="783" y="239"/>
                  </a:lnTo>
                  <a:lnTo>
                    <a:pt x="562" y="138"/>
                  </a:lnTo>
                  <a:lnTo>
                    <a:pt x="329" y="66"/>
                  </a:lnTo>
                  <a:lnTo>
                    <a:pt x="329" y="66"/>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a:defRPr/>
              </a:pPr>
              <a:endParaRPr lang="en-US" dirty="0"/>
            </a:p>
          </p:txBody>
        </p:sp>
        <p:sp>
          <p:nvSpPr>
            <p:cNvPr id="41988" name="Freeform 4"/>
            <p:cNvSpPr>
              <a:spLocks/>
            </p:cNvSpPr>
            <p:nvPr/>
          </p:nvSpPr>
          <p:spPr bwMode="hidden">
            <a:xfrm>
              <a:off x="0" y="2458"/>
              <a:ext cx="1854" cy="1858"/>
            </a:xfrm>
            <a:custGeom>
              <a:avLst/>
              <a:gdLst/>
              <a:ahLst/>
              <a:cxnLst>
                <a:cxn ang="0">
                  <a:pos x="1854" y="1858"/>
                </a:cxn>
                <a:cxn ang="0">
                  <a:pos x="0" y="1858"/>
                </a:cxn>
                <a:cxn ang="0">
                  <a:pos x="0" y="0"/>
                </a:cxn>
                <a:cxn ang="0">
                  <a:pos x="1854" y="1858"/>
                </a:cxn>
                <a:cxn ang="0">
                  <a:pos x="1854" y="1858"/>
                </a:cxn>
              </a:cxnLst>
              <a:rect l="0" t="0" r="r" b="b"/>
              <a:pathLst>
                <a:path w="1854" h="1858">
                  <a:moveTo>
                    <a:pt x="1854" y="1858"/>
                  </a:moveTo>
                  <a:lnTo>
                    <a:pt x="0" y="1858"/>
                  </a:lnTo>
                  <a:lnTo>
                    <a:pt x="0" y="0"/>
                  </a:lnTo>
                  <a:lnTo>
                    <a:pt x="1854" y="1858"/>
                  </a:lnTo>
                  <a:lnTo>
                    <a:pt x="1854" y="1858"/>
                  </a:lnTo>
                  <a:close/>
                </a:path>
              </a:pathLst>
            </a:custGeom>
            <a:gradFill rotWithShape="0">
              <a:gsLst>
                <a:gs pos="0">
                  <a:schemeClr val="bg2"/>
                </a:gs>
                <a:gs pos="50000">
                  <a:schemeClr val="bg1"/>
                </a:gs>
                <a:gs pos="100000">
                  <a:schemeClr val="bg2"/>
                </a:gs>
              </a:gsLst>
              <a:lin ang="18900000" scaled="1"/>
            </a:gradFill>
            <a:ln w="9525">
              <a:noFill/>
              <a:round/>
              <a:headEnd/>
              <a:tailEnd/>
            </a:ln>
          </p:spPr>
          <p:txBody>
            <a:bodyPr/>
            <a:lstStyle/>
            <a:p>
              <a:pPr>
                <a:defRPr/>
              </a:pPr>
              <a:endParaRPr lang="en-US" dirty="0"/>
            </a:p>
          </p:txBody>
        </p:sp>
        <p:sp>
          <p:nvSpPr>
            <p:cNvPr id="41989" name="Freeform 5"/>
            <p:cNvSpPr>
              <a:spLocks/>
            </p:cNvSpPr>
            <p:nvPr/>
          </p:nvSpPr>
          <p:spPr bwMode="ltGray">
            <a:xfrm>
              <a:off x="0" y="2735"/>
              <a:ext cx="1745" cy="1577"/>
            </a:xfrm>
            <a:custGeom>
              <a:avLst/>
              <a:gdLst/>
              <a:ahLst/>
              <a:cxnLst>
                <a:cxn ang="0">
                  <a:pos x="1640" y="1377"/>
                </a:cxn>
                <a:cxn ang="0">
                  <a:pos x="1692" y="1479"/>
                </a:cxn>
                <a:cxn ang="0">
                  <a:pos x="1732" y="1577"/>
                </a:cxn>
                <a:cxn ang="0">
                  <a:pos x="1745" y="1577"/>
                </a:cxn>
                <a:cxn ang="0">
                  <a:pos x="1703" y="1469"/>
                </a:cxn>
                <a:cxn ang="0">
                  <a:pos x="1649" y="1367"/>
                </a:cxn>
                <a:cxn ang="0">
                  <a:pos x="1535" y="1157"/>
                </a:cxn>
                <a:cxn ang="0">
                  <a:pos x="1395" y="951"/>
                </a:cxn>
                <a:cxn ang="0">
                  <a:pos x="1236" y="756"/>
                </a:cxn>
                <a:cxn ang="0">
                  <a:pos x="1061" y="582"/>
                </a:cxn>
                <a:cxn ang="0">
                  <a:pos x="876" y="426"/>
                </a:cxn>
                <a:cxn ang="0">
                  <a:pos x="672" y="294"/>
                </a:cxn>
                <a:cxn ang="0">
                  <a:pos x="455" y="174"/>
                </a:cxn>
                <a:cxn ang="0">
                  <a:pos x="234" y="78"/>
                </a:cxn>
                <a:cxn ang="0">
                  <a:pos x="0" y="0"/>
                </a:cxn>
                <a:cxn ang="0">
                  <a:pos x="0" y="12"/>
                </a:cxn>
                <a:cxn ang="0">
                  <a:pos x="222" y="89"/>
                </a:cxn>
                <a:cxn ang="0">
                  <a:pos x="446" y="185"/>
                </a:cxn>
                <a:cxn ang="0">
                  <a:pos x="662" y="305"/>
                </a:cxn>
                <a:cxn ang="0">
                  <a:pos x="866" y="437"/>
                </a:cxn>
                <a:cxn ang="0">
                  <a:pos x="1052" y="593"/>
                </a:cxn>
                <a:cxn ang="0">
                  <a:pos x="1226" y="767"/>
                </a:cxn>
                <a:cxn ang="0">
                  <a:pos x="1385" y="960"/>
                </a:cxn>
                <a:cxn ang="0">
                  <a:pos x="1526" y="1167"/>
                </a:cxn>
                <a:cxn ang="0">
                  <a:pos x="1640" y="1377"/>
                </a:cxn>
              </a:cxnLst>
              <a:rect l="0" t="0" r="r" b="b"/>
              <a:pathLst>
                <a:path w="1745" h="1577">
                  <a:moveTo>
                    <a:pt x="1640" y="1377"/>
                  </a:moveTo>
                  <a:lnTo>
                    <a:pt x="1692" y="1479"/>
                  </a:lnTo>
                  <a:lnTo>
                    <a:pt x="1732" y="1577"/>
                  </a:lnTo>
                  <a:lnTo>
                    <a:pt x="1745" y="1577"/>
                  </a:lnTo>
                  <a:lnTo>
                    <a:pt x="1703" y="1469"/>
                  </a:lnTo>
                  <a:lnTo>
                    <a:pt x="1649" y="1367"/>
                  </a:lnTo>
                  <a:lnTo>
                    <a:pt x="1535" y="1157"/>
                  </a:lnTo>
                  <a:lnTo>
                    <a:pt x="1395" y="951"/>
                  </a:lnTo>
                  <a:lnTo>
                    <a:pt x="1236" y="756"/>
                  </a:lnTo>
                  <a:lnTo>
                    <a:pt x="1061" y="582"/>
                  </a:lnTo>
                  <a:lnTo>
                    <a:pt x="876" y="426"/>
                  </a:lnTo>
                  <a:lnTo>
                    <a:pt x="672" y="294"/>
                  </a:lnTo>
                  <a:lnTo>
                    <a:pt x="455" y="174"/>
                  </a:lnTo>
                  <a:lnTo>
                    <a:pt x="234" y="78"/>
                  </a:lnTo>
                  <a:lnTo>
                    <a:pt x="0" y="0"/>
                  </a:lnTo>
                  <a:lnTo>
                    <a:pt x="0" y="12"/>
                  </a:lnTo>
                  <a:lnTo>
                    <a:pt x="222" y="89"/>
                  </a:lnTo>
                  <a:lnTo>
                    <a:pt x="446" y="185"/>
                  </a:lnTo>
                  <a:lnTo>
                    <a:pt x="662" y="305"/>
                  </a:lnTo>
                  <a:lnTo>
                    <a:pt x="866" y="437"/>
                  </a:lnTo>
                  <a:lnTo>
                    <a:pt x="1052" y="593"/>
                  </a:lnTo>
                  <a:lnTo>
                    <a:pt x="1226" y="767"/>
                  </a:lnTo>
                  <a:lnTo>
                    <a:pt x="1385" y="960"/>
                  </a:lnTo>
                  <a:lnTo>
                    <a:pt x="1526" y="1167"/>
                  </a:lnTo>
                  <a:lnTo>
                    <a:pt x="1640" y="1377"/>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a:defRPr/>
              </a:pPr>
              <a:endParaRPr lang="en-US" dirty="0"/>
            </a:p>
          </p:txBody>
        </p:sp>
        <p:sp>
          <p:nvSpPr>
            <p:cNvPr id="41990" name="Freeform 6"/>
            <p:cNvSpPr>
              <a:spLocks/>
            </p:cNvSpPr>
            <p:nvPr/>
          </p:nvSpPr>
          <p:spPr bwMode="ltGray">
            <a:xfrm>
              <a:off x="0" y="2544"/>
              <a:ext cx="1745" cy="1768"/>
            </a:xfrm>
            <a:custGeom>
              <a:avLst/>
              <a:gdLst/>
              <a:ahLst/>
              <a:cxnLst>
                <a:cxn ang="0">
                  <a:pos x="0" y="0"/>
                </a:cxn>
                <a:cxn ang="0">
                  <a:pos x="0" y="12"/>
                </a:cxn>
                <a:cxn ang="0">
                  <a:pos x="210" y="88"/>
                </a:cxn>
                <a:cxn ang="0">
                  <a:pos x="426" y="190"/>
                </a:cxn>
                <a:cxn ang="0">
                  <a:pos x="630" y="304"/>
                </a:cxn>
                <a:cxn ang="0">
                  <a:pos x="818" y="442"/>
                </a:cxn>
                <a:cxn ang="0">
                  <a:pos x="998" y="592"/>
                </a:cxn>
                <a:cxn ang="0">
                  <a:pos x="1164" y="766"/>
                </a:cxn>
                <a:cxn ang="0">
                  <a:pos x="1310" y="942"/>
                </a:cxn>
                <a:cxn ang="0">
                  <a:pos x="1454" y="1146"/>
                </a:cxn>
                <a:cxn ang="0">
                  <a:pos x="1536" y="1298"/>
                </a:cxn>
                <a:cxn ang="0">
                  <a:pos x="1614" y="1456"/>
                </a:cxn>
                <a:cxn ang="0">
                  <a:pos x="1682" y="1616"/>
                </a:cxn>
                <a:cxn ang="0">
                  <a:pos x="1733" y="1768"/>
                </a:cxn>
                <a:cxn ang="0">
                  <a:pos x="1745" y="1768"/>
                </a:cxn>
                <a:cxn ang="0">
                  <a:pos x="1691" y="1606"/>
                </a:cxn>
                <a:cxn ang="0">
                  <a:pos x="1623" y="1445"/>
                </a:cxn>
                <a:cxn ang="0">
                  <a:pos x="1547" y="1288"/>
                </a:cxn>
                <a:cxn ang="0">
                  <a:pos x="1463" y="1136"/>
                </a:cxn>
                <a:cxn ang="0">
                  <a:pos x="1320" y="932"/>
                </a:cxn>
                <a:cxn ang="0">
                  <a:pos x="1173" y="755"/>
                </a:cxn>
                <a:cxn ang="0">
                  <a:pos x="1008" y="581"/>
                </a:cxn>
                <a:cxn ang="0">
                  <a:pos x="827" y="431"/>
                </a:cxn>
                <a:cxn ang="0">
                  <a:pos x="642" y="293"/>
                </a:cxn>
                <a:cxn ang="0">
                  <a:pos x="437" y="179"/>
                </a:cxn>
                <a:cxn ang="0">
                  <a:pos x="222" y="78"/>
                </a:cxn>
                <a:cxn ang="0">
                  <a:pos x="0" y="0"/>
                </a:cxn>
                <a:cxn ang="0">
                  <a:pos x="0" y="0"/>
                </a:cxn>
              </a:cxnLst>
              <a:rect l="0" t="0" r="r" b="b"/>
              <a:pathLst>
                <a:path w="1745" h="1768">
                  <a:moveTo>
                    <a:pt x="0" y="0"/>
                  </a:moveTo>
                  <a:lnTo>
                    <a:pt x="0" y="12"/>
                  </a:lnTo>
                  <a:lnTo>
                    <a:pt x="210" y="88"/>
                  </a:lnTo>
                  <a:lnTo>
                    <a:pt x="426" y="190"/>
                  </a:lnTo>
                  <a:lnTo>
                    <a:pt x="630" y="304"/>
                  </a:lnTo>
                  <a:lnTo>
                    <a:pt x="818" y="442"/>
                  </a:lnTo>
                  <a:lnTo>
                    <a:pt x="998" y="592"/>
                  </a:lnTo>
                  <a:lnTo>
                    <a:pt x="1164" y="766"/>
                  </a:lnTo>
                  <a:lnTo>
                    <a:pt x="1310" y="942"/>
                  </a:lnTo>
                  <a:lnTo>
                    <a:pt x="1454" y="1146"/>
                  </a:lnTo>
                  <a:lnTo>
                    <a:pt x="1536" y="1298"/>
                  </a:lnTo>
                  <a:lnTo>
                    <a:pt x="1614" y="1456"/>
                  </a:lnTo>
                  <a:lnTo>
                    <a:pt x="1682" y="1616"/>
                  </a:lnTo>
                  <a:lnTo>
                    <a:pt x="1733" y="1768"/>
                  </a:lnTo>
                  <a:lnTo>
                    <a:pt x="1745" y="1768"/>
                  </a:lnTo>
                  <a:lnTo>
                    <a:pt x="1691" y="1606"/>
                  </a:lnTo>
                  <a:lnTo>
                    <a:pt x="1623" y="1445"/>
                  </a:lnTo>
                  <a:lnTo>
                    <a:pt x="1547" y="1288"/>
                  </a:lnTo>
                  <a:lnTo>
                    <a:pt x="1463" y="1136"/>
                  </a:lnTo>
                  <a:lnTo>
                    <a:pt x="1320" y="932"/>
                  </a:lnTo>
                  <a:lnTo>
                    <a:pt x="1173" y="755"/>
                  </a:lnTo>
                  <a:lnTo>
                    <a:pt x="1008" y="581"/>
                  </a:lnTo>
                  <a:lnTo>
                    <a:pt x="827" y="431"/>
                  </a:lnTo>
                  <a:lnTo>
                    <a:pt x="642" y="293"/>
                  </a:lnTo>
                  <a:lnTo>
                    <a:pt x="437" y="179"/>
                  </a:lnTo>
                  <a:lnTo>
                    <a:pt x="222" y="78"/>
                  </a:lnTo>
                  <a:lnTo>
                    <a:pt x="0" y="0"/>
                  </a:lnTo>
                  <a:lnTo>
                    <a:pt x="0" y="0"/>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a:defRPr/>
              </a:pPr>
              <a:endParaRPr lang="en-US" dirty="0"/>
            </a:p>
          </p:txBody>
        </p:sp>
        <p:sp>
          <p:nvSpPr>
            <p:cNvPr id="41991" name="Oval 7"/>
            <p:cNvSpPr>
              <a:spLocks noChangeArrowheads="1"/>
            </p:cNvSpPr>
            <p:nvPr/>
          </p:nvSpPr>
          <p:spPr bwMode="ltGray">
            <a:xfrm>
              <a:off x="209" y="2784"/>
              <a:ext cx="86" cy="86"/>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pPr>
                <a:defRPr/>
              </a:pPr>
              <a:endParaRPr lang="en-US" dirty="0"/>
            </a:p>
          </p:txBody>
        </p:sp>
        <p:sp>
          <p:nvSpPr>
            <p:cNvPr id="41992" name="Oval 8"/>
            <p:cNvSpPr>
              <a:spLocks noChangeArrowheads="1"/>
            </p:cNvSpPr>
            <p:nvPr/>
          </p:nvSpPr>
          <p:spPr bwMode="ltGray">
            <a:xfrm>
              <a:off x="1536" y="3884"/>
              <a:ext cx="92" cy="92"/>
            </a:xfrm>
            <a:prstGeom prst="ellipse">
              <a:avLst/>
            </a:prstGeom>
            <a:gradFill rotWithShape="0">
              <a:gsLst>
                <a:gs pos="0">
                  <a:schemeClr val="bg2"/>
                </a:gs>
                <a:gs pos="100000">
                  <a:schemeClr val="bg1"/>
                </a:gs>
              </a:gsLst>
              <a:lin ang="2700000" scaled="1"/>
            </a:gradFill>
            <a:ln w="9525">
              <a:noFill/>
              <a:round/>
              <a:headEnd/>
              <a:tailEnd/>
            </a:ln>
            <a:effectLst/>
          </p:spPr>
          <p:txBody>
            <a:bodyPr/>
            <a:lstStyle/>
            <a:p>
              <a:pPr>
                <a:defRPr/>
              </a:pPr>
              <a:endParaRPr lang="en-US" dirty="0"/>
            </a:p>
          </p:txBody>
        </p:sp>
        <p:sp>
          <p:nvSpPr>
            <p:cNvPr id="41993" name="Oval 9"/>
            <p:cNvSpPr>
              <a:spLocks noChangeArrowheads="1"/>
            </p:cNvSpPr>
            <p:nvPr/>
          </p:nvSpPr>
          <p:spPr bwMode="ltGray">
            <a:xfrm>
              <a:off x="791" y="2723"/>
              <a:ext cx="121" cy="121"/>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pPr>
                <a:defRPr/>
              </a:pPr>
              <a:endParaRPr lang="en-US" dirty="0"/>
            </a:p>
          </p:txBody>
        </p:sp>
      </p:grpSp>
      <p:sp>
        <p:nvSpPr>
          <p:cNvPr id="41994" name="Rectangle 10"/>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a:t>Click to edit Master title style</a:t>
            </a:r>
          </a:p>
        </p:txBody>
      </p:sp>
      <p:sp>
        <p:nvSpPr>
          <p:cNvPr id="41995" name="Rectangle 11"/>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1996" name="Rectangle 12"/>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effectLst>
                  <a:outerShdw blurRad="38100" dist="38100" dir="2700000" algn="tl">
                    <a:srgbClr val="010199"/>
                  </a:outerShdw>
                </a:effectLst>
              </a:defRPr>
            </a:lvl1pPr>
          </a:lstStyle>
          <a:p>
            <a:pPr>
              <a:defRPr/>
            </a:pPr>
            <a:endParaRPr lang="en-US" dirty="0"/>
          </a:p>
        </p:txBody>
      </p:sp>
      <p:sp>
        <p:nvSpPr>
          <p:cNvPr id="41997" name="Rectangle 13"/>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effectLst>
                  <a:outerShdw blurRad="38100" dist="38100" dir="2700000" algn="tl">
                    <a:srgbClr val="010199"/>
                  </a:outerShdw>
                </a:effectLst>
              </a:defRPr>
            </a:lvl1pPr>
          </a:lstStyle>
          <a:p>
            <a:pPr>
              <a:defRPr/>
            </a:pPr>
            <a:endParaRPr lang="en-US" dirty="0"/>
          </a:p>
        </p:txBody>
      </p:sp>
      <p:sp>
        <p:nvSpPr>
          <p:cNvPr id="41998" name="Rectangle 14"/>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effectLst>
                  <a:outerShdw blurRad="38100" dist="38100" dir="2700000" algn="tl">
                    <a:srgbClr val="010199"/>
                  </a:outerShdw>
                </a:effectLst>
              </a:defRPr>
            </a:lvl1pPr>
          </a:lstStyle>
          <a:p>
            <a:pPr>
              <a:defRPr/>
            </a:pPr>
            <a:fld id="{00762830-4261-4529-BD56-B11A165C523A}" type="slidenum">
              <a:rPr lang="en-US"/>
              <a:pPr>
                <a:defRPr/>
              </a:pPr>
              <a:t>‹#›</a:t>
            </a:fld>
            <a:endParaRPr lang="en-US" dirty="0"/>
          </a:p>
        </p:txBody>
      </p:sp>
    </p:spTree>
  </p:cSld>
  <p:clrMap bg1="dk2" tx1="lt1" bg2="dk1" tx2="lt2" accent1="accent1" accent2="accent2" accent3="accent3" accent4="accent4" accent5="accent5" accent6="accent6" hlink="hlink" folHlink="folHlink"/>
  <p:sldLayoutIdLst>
    <p:sldLayoutId id="2147483688"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75000"/>
        <a:buFont typeface="Wingdings" pitchFamily="2" charset="2"/>
        <a:buChar char="l"/>
        <a:defRPr sz="3200">
          <a:solidFill>
            <a:schemeClr val="tx1"/>
          </a:solidFill>
          <a:effectLst>
            <a:outerShdw blurRad="38100" dist="38100" dir="2700000" algn="tl">
              <a:srgbClr val="010199"/>
            </a:outerShdw>
          </a:effectLst>
          <a:latin typeface="+mn-lt"/>
          <a:ea typeface="+mn-ea"/>
          <a:cs typeface="+mn-cs"/>
        </a:defRPr>
      </a:lvl1pPr>
      <a:lvl2pPr marL="742950" indent="-285750" algn="l" rtl="0" eaLnBrk="0" fontAlgn="base" hangingPunct="0">
        <a:spcBef>
          <a:spcPct val="20000"/>
        </a:spcBef>
        <a:spcAft>
          <a:spcPct val="0"/>
        </a:spcAft>
        <a:buClr>
          <a:schemeClr val="tx2"/>
        </a:buClr>
        <a:buSzPct val="75000"/>
        <a:buFont typeface="Wingdings" pitchFamily="2" charset="2"/>
        <a:buChar char="l"/>
        <a:defRPr sz="2800">
          <a:solidFill>
            <a:schemeClr val="tx1"/>
          </a:solidFill>
          <a:effectLst>
            <a:outerShdw blurRad="38100" dist="38100" dir="2700000" algn="tl">
              <a:srgbClr val="010199"/>
            </a:outerShdw>
          </a:effectLst>
          <a:latin typeface="+mn-lt"/>
        </a:defRPr>
      </a:lvl2pPr>
      <a:lvl3pPr marL="1143000" indent="-228600" algn="l" rtl="0" eaLnBrk="0" fontAlgn="base" hangingPunct="0">
        <a:spcBef>
          <a:spcPct val="20000"/>
        </a:spcBef>
        <a:spcAft>
          <a:spcPct val="0"/>
        </a:spcAft>
        <a:buClr>
          <a:schemeClr val="accent2"/>
        </a:buClr>
        <a:buSzPct val="75000"/>
        <a:buFont typeface="Wingdings" pitchFamily="2" charset="2"/>
        <a:buChar char="l"/>
        <a:defRPr sz="2400">
          <a:solidFill>
            <a:schemeClr val="tx1"/>
          </a:solidFill>
          <a:effectLst>
            <a:outerShdw blurRad="38100" dist="38100" dir="2700000" algn="tl">
              <a:srgbClr val="010199"/>
            </a:outerShdw>
          </a:effectLst>
          <a:latin typeface="+mn-lt"/>
        </a:defRPr>
      </a:lvl3pPr>
      <a:lvl4pPr marL="1600200" indent="-228600" algn="l" rtl="0" eaLnBrk="0" fontAlgn="base" hangingPunct="0">
        <a:spcBef>
          <a:spcPct val="20000"/>
        </a:spcBef>
        <a:spcAft>
          <a:spcPct val="0"/>
        </a:spcAft>
        <a:buClr>
          <a:schemeClr val="folHlink"/>
        </a:buClr>
        <a:buSzPct val="75000"/>
        <a:buFont typeface="Wingdings" pitchFamily="2" charset="2"/>
        <a:buChar char="l"/>
        <a:defRPr sz="2000">
          <a:solidFill>
            <a:schemeClr val="tx1"/>
          </a:solidFill>
          <a:effectLst>
            <a:outerShdw blurRad="38100" dist="38100" dir="2700000" algn="tl">
              <a:srgbClr val="010199"/>
            </a:outerShdw>
          </a:effectLst>
          <a:latin typeface="+mn-lt"/>
        </a:defRPr>
      </a:lvl4pPr>
      <a:lvl5pPr marL="2057400" indent="-228600" algn="l" rtl="0" eaLnBrk="0" fontAlgn="base" hangingPunct="0">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defRPr>
      </a:lvl5pPr>
      <a:lvl6pPr marL="25146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defRPr>
      </a:lvl6pPr>
      <a:lvl7pPr marL="29718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defRPr>
      </a:lvl7pPr>
      <a:lvl8pPr marL="34290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defRPr>
      </a:lvl8pPr>
      <a:lvl9pPr marL="38862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6.xml"/><Relationship Id="rId1" Type="http://schemas.openxmlformats.org/officeDocument/2006/relationships/vmlDrawing" Target="../drawings/vmlDrawing2.vml"/><Relationship Id="rId6" Type="http://schemas.openxmlformats.org/officeDocument/2006/relationships/image" Target="../media/image11.png"/><Relationship Id="rId5" Type="http://schemas.openxmlformats.org/officeDocument/2006/relationships/oleObject" Target="../embeddings/oleObject3.bin"/><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pn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2.xml"/><Relationship Id="rId4" Type="http://schemas.openxmlformats.org/officeDocument/2006/relationships/image" Target="../media/image63.jpeg"/></Relationships>
</file>

<file path=ppt/slides/_rels/slide61.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4.xml"/><Relationship Id="rId4" Type="http://schemas.openxmlformats.org/officeDocument/2006/relationships/image" Target="../media/image67.jpeg"/></Relationships>
</file>

<file path=ppt/slides/_rels/slide6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68.png"/></Relationships>
</file>

<file path=ppt/slides/_rels/slide6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71.jpeg"/><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4.jpeg"/></Relationships>
</file>

<file path=ppt/slides/_rels/slide7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2.xml"/><Relationship Id="rId4" Type="http://schemas.openxmlformats.org/officeDocument/2006/relationships/image" Target="../media/image77.jpeg"/></Relationships>
</file>

<file path=ppt/slides/_rels/slide73.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jpeg"/><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jpeg"/><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jpeg"/><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image" Target="../media/image93.jpeg"/><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71.jpeg"/><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4.xml"/></Relationships>
</file>

<file path=ppt/slides/_rels/slide90.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98.jpeg"/><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100.jpeg"/><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4.xml"/><Relationship Id="rId1" Type="http://schemas.openxmlformats.org/officeDocument/2006/relationships/vmlDrawing" Target="../drawings/vmlDrawing4.vml"/><Relationship Id="rId5" Type="http://schemas.openxmlformats.org/officeDocument/2006/relationships/image" Target="../media/image102.png"/><Relationship Id="rId4" Type="http://schemas.openxmlformats.org/officeDocument/2006/relationships/image" Target="../media/image68.png"/></Relationships>
</file>

<file path=ppt/slides/_rels/slide9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105.gif"/><Relationship Id="rId2" Type="http://schemas.openxmlformats.org/officeDocument/2006/relationships/image" Target="../media/image104.jpeg"/><Relationship Id="rId1" Type="http://schemas.openxmlformats.org/officeDocument/2006/relationships/slideLayout" Target="../slideLayouts/slideLayout2.xml"/><Relationship Id="rId4" Type="http://schemas.openxmlformats.org/officeDocument/2006/relationships/image" Target="../media/image106.jpeg"/></Relationships>
</file>

<file path=ppt/slides/_rels/slide97.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jpeg"/><Relationship Id="rId1" Type="http://schemas.openxmlformats.org/officeDocument/2006/relationships/slideLayout" Target="../slideLayouts/slideLayout4.xml"/></Relationships>
</file>

<file path=ppt/slides/_rels/slide100.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image" Target="../media/image113.jp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image" Target="../media/image115.jpeg"/><Relationship Id="rId1" Type="http://schemas.openxmlformats.org/officeDocument/2006/relationships/slideLayout" Target="../slideLayouts/slideLayout4.xml"/></Relationships>
</file>

<file path=ppt/slides/_rels/slide104.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image" Target="../media/image117.jpeg"/><Relationship Id="rId1" Type="http://schemas.openxmlformats.org/officeDocument/2006/relationships/slideLayout" Target="../slideLayouts/slideLayout4.xml"/></Relationships>
</file>

<file path=ppt/slides/_rels/slide105.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image" Target="../media/image119.jpeg"/><Relationship Id="rId1" Type="http://schemas.openxmlformats.org/officeDocument/2006/relationships/slideLayout" Target="../slideLayouts/slideLayout12.xml"/><Relationship Id="rId5" Type="http://schemas.openxmlformats.org/officeDocument/2006/relationships/image" Target="../media/image122.jpeg"/><Relationship Id="rId4" Type="http://schemas.openxmlformats.org/officeDocument/2006/relationships/image" Target="../media/image121.jpeg"/></Relationships>
</file>

<file path=ppt/slides/_rels/slide106.xml.rels><?xml version="1.0" encoding="UTF-8" standalone="yes"?>
<Relationships xmlns="http://schemas.openxmlformats.org/package/2006/relationships"><Relationship Id="rId2" Type="http://schemas.openxmlformats.org/officeDocument/2006/relationships/image" Target="../media/image123.jpeg"/><Relationship Id="rId1" Type="http://schemas.openxmlformats.org/officeDocument/2006/relationships/slideLayout" Target="../slideLayouts/slideLayout12.xml"/></Relationships>
</file>

<file path=ppt/slides/_rels/slide107.xml.rels><?xml version="1.0" encoding="UTF-8" standalone="yes"?>
<Relationships xmlns="http://schemas.openxmlformats.org/package/2006/relationships"><Relationship Id="rId2" Type="http://schemas.openxmlformats.org/officeDocument/2006/relationships/image" Target="../media/image124.jpe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125.jpe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126.jpe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image" Target="../media/image128.jpe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131.gif"/><Relationship Id="rId2" Type="http://schemas.openxmlformats.org/officeDocument/2006/relationships/image" Target="../media/image130.jpe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image" Target="../media/image132.jpeg"/><Relationship Id="rId1" Type="http://schemas.openxmlformats.org/officeDocument/2006/relationships/slideLayout" Target="../slideLayouts/slideLayout4.xml"/></Relationships>
</file>

<file path=ppt/slides/_rels/slide114.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image" Target="../media/image134.jpeg"/><Relationship Id="rId1" Type="http://schemas.openxmlformats.org/officeDocument/2006/relationships/slideLayout" Target="../slideLayouts/slideLayout4.xml"/><Relationship Id="rId4" Type="http://schemas.openxmlformats.org/officeDocument/2006/relationships/image" Target="../media/image136.jpeg"/></Relationships>
</file>

<file path=ppt/slides/_rels/slide115.xml.rels><?xml version="1.0" encoding="UTF-8" standalone="yes"?>
<Relationships xmlns="http://schemas.openxmlformats.org/package/2006/relationships"><Relationship Id="rId3" Type="http://schemas.openxmlformats.org/officeDocument/2006/relationships/image" Target="../media/image138.jpg"/><Relationship Id="rId2" Type="http://schemas.openxmlformats.org/officeDocument/2006/relationships/image" Target="../media/image137.jp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image" Target="../media/image139.jpeg"/><Relationship Id="rId1" Type="http://schemas.openxmlformats.org/officeDocument/2006/relationships/slideLayout" Target="../slideLayouts/slideLayout4.xml"/></Relationships>
</file>

<file path=ppt/slides/_rels/slide117.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image" Target="../media/image141.jpe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143.jpe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image" Target="../media/image145.jpe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image" Target="../media/image147.jpe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149.jpeg"/><Relationship Id="rId2" Type="http://schemas.openxmlformats.org/officeDocument/2006/relationships/image" Target="../media/image148.jpe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150.jpe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15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pPr eaLnBrk="1" hangingPunct="1">
              <a:defRPr/>
            </a:pPr>
            <a:r>
              <a:rPr lang="en-US" dirty="0"/>
              <a:t>The Great Migration</a:t>
            </a:r>
            <a:br>
              <a:rPr lang="en-US" dirty="0"/>
            </a:br>
            <a:r>
              <a:rPr lang="en-US" dirty="0"/>
              <a:t>1915-1930</a:t>
            </a:r>
          </a:p>
        </p:txBody>
      </p:sp>
      <p:sp>
        <p:nvSpPr>
          <p:cNvPr id="2051" name="Rectangle 3"/>
          <p:cNvSpPr>
            <a:spLocks noGrp="1" noChangeArrowheads="1"/>
          </p:cNvSpPr>
          <p:nvPr>
            <p:ph type="subTitle" idx="1"/>
          </p:nvPr>
        </p:nvSpPr>
        <p:spPr/>
        <p:txBody>
          <a:bodyPr/>
          <a:lstStyle/>
          <a:p>
            <a:pPr eaLnBrk="1" hangingPunct="1">
              <a:defRPr/>
            </a:pP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1" name="Rectangle 5"/>
          <p:cNvSpPr>
            <a:spLocks noGrp="1" noChangeArrowheads="1"/>
          </p:cNvSpPr>
          <p:nvPr>
            <p:ph type="title"/>
          </p:nvPr>
        </p:nvSpPr>
        <p:spPr/>
        <p:txBody>
          <a:bodyPr/>
          <a:lstStyle/>
          <a:p>
            <a:pPr eaLnBrk="1" hangingPunct="1">
              <a:defRPr/>
            </a:pPr>
            <a:endParaRPr lang="en-US" dirty="0"/>
          </a:p>
        </p:txBody>
      </p:sp>
      <p:pic>
        <p:nvPicPr>
          <p:cNvPr id="17411" name="Picture 4" descr="Map, Black Population, 1920 (OOM)"/>
          <p:cNvPicPr>
            <a:picLocks noGrp="1" noChangeAspect="1" noChangeArrowheads="1"/>
          </p:cNvPicPr>
          <p:nvPr>
            <p:ph idx="1"/>
          </p:nvPr>
        </p:nvPicPr>
        <p:blipFill>
          <a:blip r:embed="rId2" cstate="print"/>
          <a:srcRect/>
          <a:stretch>
            <a:fillRect/>
          </a:stretch>
        </p:blipFill>
        <p:spPr>
          <a:xfrm>
            <a:off x="0" y="603250"/>
            <a:ext cx="9144000" cy="5832475"/>
          </a:xfr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7" name="Rectangle 5"/>
          <p:cNvSpPr>
            <a:spLocks noGrp="1" noChangeArrowheads="1"/>
          </p:cNvSpPr>
          <p:nvPr>
            <p:ph type="title"/>
          </p:nvPr>
        </p:nvSpPr>
        <p:spPr>
          <a:xfrm>
            <a:off x="0" y="274638"/>
            <a:ext cx="9144000" cy="487362"/>
          </a:xfrm>
        </p:spPr>
        <p:txBody>
          <a:bodyPr/>
          <a:lstStyle/>
          <a:p>
            <a:pPr eaLnBrk="1" hangingPunct="1">
              <a:defRPr/>
            </a:pPr>
            <a:r>
              <a:rPr lang="en-US" sz="4000" dirty="0"/>
              <a:t>Sharecropper Cabin in the South, 1910</a:t>
            </a:r>
          </a:p>
        </p:txBody>
      </p:sp>
      <p:pic>
        <p:nvPicPr>
          <p:cNvPr id="18435" name="Picture 4" descr="Sharecropper Cabin in the South, ca"/>
          <p:cNvPicPr>
            <a:picLocks noGrp="1" noChangeAspect="1" noChangeArrowheads="1"/>
          </p:cNvPicPr>
          <p:nvPr>
            <p:ph idx="1"/>
          </p:nvPr>
        </p:nvPicPr>
        <p:blipFill>
          <a:blip r:embed="rId2" cstate="print"/>
          <a:srcRect/>
          <a:stretch>
            <a:fillRect/>
          </a:stretch>
        </p:blipFill>
        <p:spPr>
          <a:xfrm>
            <a:off x="0" y="914400"/>
            <a:ext cx="9144000" cy="6121400"/>
          </a:xfr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Rectangle 5"/>
          <p:cNvSpPr>
            <a:spLocks noGrp="1" noChangeArrowheads="1"/>
          </p:cNvSpPr>
          <p:nvPr>
            <p:ph type="title"/>
          </p:nvPr>
        </p:nvSpPr>
        <p:spPr/>
        <p:txBody>
          <a:bodyPr/>
          <a:lstStyle/>
          <a:p>
            <a:pPr eaLnBrk="1" hangingPunct="1">
              <a:defRPr/>
            </a:pPr>
            <a:endParaRPr lang="en-US" dirty="0"/>
          </a:p>
        </p:txBody>
      </p:sp>
      <p:graphicFrame>
        <p:nvGraphicFramePr>
          <p:cNvPr id="2050" name="Object 4"/>
          <p:cNvGraphicFramePr>
            <a:graphicFrameLocks noGrp="1" noChangeAspect="1"/>
          </p:cNvGraphicFramePr>
          <p:nvPr>
            <p:ph idx="1"/>
          </p:nvPr>
        </p:nvGraphicFramePr>
        <p:xfrm>
          <a:off x="914400" y="36513"/>
          <a:ext cx="7239000" cy="6821487"/>
        </p:xfrm>
        <a:graphic>
          <a:graphicData uri="http://schemas.openxmlformats.org/presentationml/2006/ole">
            <mc:AlternateContent xmlns:mc="http://schemas.openxmlformats.org/markup-compatibility/2006">
              <mc:Choice xmlns:v="urn:schemas-microsoft-com:vml" Requires="v">
                <p:oleObj spid="_x0000_s2076" name="Photo Editor Photo" r:id="rId3" imgW="14022757" imgH="13213019" progId="">
                  <p:embed/>
                </p:oleObj>
              </mc:Choice>
              <mc:Fallback>
                <p:oleObj name="Photo Editor Photo" r:id="rId3" imgW="14022757" imgH="13213019" progId="">
                  <p:embed/>
                  <p:pic>
                    <p:nvPicPr>
                      <p:cNvPr id="0" name="Picture 24"/>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36513"/>
                        <a:ext cx="7239000" cy="6821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eaLnBrk="1" hangingPunct="1">
              <a:defRPr/>
            </a:pPr>
            <a:r>
              <a:rPr lang="en-US" sz="4000" dirty="0"/>
              <a:t>Growth of the Northern Black Population, 1915-1970</a:t>
            </a:r>
          </a:p>
        </p:txBody>
      </p:sp>
      <p:sp>
        <p:nvSpPr>
          <p:cNvPr id="47107" name="Rectangle 3"/>
          <p:cNvSpPr>
            <a:spLocks noGrp="1" noChangeArrowheads="1"/>
          </p:cNvSpPr>
          <p:nvPr>
            <p:ph type="body" idx="1"/>
          </p:nvPr>
        </p:nvSpPr>
        <p:spPr>
          <a:xfrm>
            <a:off x="304800" y="2438400"/>
            <a:ext cx="9144000" cy="3692525"/>
          </a:xfrm>
        </p:spPr>
        <p:txBody>
          <a:bodyPr/>
          <a:lstStyle/>
          <a:p>
            <a:pPr marL="0" indent="0" eaLnBrk="1" hangingPunct="1">
              <a:buNone/>
              <a:defRPr/>
            </a:pPr>
            <a:r>
              <a:rPr lang="en-US" dirty="0"/>
              <a:t>1915-1920      500,000 blacks leave the South</a:t>
            </a:r>
          </a:p>
          <a:p>
            <a:pPr marL="0" indent="0" eaLnBrk="1" hangingPunct="1">
              <a:buNone/>
              <a:defRPr/>
            </a:pPr>
            <a:r>
              <a:rPr lang="en-US" dirty="0"/>
              <a:t>1921-1940   1,000,000 blacks leave the South</a:t>
            </a:r>
          </a:p>
          <a:p>
            <a:pPr marL="0" indent="0" eaLnBrk="1" hangingPunct="1">
              <a:buNone/>
              <a:defRPr/>
            </a:pPr>
            <a:r>
              <a:rPr lang="en-US" dirty="0"/>
              <a:t>1941-1970   5,000,000 blacks leave the South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5"/>
          <p:cNvSpPr>
            <a:spLocks noGrp="1" noChangeArrowheads="1"/>
          </p:cNvSpPr>
          <p:nvPr>
            <p:ph type="title"/>
          </p:nvPr>
        </p:nvSpPr>
        <p:spPr/>
        <p:txBody>
          <a:bodyPr/>
          <a:lstStyle/>
          <a:p>
            <a:pPr eaLnBrk="1" hangingPunct="1">
              <a:defRPr/>
            </a:pPr>
            <a:endParaRPr lang="en-US" dirty="0"/>
          </a:p>
        </p:txBody>
      </p:sp>
      <p:pic>
        <p:nvPicPr>
          <p:cNvPr id="20483" name="Picture 4" descr="Black Family Arrives in Chicago from Mississippi, ca"/>
          <p:cNvPicPr>
            <a:picLocks noGrp="1" noChangeAspect="1" noChangeArrowheads="1"/>
          </p:cNvPicPr>
          <p:nvPr>
            <p:ph idx="1"/>
          </p:nvPr>
        </p:nvPicPr>
        <p:blipFill>
          <a:blip r:embed="rId2" cstate="print"/>
          <a:srcRect/>
          <a:stretch>
            <a:fillRect/>
          </a:stretch>
        </p:blipFill>
        <p:spPr>
          <a:xfrm>
            <a:off x="1371600" y="0"/>
            <a:ext cx="6696075" cy="6858000"/>
          </a:xfr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8686800" cy="914399"/>
          </a:xfrm>
        </p:spPr>
        <p:txBody>
          <a:bodyPr/>
          <a:lstStyle/>
          <a:p>
            <a:r>
              <a:rPr lang="en-US" sz="2800" dirty="0"/>
              <a:t>The Chicago Ghetto, 1920-1956,and Seattle, 1960</a:t>
            </a:r>
          </a:p>
        </p:txBody>
      </p:sp>
      <p:pic>
        <p:nvPicPr>
          <p:cNvPr id="89090" name="Picture 2" descr="C:\Users\Taylor\Pictures\MAPS\Maps, 1901-1950\Map of Black Chicago, 1956.gif"/>
          <p:cNvPicPr>
            <a:picLocks noGrp="1" noChangeAspect="1" noChangeArrowheads="1"/>
          </p:cNvPicPr>
          <p:nvPr>
            <p:ph idx="1"/>
          </p:nvPr>
        </p:nvPicPr>
        <p:blipFill>
          <a:blip r:embed="rId2" cstate="print"/>
          <a:srcRect/>
          <a:stretch>
            <a:fillRect/>
          </a:stretch>
        </p:blipFill>
        <p:spPr bwMode="auto">
          <a:xfrm>
            <a:off x="762000" y="1066800"/>
            <a:ext cx="3465095" cy="5791200"/>
          </a:xfrm>
          <a:prstGeom prst="rect">
            <a:avLst/>
          </a:prstGeom>
          <a:noFill/>
        </p:spPr>
      </p:pic>
      <p:pic>
        <p:nvPicPr>
          <p:cNvPr id="89091" name="Picture 3" descr="C:\Users\Taylor\Pictures\MAPS\Maps, 1951-Present\Map, Calvin Schmid, Black Seattle, 1960.png"/>
          <p:cNvPicPr>
            <a:picLocks noChangeAspect="1" noChangeArrowheads="1"/>
          </p:cNvPicPr>
          <p:nvPr/>
        </p:nvPicPr>
        <p:blipFill>
          <a:blip r:embed="rId3" cstate="print"/>
          <a:srcRect/>
          <a:stretch>
            <a:fillRect/>
          </a:stretch>
        </p:blipFill>
        <p:spPr bwMode="auto">
          <a:xfrm>
            <a:off x="4724400" y="1066800"/>
            <a:ext cx="3677170" cy="579120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p:cNvPicPr>
            <a:picLocks noChangeAspect="1" noChangeArrowheads="1"/>
          </p:cNvPicPr>
          <p:nvPr/>
        </p:nvPicPr>
        <p:blipFill>
          <a:blip r:embed="rId3" cstate="print"/>
          <a:srcRect/>
          <a:stretch>
            <a:fillRect/>
          </a:stretch>
        </p:blipFill>
        <p:spPr bwMode="auto">
          <a:xfrm>
            <a:off x="0" y="1600200"/>
            <a:ext cx="5257800" cy="3943350"/>
          </a:xfrm>
          <a:prstGeom prst="rect">
            <a:avLst/>
          </a:prstGeom>
          <a:noFill/>
          <a:ln w="9525">
            <a:noFill/>
            <a:miter lim="800000"/>
            <a:headEnd/>
            <a:tailEnd/>
          </a:ln>
        </p:spPr>
      </p:pic>
      <p:pic>
        <p:nvPicPr>
          <p:cNvPr id="67587" name="Picture 3"/>
          <p:cNvPicPr>
            <a:picLocks noChangeAspect="1" noChangeArrowheads="1"/>
          </p:cNvPicPr>
          <p:nvPr/>
        </p:nvPicPr>
        <p:blipFill>
          <a:blip r:embed="rId4" cstate="print"/>
          <a:srcRect/>
          <a:stretch>
            <a:fillRect/>
          </a:stretch>
        </p:blipFill>
        <p:spPr bwMode="auto">
          <a:xfrm>
            <a:off x="4800600" y="3600450"/>
            <a:ext cx="4343400" cy="3257550"/>
          </a:xfrm>
          <a:prstGeom prst="rect">
            <a:avLst/>
          </a:prstGeom>
          <a:noFill/>
          <a:ln w="9525">
            <a:noFill/>
            <a:miter lim="800000"/>
            <a:headEnd/>
            <a:tailEnd/>
          </a:ln>
        </p:spPr>
      </p:pic>
      <p:pic>
        <p:nvPicPr>
          <p:cNvPr id="67588" name="Picture 4" descr="Chicago Kitchenette Apartment, 1920s"/>
          <p:cNvPicPr>
            <a:picLocks noChangeAspect="1" noChangeArrowheads="1"/>
          </p:cNvPicPr>
          <p:nvPr/>
        </p:nvPicPr>
        <p:blipFill>
          <a:blip r:embed="rId5" cstate="print"/>
          <a:srcRect/>
          <a:stretch>
            <a:fillRect/>
          </a:stretch>
        </p:blipFill>
        <p:spPr bwMode="auto">
          <a:xfrm>
            <a:off x="4495800" y="0"/>
            <a:ext cx="4648200" cy="3582988"/>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defRPr/>
            </a:pPr>
            <a:r>
              <a:rPr lang="en-US" sz="2800" dirty="0"/>
              <a:t>The Great Migration: Immigrants from Africa </a:t>
            </a:r>
            <a:br>
              <a:rPr lang="en-US" sz="2800" dirty="0"/>
            </a:br>
            <a:r>
              <a:rPr lang="en-US" sz="2800" dirty="0"/>
              <a:t>&amp; The West Indies</a:t>
            </a:r>
          </a:p>
        </p:txBody>
      </p:sp>
      <p:graphicFrame>
        <p:nvGraphicFramePr>
          <p:cNvPr id="3074" name="Object 3"/>
          <p:cNvGraphicFramePr>
            <a:graphicFrameLocks noChangeAspect="1"/>
          </p:cNvGraphicFramePr>
          <p:nvPr/>
        </p:nvGraphicFramePr>
        <p:xfrm>
          <a:off x="0" y="1371600"/>
          <a:ext cx="6400800" cy="3862388"/>
        </p:xfrm>
        <a:graphic>
          <a:graphicData uri="http://schemas.openxmlformats.org/presentationml/2006/ole">
            <mc:AlternateContent xmlns:mc="http://schemas.openxmlformats.org/markup-compatibility/2006">
              <mc:Choice xmlns:v="urn:schemas-microsoft-com:vml" Requires="v">
                <p:oleObj spid="_x0000_s3126" name="Photo Editor Photo" r:id="rId3" imgW="13542857" imgH="8171429" progId="">
                  <p:embed/>
                </p:oleObj>
              </mc:Choice>
              <mc:Fallback>
                <p:oleObj name="Photo Editor Photo" r:id="rId3" imgW="13542857" imgH="8171429" progId="">
                  <p:embed/>
                  <p:pic>
                    <p:nvPicPr>
                      <p:cNvPr id="0" name="Picture 4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371600"/>
                        <a:ext cx="6400800" cy="3862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075" name="Object 4"/>
          <p:cNvGraphicFramePr>
            <a:graphicFrameLocks noChangeAspect="1"/>
          </p:cNvGraphicFramePr>
          <p:nvPr/>
        </p:nvGraphicFramePr>
        <p:xfrm>
          <a:off x="6256338" y="2794000"/>
          <a:ext cx="2887662" cy="4064000"/>
        </p:xfrm>
        <a:graphic>
          <a:graphicData uri="http://schemas.openxmlformats.org/presentationml/2006/ole">
            <mc:AlternateContent xmlns:mc="http://schemas.openxmlformats.org/markup-compatibility/2006">
              <mc:Choice xmlns:v="urn:schemas-microsoft-com:vml" Requires="v">
                <p:oleObj spid="_x0000_s3127" name="Photo Editor Photo" r:id="rId5" imgW="6314286" imgH="8888066" progId="">
                  <p:embed/>
                </p:oleObj>
              </mc:Choice>
              <mc:Fallback>
                <p:oleObj name="Photo Editor Photo" r:id="rId5" imgW="6314286" imgH="8888066" progId="">
                  <p:embed/>
                  <p:pic>
                    <p:nvPicPr>
                      <p:cNvPr id="0" name="Picture 4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56338" y="2794000"/>
                        <a:ext cx="2887662"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7" name="Rectangle 5"/>
          <p:cNvSpPr>
            <a:spLocks noGrp="1" noChangeArrowheads="1"/>
          </p:cNvSpPr>
          <p:nvPr>
            <p:ph type="title"/>
          </p:nvPr>
        </p:nvSpPr>
        <p:spPr/>
        <p:txBody>
          <a:bodyPr/>
          <a:lstStyle/>
          <a:p>
            <a:pPr eaLnBrk="1" hangingPunct="1">
              <a:defRPr/>
            </a:pPr>
            <a:endParaRPr lang="en-US" dirty="0"/>
          </a:p>
        </p:txBody>
      </p:sp>
      <p:pic>
        <p:nvPicPr>
          <p:cNvPr id="21507" name="Picture 4" descr="UNIA Parade, Harlem, 1923"/>
          <p:cNvPicPr>
            <a:picLocks noGrp="1" noChangeAspect="1" noChangeArrowheads="1"/>
          </p:cNvPicPr>
          <p:nvPr>
            <p:ph idx="1"/>
          </p:nvPr>
        </p:nvPicPr>
        <p:blipFill>
          <a:blip r:embed="rId2" cstate="print"/>
          <a:srcRect/>
          <a:stretch>
            <a:fillRect/>
          </a:stretch>
        </p:blipFill>
        <p:spPr>
          <a:xfrm>
            <a:off x="0" y="-195263"/>
            <a:ext cx="9372600" cy="7239001"/>
          </a:xfr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pic>
        <p:nvPicPr>
          <p:cNvPr id="84994" name="Picture 2" descr="C:\Users\Office Depot\Desktop\Pictures\322 Illustrations\322, African American History, 1901-1930\Booker T. Washington Statue on Tuskegee's Campus.png"/>
          <p:cNvPicPr>
            <a:picLocks noChangeAspect="1" noChangeArrowheads="1"/>
          </p:cNvPicPr>
          <p:nvPr/>
        </p:nvPicPr>
        <p:blipFill>
          <a:blip r:embed="rId2" cstate="print"/>
          <a:srcRect/>
          <a:stretch>
            <a:fillRect/>
          </a:stretch>
        </p:blipFill>
        <p:spPr bwMode="auto">
          <a:xfrm>
            <a:off x="40717" y="0"/>
            <a:ext cx="9946717" cy="6858000"/>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685800"/>
          </a:xfrm>
        </p:spPr>
        <p:txBody>
          <a:bodyPr/>
          <a:lstStyle/>
          <a:p>
            <a:r>
              <a:rPr lang="en-US" sz="3600" dirty="0"/>
              <a:t>Is The Black Belt Fading?</a:t>
            </a:r>
          </a:p>
        </p:txBody>
      </p:sp>
      <p:pic>
        <p:nvPicPr>
          <p:cNvPr id="83970" name="Picture 2" descr="C:\Users\Office Depot\Desktop\Pictures\322 Illustrations\322, African American History, 1901-1930\Is the Black Belt Fading, 1922.jpg"/>
          <p:cNvPicPr>
            <a:picLocks noGrp="1" noChangeAspect="1" noChangeArrowheads="1"/>
          </p:cNvPicPr>
          <p:nvPr>
            <p:ph idx="1"/>
          </p:nvPr>
        </p:nvPicPr>
        <p:blipFill>
          <a:blip r:embed="rId2" cstate="print"/>
          <a:srcRect/>
          <a:stretch>
            <a:fillRect/>
          </a:stretch>
        </p:blipFill>
        <p:spPr bwMode="auto">
          <a:xfrm>
            <a:off x="0" y="556930"/>
            <a:ext cx="9144000" cy="6301070"/>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defRPr/>
            </a:pPr>
            <a:r>
              <a:rPr lang="en-US" dirty="0"/>
              <a:t>Movement North: 1915-1919</a:t>
            </a:r>
          </a:p>
        </p:txBody>
      </p:sp>
      <p:sp>
        <p:nvSpPr>
          <p:cNvPr id="51203" name="Rectangle 3"/>
          <p:cNvSpPr>
            <a:spLocks noGrp="1" noChangeArrowheads="1"/>
          </p:cNvSpPr>
          <p:nvPr>
            <p:ph type="body" idx="1"/>
          </p:nvPr>
        </p:nvSpPr>
        <p:spPr>
          <a:xfrm>
            <a:off x="2362200" y="1600200"/>
            <a:ext cx="4267200" cy="5715000"/>
          </a:xfrm>
        </p:spPr>
        <p:txBody>
          <a:bodyPr/>
          <a:lstStyle/>
          <a:p>
            <a:pPr marL="0" indent="0" eaLnBrk="1" hangingPunct="1">
              <a:buNone/>
              <a:defRPr/>
            </a:pPr>
            <a:r>
              <a:rPr lang="en-US" dirty="0"/>
              <a:t>1915       60,000</a:t>
            </a:r>
          </a:p>
          <a:p>
            <a:pPr marL="0" indent="0" eaLnBrk="1" hangingPunct="1">
              <a:buNone/>
              <a:defRPr/>
            </a:pPr>
            <a:r>
              <a:rPr lang="en-US" dirty="0"/>
              <a:t>1916     100,000</a:t>
            </a:r>
          </a:p>
          <a:p>
            <a:pPr marL="0" indent="0" eaLnBrk="1" hangingPunct="1">
              <a:buNone/>
              <a:defRPr/>
            </a:pPr>
            <a:r>
              <a:rPr lang="en-US" dirty="0"/>
              <a:t>1917     150,000 </a:t>
            </a:r>
          </a:p>
          <a:p>
            <a:pPr marL="0" indent="0" eaLnBrk="1" hangingPunct="1">
              <a:buNone/>
              <a:defRPr/>
            </a:pPr>
            <a:r>
              <a:rPr lang="en-US" dirty="0"/>
              <a:t>1918     120,000 </a:t>
            </a:r>
          </a:p>
          <a:p>
            <a:pPr marL="0" indent="0" eaLnBrk="1" hangingPunct="1">
              <a:buNone/>
              <a:defRPr/>
            </a:pPr>
            <a:r>
              <a:rPr lang="en-US" dirty="0"/>
              <a:t>1919       70,000 </a:t>
            </a:r>
          </a:p>
          <a:p>
            <a:pPr eaLnBrk="1" hangingPunct="1">
              <a:buFont typeface="Wingdings" pitchFamily="2" charset="2"/>
              <a:buNone/>
              <a:defRPr/>
            </a:pPr>
            <a:r>
              <a:rPr lang="en-US" dirty="0"/>
              <a: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defRPr/>
            </a:pPr>
            <a:r>
              <a:rPr lang="en-US" sz="4000" dirty="0"/>
              <a:t>The Great Migration:</a:t>
            </a:r>
            <a:br>
              <a:rPr lang="en-US" sz="4000" dirty="0"/>
            </a:br>
            <a:r>
              <a:rPr lang="en-US" sz="4000" dirty="0"/>
              <a:t>Sara Rice Remembers, 1918</a:t>
            </a:r>
          </a:p>
        </p:txBody>
      </p:sp>
      <p:sp>
        <p:nvSpPr>
          <p:cNvPr id="52227" name="Rectangle 3"/>
          <p:cNvSpPr>
            <a:spLocks noGrp="1" noChangeArrowheads="1"/>
          </p:cNvSpPr>
          <p:nvPr>
            <p:ph type="body" idx="1"/>
          </p:nvPr>
        </p:nvSpPr>
        <p:spPr>
          <a:xfrm>
            <a:off x="457200" y="2057400"/>
            <a:ext cx="8229600" cy="4800600"/>
          </a:xfrm>
        </p:spPr>
        <p:txBody>
          <a:bodyPr/>
          <a:lstStyle/>
          <a:p>
            <a:pPr marL="0" indent="0" eaLnBrk="1" hangingPunct="1">
              <a:buNone/>
              <a:defRPr/>
            </a:pPr>
            <a:r>
              <a:rPr lang="en-US" dirty="0"/>
              <a:t>In the train station it was just like an exodus of black people traveling, going north to better their lives... It was pathetic, like you see these people in [Third World] countries now, escaping for their lives with the bundles and stuff like that, because they didn’t have suitcases.  They just had sacks to put their clothes in, head rags on and everything, going north.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8686800" cy="838200"/>
          </a:xfrm>
        </p:spPr>
        <p:txBody>
          <a:bodyPr/>
          <a:lstStyle/>
          <a:p>
            <a:r>
              <a:rPr lang="en-US" dirty="0"/>
              <a:t>Loading Cotton in Alabama, 1915</a:t>
            </a:r>
          </a:p>
        </p:txBody>
      </p:sp>
      <p:pic>
        <p:nvPicPr>
          <p:cNvPr id="86018" name="Picture 2" descr="C:\Users\Office Depot\Desktop\Pictures\322 Illustrations\322, African American History, 1901-1930\Blacks Loading Bales of Cotton, ca. 1890 (AP).jpg"/>
          <p:cNvPicPr>
            <a:picLocks noGrp="1" noChangeAspect="1" noChangeArrowheads="1"/>
          </p:cNvPicPr>
          <p:nvPr>
            <p:ph idx="1"/>
          </p:nvPr>
        </p:nvPicPr>
        <p:blipFill>
          <a:blip r:embed="rId2" cstate="print"/>
          <a:srcRect/>
          <a:stretch>
            <a:fillRect/>
          </a:stretch>
        </p:blipFill>
        <p:spPr bwMode="auto">
          <a:xfrm>
            <a:off x="773717" y="838201"/>
            <a:ext cx="7640894" cy="6019800"/>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0" y="277813"/>
            <a:ext cx="9144000" cy="1139825"/>
          </a:xfrm>
        </p:spPr>
        <p:txBody>
          <a:bodyPr/>
          <a:lstStyle/>
          <a:p>
            <a:pPr eaLnBrk="1" hangingPunct="1">
              <a:defRPr/>
            </a:pPr>
            <a:r>
              <a:rPr lang="en-US" sz="4000" dirty="0"/>
              <a:t>Growth of African American Population in Selected Cities, 1915-1920</a:t>
            </a:r>
          </a:p>
        </p:txBody>
      </p:sp>
      <p:sp>
        <p:nvSpPr>
          <p:cNvPr id="53251" name="Rectangle 3"/>
          <p:cNvSpPr>
            <a:spLocks noGrp="1" noChangeArrowheads="1"/>
          </p:cNvSpPr>
          <p:nvPr>
            <p:ph type="body" idx="1"/>
          </p:nvPr>
        </p:nvSpPr>
        <p:spPr>
          <a:xfrm>
            <a:off x="457200" y="1905000"/>
            <a:ext cx="8229600" cy="4225925"/>
          </a:xfrm>
        </p:spPr>
        <p:txBody>
          <a:bodyPr/>
          <a:lstStyle/>
          <a:p>
            <a:pPr eaLnBrk="1" hangingPunct="1">
              <a:buFont typeface="Wingdings" pitchFamily="2" charset="2"/>
              <a:buNone/>
              <a:defRPr/>
            </a:pPr>
            <a:r>
              <a:rPr lang="en-US" dirty="0"/>
              <a:t>					</a:t>
            </a:r>
            <a:r>
              <a:rPr lang="en-US" i="1" dirty="0"/>
              <a:t>1910		  1920</a:t>
            </a:r>
          </a:p>
          <a:p>
            <a:pPr marL="0" indent="0" eaLnBrk="1" hangingPunct="1">
              <a:buNone/>
              <a:defRPr/>
            </a:pPr>
            <a:r>
              <a:rPr lang="en-US" dirty="0"/>
              <a:t>Chicago               44,103       109,458</a:t>
            </a:r>
          </a:p>
          <a:p>
            <a:pPr marL="0" indent="0" eaLnBrk="1" hangingPunct="1">
              <a:buNone/>
              <a:defRPr/>
            </a:pPr>
            <a:r>
              <a:rPr lang="en-US" dirty="0"/>
              <a:t>New York City      91,709       152,467</a:t>
            </a:r>
          </a:p>
          <a:p>
            <a:pPr marL="0" indent="0" eaLnBrk="1" hangingPunct="1">
              <a:buNone/>
              <a:defRPr/>
            </a:pPr>
            <a:r>
              <a:rPr lang="en-US" dirty="0"/>
              <a:t>Philadelphia         84,459	      134,229</a:t>
            </a:r>
          </a:p>
          <a:p>
            <a:pPr marL="0" indent="0" eaLnBrk="1" hangingPunct="1">
              <a:buNone/>
              <a:defRPr/>
            </a:pPr>
            <a:r>
              <a:rPr lang="en-US" dirty="0"/>
              <a:t>Detroit		       5,741        40,838</a:t>
            </a:r>
          </a:p>
          <a:p>
            <a:pPr marL="0" indent="0" eaLnBrk="1" hangingPunct="1">
              <a:buNone/>
              <a:defRPr/>
            </a:pPr>
            <a:r>
              <a:rPr lang="en-US" dirty="0"/>
              <a:t>Gary		                  383	         5,299</a:t>
            </a:r>
          </a:p>
          <a:p>
            <a:pPr marL="0" indent="0" eaLnBrk="1" hangingPunct="1">
              <a:buNone/>
              <a:defRPr/>
            </a:pPr>
            <a:r>
              <a:rPr lang="en-US" dirty="0"/>
              <a:t>Akron			  657	         5,580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838200"/>
          </a:xfrm>
        </p:spPr>
        <p:txBody>
          <a:bodyPr/>
          <a:lstStyle/>
          <a:p>
            <a:r>
              <a:rPr lang="en-US" dirty="0"/>
              <a:t>Downtown Detroit, 1925</a:t>
            </a:r>
          </a:p>
        </p:txBody>
      </p:sp>
      <p:pic>
        <p:nvPicPr>
          <p:cNvPr id="84994" name="Picture 2" descr="C:\Users\User\Desktop\Detroit, 1925 (public domain).jpg"/>
          <p:cNvPicPr>
            <a:picLocks noGrp="1" noChangeAspect="1" noChangeArrowheads="1"/>
          </p:cNvPicPr>
          <p:nvPr>
            <p:ph idx="1"/>
          </p:nvPr>
        </p:nvPicPr>
        <p:blipFill>
          <a:blip r:embed="rId2" cstate="print"/>
          <a:srcRect/>
          <a:stretch>
            <a:fillRect/>
          </a:stretch>
        </p:blipFill>
        <p:spPr bwMode="auto">
          <a:xfrm>
            <a:off x="242976" y="838200"/>
            <a:ext cx="8708571" cy="6019800"/>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81922" name="Picture 2" descr="C:\Users\Office Depot\Desktop\Pictures\322 Illustrations\322, African American History, 1901-1930\Industrial Workers, Newport News, Va., 1898.jpg"/>
          <p:cNvPicPr>
            <a:picLocks noGrp="1" noChangeAspect="1" noChangeArrowheads="1"/>
          </p:cNvPicPr>
          <p:nvPr>
            <p:ph idx="1"/>
          </p:nvPr>
        </p:nvPicPr>
        <p:blipFill>
          <a:blip r:embed="rId2" cstate="print"/>
          <a:srcRect/>
          <a:stretch>
            <a:fillRect/>
          </a:stretch>
        </p:blipFill>
        <p:spPr bwMode="auto">
          <a:xfrm>
            <a:off x="2555140" y="0"/>
            <a:ext cx="4622194" cy="6858000"/>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7" name="Rectangle 5"/>
          <p:cNvSpPr>
            <a:spLocks noGrp="1" noChangeArrowheads="1"/>
          </p:cNvSpPr>
          <p:nvPr>
            <p:ph type="title"/>
          </p:nvPr>
        </p:nvSpPr>
        <p:spPr/>
        <p:txBody>
          <a:bodyPr/>
          <a:lstStyle/>
          <a:p>
            <a:pPr eaLnBrk="1" hangingPunct="1">
              <a:defRPr/>
            </a:pPr>
            <a:endParaRPr lang="en-US" dirty="0"/>
          </a:p>
        </p:txBody>
      </p:sp>
      <p:pic>
        <p:nvPicPr>
          <p:cNvPr id="25603" name="Picture 4" descr="Migration Poster, 1917"/>
          <p:cNvPicPr>
            <a:picLocks noGrp="1" noChangeAspect="1" noChangeArrowheads="1"/>
          </p:cNvPicPr>
          <p:nvPr>
            <p:ph idx="1"/>
          </p:nvPr>
        </p:nvPicPr>
        <p:blipFill>
          <a:blip r:embed="rId2" cstate="print"/>
          <a:srcRect/>
          <a:stretch>
            <a:fillRect/>
          </a:stretch>
        </p:blipFill>
        <p:spPr>
          <a:xfrm>
            <a:off x="2393950" y="0"/>
            <a:ext cx="4989513" cy="6858000"/>
          </a:xfr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5"/>
          <p:cNvSpPr>
            <a:spLocks noGrp="1" noChangeArrowheads="1"/>
          </p:cNvSpPr>
          <p:nvPr>
            <p:ph type="title"/>
          </p:nvPr>
        </p:nvSpPr>
        <p:spPr/>
        <p:txBody>
          <a:bodyPr/>
          <a:lstStyle/>
          <a:p>
            <a:pPr eaLnBrk="1" hangingPunct="1">
              <a:defRPr/>
            </a:pPr>
            <a:endParaRPr lang="en-US" dirty="0"/>
          </a:p>
        </p:txBody>
      </p:sp>
      <p:pic>
        <p:nvPicPr>
          <p:cNvPr id="20483" name="Picture 4" descr="Black Family Arrives in Chicago from Mississippi, ca"/>
          <p:cNvPicPr>
            <a:picLocks noGrp="1" noChangeAspect="1" noChangeArrowheads="1"/>
          </p:cNvPicPr>
          <p:nvPr>
            <p:ph idx="1"/>
          </p:nvPr>
        </p:nvPicPr>
        <p:blipFill>
          <a:blip r:embed="rId2" cstate="print"/>
          <a:srcRect/>
          <a:stretch>
            <a:fillRect/>
          </a:stretch>
        </p:blipFill>
        <p:spPr>
          <a:xfrm>
            <a:off x="1371600" y="0"/>
            <a:ext cx="6696075" cy="6858000"/>
          </a:xfr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defRPr/>
            </a:pPr>
            <a:r>
              <a:rPr lang="en-US" sz="4000" dirty="0"/>
              <a:t>Mary </a:t>
            </a:r>
            <a:r>
              <a:rPr lang="en-US" sz="4000" dirty="0" err="1"/>
              <a:t>Debardeleben</a:t>
            </a:r>
            <a:r>
              <a:rPr lang="en-US" sz="4000" dirty="0"/>
              <a:t> on Georgia Violence in 1918</a:t>
            </a:r>
          </a:p>
        </p:txBody>
      </p:sp>
      <p:sp>
        <p:nvSpPr>
          <p:cNvPr id="56323" name="Rectangle 3"/>
          <p:cNvSpPr>
            <a:spLocks noGrp="1" noChangeArrowheads="1"/>
          </p:cNvSpPr>
          <p:nvPr>
            <p:ph type="body" idx="1"/>
          </p:nvPr>
        </p:nvSpPr>
        <p:spPr>
          <a:xfrm>
            <a:off x="457200" y="1828800"/>
            <a:ext cx="8229600" cy="5029200"/>
          </a:xfrm>
        </p:spPr>
        <p:txBody>
          <a:bodyPr/>
          <a:lstStyle/>
          <a:p>
            <a:pPr eaLnBrk="1" hangingPunct="1">
              <a:lnSpc>
                <a:spcPct val="90000"/>
              </a:lnSpc>
              <a:buFont typeface="Wingdings" pitchFamily="2" charset="2"/>
              <a:buNone/>
              <a:defRPr/>
            </a:pPr>
            <a:r>
              <a:rPr lang="en-US" sz="2400" dirty="0"/>
              <a:t>The old man with trembling fingers, drew from his pocket a crumbled paper and spread it out for me to see.  At the top of the sheet were a crudely drawn skull and crossbones.</a:t>
            </a:r>
          </a:p>
          <a:p>
            <a:pPr eaLnBrk="1" hangingPunct="1">
              <a:lnSpc>
                <a:spcPct val="90000"/>
              </a:lnSpc>
              <a:buFont typeface="Wingdings" pitchFamily="2" charset="2"/>
              <a:buNone/>
              <a:defRPr/>
            </a:pPr>
            <a:endParaRPr lang="en-US" sz="2400" dirty="0"/>
          </a:p>
          <a:p>
            <a:pPr eaLnBrk="1" hangingPunct="1">
              <a:lnSpc>
                <a:spcPct val="90000"/>
              </a:lnSpc>
              <a:buFont typeface="Wingdings" pitchFamily="2" charset="2"/>
              <a:buNone/>
              <a:defRPr/>
            </a:pPr>
            <a:r>
              <a:rPr lang="en-US" sz="2400" dirty="0"/>
              <a:t>Below it was written: “You are hereby warned that you and your entire family must be gone from this community within 48 hours.”</a:t>
            </a:r>
          </a:p>
          <a:p>
            <a:pPr eaLnBrk="1" hangingPunct="1">
              <a:lnSpc>
                <a:spcPct val="90000"/>
              </a:lnSpc>
              <a:buFont typeface="Wingdings" pitchFamily="2" charset="2"/>
              <a:buNone/>
              <a:defRPr/>
            </a:pPr>
            <a:endParaRPr lang="en-US" sz="2400" dirty="0"/>
          </a:p>
          <a:p>
            <a:pPr eaLnBrk="1" hangingPunct="1">
              <a:lnSpc>
                <a:spcPct val="90000"/>
              </a:lnSpc>
              <a:buFont typeface="Wingdings" pitchFamily="2" charset="2"/>
              <a:buNone/>
              <a:defRPr/>
            </a:pPr>
            <a:r>
              <a:rPr lang="en-US" sz="2400" dirty="0"/>
              <a:t>Recalling that a black woman was burned at the stake in the county a few months earlier when she attempted to keep a white man from striking her child, the old man, fearing for his life, fled the town in the dead of the night.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57200" y="277813"/>
            <a:ext cx="8229600" cy="712787"/>
          </a:xfrm>
        </p:spPr>
        <p:txBody>
          <a:bodyPr/>
          <a:lstStyle/>
          <a:p>
            <a:pPr eaLnBrk="1" hangingPunct="1">
              <a:defRPr/>
            </a:pPr>
            <a:r>
              <a:rPr lang="en-US" sz="4000"/>
              <a:t>Letters from the Chicago Defender</a:t>
            </a:r>
          </a:p>
        </p:txBody>
      </p:sp>
      <p:sp>
        <p:nvSpPr>
          <p:cNvPr id="57347" name="Rectangle 3"/>
          <p:cNvSpPr>
            <a:spLocks noGrp="1" noChangeArrowheads="1"/>
          </p:cNvSpPr>
          <p:nvPr>
            <p:ph type="body" idx="1"/>
          </p:nvPr>
        </p:nvSpPr>
        <p:spPr>
          <a:xfrm>
            <a:off x="457200" y="1447800"/>
            <a:ext cx="8229600" cy="5410200"/>
          </a:xfrm>
        </p:spPr>
        <p:txBody>
          <a:bodyPr/>
          <a:lstStyle/>
          <a:p>
            <a:pPr eaLnBrk="1" hangingPunct="1">
              <a:lnSpc>
                <a:spcPct val="80000"/>
              </a:lnSpc>
              <a:buFont typeface="Wingdings" pitchFamily="2" charset="2"/>
              <a:buNone/>
              <a:defRPr/>
            </a:pPr>
            <a:r>
              <a:rPr lang="en-US" sz="2400" b="1" i="1"/>
              <a:t>Alabama</a:t>
            </a:r>
            <a:r>
              <a:rPr lang="en-US" sz="2400"/>
              <a:t>—”Twenty families want to leave this hard luck place.  Please find someone that need this kind of people and send at once for us.  We can’t talk to you over the phone here, we are afraid to.  They don’t want to hear one say he wants to leave here.  If we do we are apt to be killed.</a:t>
            </a:r>
          </a:p>
          <a:p>
            <a:pPr eaLnBrk="1" hangingPunct="1">
              <a:lnSpc>
                <a:spcPct val="80000"/>
              </a:lnSpc>
              <a:buFont typeface="Wingdings" pitchFamily="2" charset="2"/>
              <a:buNone/>
              <a:defRPr/>
            </a:pPr>
            <a:endParaRPr lang="en-US" sz="2400"/>
          </a:p>
          <a:p>
            <a:pPr eaLnBrk="1" hangingPunct="1">
              <a:lnSpc>
                <a:spcPct val="80000"/>
              </a:lnSpc>
              <a:buFont typeface="Wingdings" pitchFamily="2" charset="2"/>
              <a:buNone/>
              <a:defRPr/>
            </a:pPr>
            <a:r>
              <a:rPr lang="en-US" sz="2400" b="1" i="1"/>
              <a:t>Louisiana</a:t>
            </a:r>
            <a:r>
              <a:rPr lang="en-US" sz="2400"/>
              <a:t>—”The people is getting so bad with us Black people down South here.  Please help me get my family away.</a:t>
            </a:r>
          </a:p>
          <a:p>
            <a:pPr eaLnBrk="1" hangingPunct="1">
              <a:lnSpc>
                <a:spcPct val="80000"/>
              </a:lnSpc>
              <a:buFont typeface="Wingdings" pitchFamily="2" charset="2"/>
              <a:buNone/>
              <a:defRPr/>
            </a:pPr>
            <a:endParaRPr lang="en-US" sz="2400"/>
          </a:p>
          <a:p>
            <a:pPr eaLnBrk="1" hangingPunct="1">
              <a:lnSpc>
                <a:spcPct val="80000"/>
              </a:lnSpc>
              <a:buFont typeface="Wingdings" pitchFamily="2" charset="2"/>
              <a:buNone/>
              <a:defRPr/>
            </a:pPr>
            <a:r>
              <a:rPr lang="en-US" sz="2400" b="1" i="1"/>
              <a:t>Mississippi</a:t>
            </a:r>
            <a:r>
              <a:rPr lang="en-US" sz="2400"/>
              <a:t>—”I want to come North on the 15</a:t>
            </a:r>
            <a:r>
              <a:rPr lang="en-US" sz="2400" baseline="30000"/>
              <a:t>th</a:t>
            </a:r>
            <a:r>
              <a:rPr lang="en-US" sz="2400"/>
              <a:t> of May.  I am a poor woman and have a husband and five children.  This is my native home but it is not fit to live in.  Will you please let me know where the cars is going to stop.  Hoping to hear from you soon, your needed and worried friend.</a:t>
            </a:r>
          </a:p>
          <a:p>
            <a:pPr eaLnBrk="1" hangingPunct="1">
              <a:lnSpc>
                <a:spcPct val="80000"/>
              </a:lnSpc>
              <a:buFont typeface="Wingdings" pitchFamily="2" charset="2"/>
              <a:buNone/>
              <a:defRPr/>
            </a:pPr>
            <a:endParaRPr lang="en-US" sz="24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5" name="Rectangle 5"/>
          <p:cNvSpPr>
            <a:spLocks noGrp="1" noChangeArrowheads="1"/>
          </p:cNvSpPr>
          <p:nvPr>
            <p:ph type="title"/>
          </p:nvPr>
        </p:nvSpPr>
        <p:spPr/>
        <p:txBody>
          <a:bodyPr/>
          <a:lstStyle/>
          <a:p>
            <a:pPr eaLnBrk="1" hangingPunct="1">
              <a:defRPr/>
            </a:pPr>
            <a:r>
              <a:rPr lang="en-US"/>
              <a:t>Postcard from Mississippi, 1907</a:t>
            </a:r>
          </a:p>
        </p:txBody>
      </p:sp>
      <p:pic>
        <p:nvPicPr>
          <p:cNvPr id="28675" name="Picture 4" descr="Memphis Postcard, Cotton &amp; Black Labor, 1907"/>
          <p:cNvPicPr>
            <a:picLocks noGrp="1" noChangeAspect="1" noChangeArrowheads="1"/>
          </p:cNvPicPr>
          <p:nvPr>
            <p:ph idx="1"/>
          </p:nvPr>
        </p:nvPicPr>
        <p:blipFill>
          <a:blip r:embed="rId2" cstate="print"/>
          <a:srcRect/>
          <a:stretch>
            <a:fillRect/>
          </a:stretch>
        </p:blipFill>
        <p:spPr>
          <a:xfrm>
            <a:off x="0" y="2133600"/>
            <a:ext cx="9296400" cy="3268663"/>
          </a:xfr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eaLnBrk="1" hangingPunct="1">
              <a:defRPr/>
            </a:pPr>
            <a:r>
              <a:rPr lang="en-US"/>
              <a:t>Migrant or Refugee?</a:t>
            </a:r>
          </a:p>
        </p:txBody>
      </p:sp>
      <p:sp>
        <p:nvSpPr>
          <p:cNvPr id="58371" name="Rectangle 3"/>
          <p:cNvSpPr>
            <a:spLocks noGrp="1" noChangeArrowheads="1"/>
          </p:cNvSpPr>
          <p:nvPr>
            <p:ph type="body" idx="1"/>
          </p:nvPr>
        </p:nvSpPr>
        <p:spPr>
          <a:xfrm>
            <a:off x="457200" y="1600200"/>
            <a:ext cx="8229600" cy="5257800"/>
          </a:xfrm>
        </p:spPr>
        <p:txBody>
          <a:bodyPr/>
          <a:lstStyle/>
          <a:p>
            <a:pPr marL="0" indent="0" eaLnBrk="1" hangingPunct="1">
              <a:buNone/>
              <a:defRPr/>
            </a:pPr>
            <a:r>
              <a:rPr lang="en-US" dirty="0"/>
              <a:t>“In 1916 I made sixteen bales of cotton; in 1917 that was cut in half, and the next year there was nothing.  People that use to have eighteen and nineteen bales of cotton were lucky to get three...  That’s where we got our money from.  But the bowl weevil came in and that’s what started people </a:t>
            </a:r>
            <a:r>
              <a:rPr lang="en-US" dirty="0" err="1"/>
              <a:t>comin</a:t>
            </a:r>
            <a:r>
              <a:rPr lang="en-US" dirty="0"/>
              <a:t>’ here [to the North] because the farmer he didn’t have no other place to go.”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7" name="Rectangle 5"/>
          <p:cNvSpPr>
            <a:spLocks noGrp="1" noChangeArrowheads="1"/>
          </p:cNvSpPr>
          <p:nvPr>
            <p:ph type="title"/>
          </p:nvPr>
        </p:nvSpPr>
        <p:spPr/>
        <p:txBody>
          <a:bodyPr/>
          <a:lstStyle/>
          <a:p>
            <a:pPr eaLnBrk="1" hangingPunct="1">
              <a:defRPr/>
            </a:pPr>
            <a:endParaRPr lang="en-US"/>
          </a:p>
        </p:txBody>
      </p:sp>
      <p:pic>
        <p:nvPicPr>
          <p:cNvPr id="30723" name="Picture 4" descr="Ford Ad and the Great Migration"/>
          <p:cNvPicPr>
            <a:picLocks noGrp="1" noChangeAspect="1" noChangeArrowheads="1"/>
          </p:cNvPicPr>
          <p:nvPr>
            <p:ph idx="1"/>
          </p:nvPr>
        </p:nvPicPr>
        <p:blipFill>
          <a:blip r:embed="rId2" cstate="print"/>
          <a:srcRect/>
          <a:stretch>
            <a:fillRect/>
          </a:stretch>
        </p:blipFill>
        <p:spPr>
          <a:xfrm>
            <a:off x="1905000" y="0"/>
            <a:ext cx="5564188" cy="6858000"/>
          </a:xfr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6802" name="Picture 2" descr="C:\Users\Office Depot\Desktop\Pictures\101 Illustrations\101, Progressive Era (1901-1928)\Ford Runabout Ad, ca. 1925.jpg"/>
          <p:cNvPicPr>
            <a:picLocks noGrp="1" noChangeAspect="1" noChangeArrowheads="1"/>
          </p:cNvPicPr>
          <p:nvPr>
            <p:ph idx="1"/>
          </p:nvPr>
        </p:nvPicPr>
        <p:blipFill>
          <a:blip r:embed="rId2" cstate="print"/>
          <a:srcRect/>
          <a:stretch>
            <a:fillRect/>
          </a:stretch>
        </p:blipFill>
        <p:spPr bwMode="auto">
          <a:xfrm>
            <a:off x="914400" y="0"/>
            <a:ext cx="7529726" cy="6843585"/>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7813"/>
            <a:ext cx="9144000" cy="1139825"/>
          </a:xfrm>
        </p:spPr>
        <p:txBody>
          <a:bodyPr/>
          <a:lstStyle/>
          <a:p>
            <a:r>
              <a:rPr lang="en-US" sz="2800" dirty="0"/>
              <a:t>Black Domestic Servants Waiting for </a:t>
            </a:r>
            <a:br>
              <a:rPr lang="en-US" sz="2800" dirty="0"/>
            </a:br>
            <a:r>
              <a:rPr lang="en-US" sz="2800" dirty="0"/>
              <a:t>Day Work Employers, ca. 1930</a:t>
            </a:r>
          </a:p>
        </p:txBody>
      </p:sp>
      <p:pic>
        <p:nvPicPr>
          <p:cNvPr id="86018" name="Picture 2" descr="C:\Users\User\Desktop\Black Domestic Servants, 1930.jpg"/>
          <p:cNvPicPr>
            <a:picLocks noGrp="1" noChangeAspect="1" noChangeArrowheads="1"/>
          </p:cNvPicPr>
          <p:nvPr>
            <p:ph idx="1"/>
          </p:nvPr>
        </p:nvPicPr>
        <p:blipFill>
          <a:blip r:embed="rId2" cstate="print"/>
          <a:srcRect/>
          <a:stretch>
            <a:fillRect/>
          </a:stretch>
        </p:blipFill>
        <p:spPr bwMode="auto">
          <a:xfrm>
            <a:off x="-18290" y="2667000"/>
            <a:ext cx="6998208" cy="3124200"/>
          </a:xfrm>
          <a:prstGeom prst="rect">
            <a:avLst/>
          </a:prstGeom>
          <a:noFill/>
        </p:spPr>
      </p:pic>
      <p:pic>
        <p:nvPicPr>
          <p:cNvPr id="86019" name="Picture 3" descr="C:\Users\User\Desktop\Black Maids in the Bronx, 1938.jpg"/>
          <p:cNvPicPr>
            <a:picLocks noChangeAspect="1" noChangeArrowheads="1"/>
          </p:cNvPicPr>
          <p:nvPr/>
        </p:nvPicPr>
        <p:blipFill>
          <a:blip r:embed="rId3" cstate="print"/>
          <a:srcRect/>
          <a:stretch>
            <a:fillRect/>
          </a:stretch>
        </p:blipFill>
        <p:spPr bwMode="auto">
          <a:xfrm>
            <a:off x="4648199" y="1447800"/>
            <a:ext cx="3921487" cy="5410200"/>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4" name="Rectangle 8"/>
          <p:cNvSpPr>
            <a:spLocks noGrp="1" noChangeArrowheads="1"/>
          </p:cNvSpPr>
          <p:nvPr>
            <p:ph type="title"/>
          </p:nvPr>
        </p:nvSpPr>
        <p:spPr/>
        <p:txBody>
          <a:bodyPr/>
          <a:lstStyle/>
          <a:p>
            <a:pPr eaLnBrk="1" hangingPunct="1">
              <a:defRPr/>
            </a:pPr>
            <a:endParaRPr lang="en-US"/>
          </a:p>
        </p:txBody>
      </p:sp>
      <p:pic>
        <p:nvPicPr>
          <p:cNvPr id="31747" name="Picture 4" descr="Industrial Workers, Newport News, Va"/>
          <p:cNvPicPr>
            <a:picLocks noGrp="1" noChangeAspect="1" noChangeArrowheads="1"/>
          </p:cNvPicPr>
          <p:nvPr>
            <p:ph sz="half" idx="1"/>
          </p:nvPr>
        </p:nvPicPr>
        <p:blipFill>
          <a:blip r:embed="rId2" cstate="print"/>
          <a:srcRect/>
          <a:stretch>
            <a:fillRect/>
          </a:stretch>
        </p:blipFill>
        <p:spPr>
          <a:xfrm>
            <a:off x="-130175" y="0"/>
            <a:ext cx="4624388" cy="6858000"/>
          </a:xfrm>
          <a:noFill/>
        </p:spPr>
      </p:pic>
      <p:pic>
        <p:nvPicPr>
          <p:cNvPr id="31748" name="Picture 7" descr="Black Steelworker, Pittsburgh, 1935"/>
          <p:cNvPicPr>
            <a:picLocks noGrp="1" noChangeAspect="1" noChangeArrowheads="1"/>
          </p:cNvPicPr>
          <p:nvPr>
            <p:ph sz="half" idx="2"/>
          </p:nvPr>
        </p:nvPicPr>
        <p:blipFill>
          <a:blip r:embed="rId3" cstate="print"/>
          <a:srcRect/>
          <a:stretch>
            <a:fillRect/>
          </a:stretch>
        </p:blipFill>
        <p:spPr>
          <a:xfrm>
            <a:off x="4695825" y="0"/>
            <a:ext cx="4518025" cy="6858000"/>
          </a:xfr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1" name="Rectangle 5"/>
          <p:cNvSpPr>
            <a:spLocks noGrp="1" noChangeArrowheads="1"/>
          </p:cNvSpPr>
          <p:nvPr>
            <p:ph type="title"/>
          </p:nvPr>
        </p:nvSpPr>
        <p:spPr/>
        <p:txBody>
          <a:bodyPr/>
          <a:lstStyle/>
          <a:p>
            <a:pPr eaLnBrk="1" hangingPunct="1">
              <a:defRPr/>
            </a:pPr>
            <a:endParaRPr lang="en-US"/>
          </a:p>
        </p:txBody>
      </p:sp>
      <p:pic>
        <p:nvPicPr>
          <p:cNvPr id="32771" name="Picture 4" descr="Packing Plant Workers in World War II"/>
          <p:cNvPicPr>
            <a:picLocks noGrp="1" noChangeAspect="1" noChangeArrowheads="1"/>
          </p:cNvPicPr>
          <p:nvPr>
            <p:ph idx="1"/>
          </p:nvPr>
        </p:nvPicPr>
        <p:blipFill>
          <a:blip r:embed="rId3" cstate="print"/>
          <a:srcRect/>
          <a:stretch>
            <a:fillRect/>
          </a:stretch>
        </p:blipFill>
        <p:spPr>
          <a:xfrm>
            <a:off x="0" y="0"/>
            <a:ext cx="9296400" cy="7253288"/>
          </a:xfr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Steel Mill Workers</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32752" y="1398588"/>
            <a:ext cx="7878496" cy="5440362"/>
          </a:xfrm>
          <a:prstGeom prst="rect">
            <a:avLst/>
          </a:prstGeom>
        </p:spPr>
      </p:pic>
    </p:spTree>
    <p:extLst>
      <p:ext uri="{BB962C8B-B14F-4D97-AF65-F5344CB8AC3E}">
        <p14:creationId xmlns:p14="http://schemas.microsoft.com/office/powerpoint/2010/main" val="1877928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990600"/>
          </a:xfrm>
        </p:spPr>
        <p:txBody>
          <a:bodyPr/>
          <a:lstStyle/>
          <a:p>
            <a:r>
              <a:rPr lang="en-US" dirty="0"/>
              <a:t>Longshoremen</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972458" y="1066800"/>
            <a:ext cx="7448172" cy="5791200"/>
          </a:xfrm>
          <a:prstGeom prst="rect">
            <a:avLst/>
          </a:prstGeom>
        </p:spPr>
      </p:pic>
    </p:spTree>
    <p:extLst>
      <p:ext uri="{BB962C8B-B14F-4D97-AF65-F5344CB8AC3E}">
        <p14:creationId xmlns:p14="http://schemas.microsoft.com/office/powerpoint/2010/main" val="12914103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1066800"/>
          </a:xfrm>
        </p:spPr>
        <p:txBody>
          <a:bodyPr/>
          <a:lstStyle/>
          <a:p>
            <a:r>
              <a:rPr lang="en-US" sz="4000" dirty="0"/>
              <a:t>Horace Cayton and the Seattle </a:t>
            </a:r>
            <a:r>
              <a:rPr lang="en-US" sz="4000" i="1" dirty="0"/>
              <a:t>Republican</a:t>
            </a:r>
            <a:r>
              <a:rPr lang="en-US" sz="4000" dirty="0"/>
              <a:t>, ca. 1908</a:t>
            </a:r>
          </a:p>
        </p:txBody>
      </p:sp>
      <p:pic>
        <p:nvPicPr>
          <p:cNvPr id="4" name="Picture 2" descr="C:\Users\Best Buy\Pictures\313 Illustrations\Seattle (African American) to 1945\Horace Cayton Cartoon, Seattle Republican, Alaska-Pacific-Yukon Exposition, 1909 (No copyright).jpg"/>
          <p:cNvPicPr>
            <a:picLocks noGrp="1" noChangeAspect="1" noChangeArrowheads="1"/>
          </p:cNvPicPr>
          <p:nvPr>
            <p:ph idx="1"/>
          </p:nvPr>
        </p:nvPicPr>
        <p:blipFill>
          <a:blip r:embed="rId2" cstate="print"/>
          <a:srcRect/>
          <a:stretch>
            <a:fillRect/>
          </a:stretch>
        </p:blipFill>
        <p:spPr bwMode="auto">
          <a:xfrm>
            <a:off x="4953000" y="1447800"/>
            <a:ext cx="3312367" cy="5410200"/>
          </a:xfrm>
          <a:prstGeom prst="rect">
            <a:avLst/>
          </a:prstGeom>
          <a:noFill/>
        </p:spPr>
      </p:pic>
      <p:pic>
        <p:nvPicPr>
          <p:cNvPr id="5" name="Picture 2" descr="C:\Users\Best Buy\Pictures\313 Illustrations\Seattle (African American) to 1945\Horace Cayton Sr. in 1920, age 61.jpg"/>
          <p:cNvPicPr>
            <a:picLocks noChangeAspect="1" noChangeArrowheads="1"/>
          </p:cNvPicPr>
          <p:nvPr/>
        </p:nvPicPr>
        <p:blipFill>
          <a:blip r:embed="rId3" cstate="print"/>
          <a:stretch>
            <a:fillRect/>
          </a:stretch>
        </p:blipFill>
        <p:spPr bwMode="auto">
          <a:xfrm>
            <a:off x="990600" y="1447800"/>
            <a:ext cx="3650032" cy="5410200"/>
          </a:xfrm>
          <a:prstGeom prst="rect">
            <a:avLst/>
          </a:prstGeom>
          <a:noFill/>
          <a:ln w="9525">
            <a:noFill/>
            <a:miter lim="800000"/>
            <a:headEnd/>
            <a:tailEnd/>
          </a:ln>
          <a:effec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457200" y="0"/>
            <a:ext cx="8229600" cy="685800"/>
          </a:xfrm>
        </p:spPr>
        <p:txBody>
          <a:bodyPr/>
          <a:lstStyle/>
          <a:p>
            <a:pPr eaLnBrk="1" hangingPunct="1">
              <a:defRPr/>
            </a:pPr>
            <a:r>
              <a:rPr lang="en-US" sz="4000"/>
              <a:t>Small Business in Milwaukee, 1919</a:t>
            </a:r>
          </a:p>
        </p:txBody>
      </p:sp>
      <p:pic>
        <p:nvPicPr>
          <p:cNvPr id="33795" name="Picture 3" descr="Clarence and Cleopatra Johnson, Owners of Ideal Tailors, Milwaukee, 1925"/>
          <p:cNvPicPr>
            <a:picLocks noGrp="1" noChangeAspect="1" noChangeArrowheads="1"/>
          </p:cNvPicPr>
          <p:nvPr>
            <p:ph idx="1"/>
          </p:nvPr>
        </p:nvPicPr>
        <p:blipFill>
          <a:blip r:embed="rId2" cstate="print"/>
          <a:srcRect/>
          <a:stretch>
            <a:fillRect/>
          </a:stretch>
        </p:blipFill>
        <p:spPr>
          <a:xfrm>
            <a:off x="0" y="974725"/>
            <a:ext cx="9144000" cy="5780088"/>
          </a:xfr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457200" y="0"/>
            <a:ext cx="8229600" cy="838200"/>
          </a:xfrm>
        </p:spPr>
        <p:txBody>
          <a:bodyPr/>
          <a:lstStyle/>
          <a:p>
            <a:pPr eaLnBrk="1" hangingPunct="1">
              <a:defRPr/>
            </a:pPr>
            <a:r>
              <a:rPr lang="en-US"/>
              <a:t>Black Dentists in Detroit, 1930</a:t>
            </a:r>
          </a:p>
        </p:txBody>
      </p:sp>
      <p:pic>
        <p:nvPicPr>
          <p:cNvPr id="34819" name="Picture 3" descr="Northern Dentists, ca"/>
          <p:cNvPicPr>
            <a:picLocks noGrp="1" noChangeAspect="1" noChangeArrowheads="1"/>
          </p:cNvPicPr>
          <p:nvPr>
            <p:ph idx="1"/>
          </p:nvPr>
        </p:nvPicPr>
        <p:blipFill>
          <a:blip r:embed="rId2" cstate="print"/>
          <a:srcRect/>
          <a:stretch>
            <a:fillRect/>
          </a:stretch>
        </p:blipFill>
        <p:spPr>
          <a:xfrm>
            <a:off x="533400" y="973138"/>
            <a:ext cx="8001000" cy="5840412"/>
          </a:xfr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3" name="Rectangle 5"/>
          <p:cNvSpPr>
            <a:spLocks noGrp="1" noChangeArrowheads="1"/>
          </p:cNvSpPr>
          <p:nvPr>
            <p:ph type="title"/>
          </p:nvPr>
        </p:nvSpPr>
        <p:spPr>
          <a:xfrm>
            <a:off x="0" y="0"/>
            <a:ext cx="9144000" cy="838200"/>
          </a:xfrm>
        </p:spPr>
        <p:txBody>
          <a:bodyPr/>
          <a:lstStyle/>
          <a:p>
            <a:pPr eaLnBrk="1" hangingPunct="1">
              <a:defRPr/>
            </a:pPr>
            <a:r>
              <a:rPr lang="en-US" sz="4000"/>
              <a:t>Middle Class Harlem Wedding, 1926</a:t>
            </a:r>
          </a:p>
        </p:txBody>
      </p:sp>
      <p:pic>
        <p:nvPicPr>
          <p:cNvPr id="35843" name="Picture 4" descr="Wedding Dinner in Harlem, ca"/>
          <p:cNvPicPr>
            <a:picLocks noGrp="1" noChangeAspect="1" noChangeArrowheads="1"/>
          </p:cNvPicPr>
          <p:nvPr>
            <p:ph idx="1"/>
          </p:nvPr>
        </p:nvPicPr>
        <p:blipFill>
          <a:blip r:embed="rId2" cstate="print"/>
          <a:srcRect/>
          <a:stretch>
            <a:fillRect/>
          </a:stretch>
        </p:blipFill>
        <p:spPr>
          <a:xfrm>
            <a:off x="533400" y="962025"/>
            <a:ext cx="7924800" cy="5919788"/>
          </a:xfr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152400" y="0"/>
            <a:ext cx="9144000" cy="1368425"/>
          </a:xfrm>
        </p:spPr>
        <p:txBody>
          <a:bodyPr/>
          <a:lstStyle/>
          <a:p>
            <a:pPr eaLnBrk="1" hangingPunct="1">
              <a:defRPr/>
            </a:pPr>
            <a:r>
              <a:rPr lang="en-US" sz="3200" dirty="0"/>
              <a:t>Arkansas Migrant Frank Gillespie on Liberty Life Insurance Company, Founded 1919 in Chicago</a:t>
            </a:r>
          </a:p>
        </p:txBody>
      </p:sp>
      <p:sp>
        <p:nvSpPr>
          <p:cNvPr id="75779" name="Rectangle 3"/>
          <p:cNvSpPr>
            <a:spLocks noGrp="1" noChangeArrowheads="1"/>
          </p:cNvSpPr>
          <p:nvPr>
            <p:ph type="body" idx="1"/>
          </p:nvPr>
        </p:nvSpPr>
        <p:spPr>
          <a:xfrm>
            <a:off x="457200" y="4419600"/>
            <a:ext cx="8229600" cy="3048000"/>
          </a:xfrm>
        </p:spPr>
        <p:txBody>
          <a:bodyPr/>
          <a:lstStyle/>
          <a:p>
            <a:pPr marL="0" indent="0" eaLnBrk="1" hangingPunct="1">
              <a:buNone/>
              <a:defRPr/>
            </a:pPr>
            <a:r>
              <a:rPr lang="en-US" sz="2400" dirty="0"/>
              <a:t>At last, at last, the Negroes are going to get together.  If we ever expect to get anywhere as a race of people, we must first learn to stick together.  The day of Negro enterprises has arrived.  The Liberty Life Insurance Company is the first ever incorporated north of the Mason-Dixon line that is owned and controlled by Negroes.</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38400" y="1326935"/>
            <a:ext cx="4854305" cy="308314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5" name="Rectangle 5"/>
          <p:cNvSpPr>
            <a:spLocks noGrp="1" noChangeArrowheads="1"/>
          </p:cNvSpPr>
          <p:nvPr>
            <p:ph type="title"/>
          </p:nvPr>
        </p:nvSpPr>
        <p:spPr>
          <a:xfrm>
            <a:off x="457200" y="1"/>
            <a:ext cx="8229600" cy="838199"/>
          </a:xfrm>
        </p:spPr>
        <p:txBody>
          <a:bodyPr/>
          <a:lstStyle/>
          <a:p>
            <a:pPr eaLnBrk="1" hangingPunct="1">
              <a:defRPr/>
            </a:pPr>
            <a:r>
              <a:rPr lang="en-US" dirty="0"/>
              <a:t>Harlem in 1930</a:t>
            </a:r>
          </a:p>
        </p:txBody>
      </p:sp>
      <p:pic>
        <p:nvPicPr>
          <p:cNvPr id="37891" name="Picture 4" descr="Harlem, the 1930s"/>
          <p:cNvPicPr>
            <a:picLocks noGrp="1" noChangeAspect="1" noChangeArrowheads="1"/>
          </p:cNvPicPr>
          <p:nvPr>
            <p:ph idx="1"/>
          </p:nvPr>
        </p:nvPicPr>
        <p:blipFill>
          <a:blip r:embed="rId2" cstate="print"/>
          <a:srcRect/>
          <a:stretch>
            <a:fillRect/>
          </a:stretch>
        </p:blipFill>
        <p:spPr>
          <a:xfrm>
            <a:off x="0" y="928687"/>
            <a:ext cx="9296400" cy="5929313"/>
          </a:xfrm>
          <a:noFill/>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1" name="Rectangle 5"/>
          <p:cNvSpPr>
            <a:spLocks noGrp="1" noChangeArrowheads="1"/>
          </p:cNvSpPr>
          <p:nvPr>
            <p:ph type="title"/>
          </p:nvPr>
        </p:nvSpPr>
        <p:spPr/>
        <p:txBody>
          <a:bodyPr/>
          <a:lstStyle/>
          <a:p>
            <a:pPr eaLnBrk="1" hangingPunct="1">
              <a:defRPr/>
            </a:pPr>
            <a:endParaRPr lang="en-US"/>
          </a:p>
        </p:txBody>
      </p:sp>
      <p:pic>
        <p:nvPicPr>
          <p:cNvPr id="39939" name="Picture 4" descr="Typists in Pittsburgh, 1939"/>
          <p:cNvPicPr>
            <a:picLocks noGrp="1" noChangeAspect="1" noChangeArrowheads="1"/>
          </p:cNvPicPr>
          <p:nvPr>
            <p:ph idx="1"/>
          </p:nvPr>
        </p:nvPicPr>
        <p:blipFill>
          <a:blip r:embed="rId2" cstate="print"/>
          <a:srcRect/>
          <a:stretch>
            <a:fillRect/>
          </a:stretch>
        </p:blipFill>
        <p:spPr>
          <a:xfrm>
            <a:off x="0" y="130175"/>
            <a:ext cx="9372600" cy="6756400"/>
          </a:xfr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9" name="Rectangle 5"/>
          <p:cNvSpPr>
            <a:spLocks noGrp="1" noChangeArrowheads="1"/>
          </p:cNvSpPr>
          <p:nvPr>
            <p:ph type="title"/>
          </p:nvPr>
        </p:nvSpPr>
        <p:spPr/>
        <p:txBody>
          <a:bodyPr/>
          <a:lstStyle/>
          <a:p>
            <a:pPr eaLnBrk="1" hangingPunct="1">
              <a:defRPr/>
            </a:pPr>
            <a:endParaRPr lang="en-US"/>
          </a:p>
        </p:txBody>
      </p:sp>
      <p:pic>
        <p:nvPicPr>
          <p:cNvPr id="40963" name="Picture 4" descr="Domestic Servant in the North, ca"/>
          <p:cNvPicPr>
            <a:picLocks noGrp="1" noChangeAspect="1" noChangeArrowheads="1"/>
          </p:cNvPicPr>
          <p:nvPr>
            <p:ph idx="1"/>
          </p:nvPr>
        </p:nvPicPr>
        <p:blipFill>
          <a:blip r:embed="rId2" cstate="print"/>
          <a:srcRect/>
          <a:stretch>
            <a:fillRect/>
          </a:stretch>
        </p:blipFill>
        <p:spPr>
          <a:xfrm>
            <a:off x="1143000" y="49213"/>
            <a:ext cx="6858000" cy="6808787"/>
          </a:xfrm>
          <a:noFill/>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914399"/>
          </a:xfrm>
        </p:spPr>
        <p:txBody>
          <a:bodyPr/>
          <a:lstStyle/>
          <a:p>
            <a:r>
              <a:rPr lang="en-US" sz="4000" dirty="0"/>
              <a:t>New York City Elevator Operator</a:t>
            </a:r>
          </a:p>
        </p:txBody>
      </p:sp>
      <p:pic>
        <p:nvPicPr>
          <p:cNvPr id="89090" name="Picture 2" descr="C:\Users\Taylor\Desktop\Black Elevator Operator (Library of Congress).jpg"/>
          <p:cNvPicPr>
            <a:picLocks noGrp="1" noChangeAspect="1" noChangeArrowheads="1"/>
          </p:cNvPicPr>
          <p:nvPr>
            <p:ph idx="1"/>
          </p:nvPr>
        </p:nvPicPr>
        <p:blipFill>
          <a:blip r:embed="rId2" cstate="print"/>
          <a:srcRect/>
          <a:stretch>
            <a:fillRect/>
          </a:stretch>
        </p:blipFill>
        <p:spPr bwMode="auto">
          <a:xfrm>
            <a:off x="2390596" y="914400"/>
            <a:ext cx="4332717" cy="5943600"/>
          </a:xfrm>
          <a:prstGeom prst="rect">
            <a:avLst/>
          </a:prstGeom>
          <a:noFill/>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7813"/>
            <a:ext cx="9144000" cy="1139825"/>
          </a:xfrm>
        </p:spPr>
        <p:txBody>
          <a:bodyPr/>
          <a:lstStyle/>
          <a:p>
            <a:r>
              <a:rPr lang="en-US" sz="2800" dirty="0"/>
              <a:t>Horace and Susie Revels Cayton on </a:t>
            </a:r>
            <a:br>
              <a:rPr lang="en-US" sz="2800" dirty="0"/>
            </a:br>
            <a:r>
              <a:rPr lang="en-US" sz="2800" dirty="0"/>
              <a:t>Lake Washington, 1930</a:t>
            </a:r>
          </a:p>
        </p:txBody>
      </p:sp>
      <p:pic>
        <p:nvPicPr>
          <p:cNvPr id="90114" name="Picture 2" descr="C:\Users\Taylor\Pictures\313 Illustrations\Seattle (African American) to 1945\Horace and Susie Cayton, Lake Washington, 1935.jpg"/>
          <p:cNvPicPr>
            <a:picLocks noGrp="1" noChangeAspect="1" noChangeArrowheads="1"/>
          </p:cNvPicPr>
          <p:nvPr>
            <p:ph idx="1"/>
          </p:nvPr>
        </p:nvPicPr>
        <p:blipFill>
          <a:blip r:embed="rId2" cstate="print"/>
          <a:srcRect/>
          <a:stretch>
            <a:fillRect/>
          </a:stretch>
        </p:blipFill>
        <p:spPr bwMode="auto">
          <a:xfrm>
            <a:off x="1371600" y="1371600"/>
            <a:ext cx="6547872" cy="5486400"/>
          </a:xfrm>
          <a:prstGeom prst="rect">
            <a:avLst/>
          </a:prstGeom>
          <a:noFill/>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7813"/>
            <a:ext cx="9144000" cy="712787"/>
          </a:xfrm>
        </p:spPr>
        <p:txBody>
          <a:bodyPr/>
          <a:lstStyle/>
          <a:p>
            <a:r>
              <a:rPr lang="en-US" sz="4000" dirty="0"/>
              <a:t>Black Education: South and North</a:t>
            </a:r>
            <a:br>
              <a:rPr lang="en-US" sz="2800" dirty="0"/>
            </a:br>
            <a:r>
              <a:rPr lang="en-US" sz="2800" dirty="0"/>
              <a:t>Georgia School, Dunbar High in  Washington, D.C</a:t>
            </a:r>
          </a:p>
        </p:txBody>
      </p:sp>
      <p:pic>
        <p:nvPicPr>
          <p:cNvPr id="88066" name="Picture 2" descr="C:\Users\Office Depot\Desktop\Pictures\322 Illustrations\322, African American History, 1901-1930\Dunbar High School, Washington, D.C. (americanhistory.si.edu).jpg"/>
          <p:cNvPicPr>
            <a:picLocks noGrp="1" noChangeAspect="1" noChangeArrowheads="1"/>
          </p:cNvPicPr>
          <p:nvPr>
            <p:ph idx="1"/>
          </p:nvPr>
        </p:nvPicPr>
        <p:blipFill>
          <a:blip r:embed="rId2" cstate="print"/>
          <a:srcRect/>
          <a:stretch>
            <a:fillRect/>
          </a:stretch>
        </p:blipFill>
        <p:spPr bwMode="auto">
          <a:xfrm>
            <a:off x="4803492" y="1828800"/>
            <a:ext cx="4340507" cy="3429000"/>
          </a:xfrm>
          <a:prstGeom prst="rect">
            <a:avLst/>
          </a:prstGeom>
          <a:noFill/>
        </p:spPr>
      </p:pic>
      <p:pic>
        <p:nvPicPr>
          <p:cNvPr id="49153" name="Picture 1" descr="C:\Users\Office Depot\Desktop\Pictures\322 Illustrations\322, African American History, 1901-1930\One Room School in Georgia, 1941.jpg"/>
          <p:cNvPicPr>
            <a:picLocks noChangeAspect="1" noChangeArrowheads="1"/>
          </p:cNvPicPr>
          <p:nvPr/>
        </p:nvPicPr>
        <p:blipFill>
          <a:blip r:embed="rId3" cstate="print"/>
          <a:srcRect/>
          <a:stretch>
            <a:fillRect/>
          </a:stretch>
        </p:blipFill>
        <p:spPr bwMode="auto">
          <a:xfrm>
            <a:off x="-1" y="1828800"/>
            <a:ext cx="4648201" cy="3189480"/>
          </a:xfrm>
          <a:prstGeom prst="rect">
            <a:avLst/>
          </a:prstGeom>
          <a:noFill/>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0" y="0"/>
            <a:ext cx="9144000" cy="609600"/>
          </a:xfrm>
          <a:noFill/>
        </p:spPr>
        <p:txBody>
          <a:bodyPr/>
          <a:lstStyle/>
          <a:p>
            <a:r>
              <a:rPr lang="en-US" sz="3200" dirty="0">
                <a:effectLst/>
              </a:rPr>
              <a:t>Detroit Urban League Well Baby Clinic, 1925</a:t>
            </a:r>
          </a:p>
        </p:txBody>
      </p:sp>
      <p:pic>
        <p:nvPicPr>
          <p:cNvPr id="41987" name="Picture 4" descr="Well Baby Clinic, Detroit, 1925 (Bentley Historical Library, Univ"/>
          <p:cNvPicPr>
            <a:picLocks noGrp="1" noChangeAspect="1" noChangeArrowheads="1"/>
          </p:cNvPicPr>
          <p:nvPr>
            <p:ph idx="1"/>
          </p:nvPr>
        </p:nvPicPr>
        <p:blipFill>
          <a:blip r:embed="rId2" cstate="print"/>
          <a:srcRect/>
          <a:stretch>
            <a:fillRect/>
          </a:stretch>
        </p:blipFill>
        <p:spPr>
          <a:xfrm>
            <a:off x="304800" y="752248"/>
            <a:ext cx="8305800" cy="6105752"/>
          </a:xfr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1295399"/>
          </a:xfrm>
        </p:spPr>
        <p:txBody>
          <a:bodyPr/>
          <a:lstStyle/>
          <a:p>
            <a:r>
              <a:rPr lang="en-US" sz="3600" dirty="0"/>
              <a:t>Negro Health Week at Phyllis Wheatley Community Center, Seattle, April 1932</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6675" y="1433512"/>
            <a:ext cx="9181625" cy="5410200"/>
          </a:xfrm>
        </p:spPr>
      </p:pic>
    </p:spTree>
    <p:extLst>
      <p:ext uri="{BB962C8B-B14F-4D97-AF65-F5344CB8AC3E}">
        <p14:creationId xmlns:p14="http://schemas.microsoft.com/office/powerpoint/2010/main" val="38098712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3" name="Rectangle 5"/>
          <p:cNvSpPr>
            <a:spLocks noGrp="1" noChangeArrowheads="1"/>
          </p:cNvSpPr>
          <p:nvPr>
            <p:ph type="title"/>
          </p:nvPr>
        </p:nvSpPr>
        <p:spPr>
          <a:xfrm>
            <a:off x="0" y="0"/>
            <a:ext cx="9144000" cy="685800"/>
          </a:xfrm>
        </p:spPr>
        <p:txBody>
          <a:bodyPr/>
          <a:lstStyle/>
          <a:p>
            <a:pPr eaLnBrk="1" hangingPunct="1">
              <a:defRPr/>
            </a:pPr>
            <a:r>
              <a:rPr lang="en-US" sz="3200"/>
              <a:t>Black Church Service, New York City, ca. 1918</a:t>
            </a:r>
          </a:p>
        </p:txBody>
      </p:sp>
      <p:pic>
        <p:nvPicPr>
          <p:cNvPr id="43011" name="Picture 4" descr="Black Church Service, NYC, ca"/>
          <p:cNvPicPr>
            <a:picLocks noGrp="1" noChangeAspect="1" noChangeArrowheads="1"/>
          </p:cNvPicPr>
          <p:nvPr>
            <p:ph idx="1"/>
          </p:nvPr>
        </p:nvPicPr>
        <p:blipFill>
          <a:blip r:embed="rId2" cstate="print"/>
          <a:srcRect/>
          <a:stretch>
            <a:fillRect/>
          </a:stretch>
        </p:blipFill>
        <p:spPr>
          <a:xfrm>
            <a:off x="1295400" y="771525"/>
            <a:ext cx="6781800" cy="6086475"/>
          </a:xfrm>
          <a:noFill/>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130552" y="76200"/>
            <a:ext cx="4882896" cy="6858000"/>
          </a:xfrm>
        </p:spPr>
      </p:pic>
    </p:spTree>
    <p:extLst>
      <p:ext uri="{BB962C8B-B14F-4D97-AF65-F5344CB8AC3E}">
        <p14:creationId xmlns:p14="http://schemas.microsoft.com/office/powerpoint/2010/main" val="423738350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7" name="Rectangle 5"/>
          <p:cNvSpPr>
            <a:spLocks noGrp="1" noChangeArrowheads="1"/>
          </p:cNvSpPr>
          <p:nvPr>
            <p:ph type="title"/>
          </p:nvPr>
        </p:nvSpPr>
        <p:spPr>
          <a:xfrm>
            <a:off x="457200" y="277813"/>
            <a:ext cx="8229600" cy="407987"/>
          </a:xfrm>
        </p:spPr>
        <p:txBody>
          <a:bodyPr/>
          <a:lstStyle/>
          <a:p>
            <a:pPr eaLnBrk="1" hangingPunct="1">
              <a:defRPr/>
            </a:pPr>
            <a:r>
              <a:rPr lang="en-US" sz="4000"/>
              <a:t>The Apollo Theatre, Founded 1913</a:t>
            </a:r>
          </a:p>
        </p:txBody>
      </p:sp>
      <p:pic>
        <p:nvPicPr>
          <p:cNvPr id="44035" name="Picture 4" descr="The Apollo Theater"/>
          <p:cNvPicPr>
            <a:picLocks noGrp="1" noChangeAspect="1" noChangeArrowheads="1"/>
          </p:cNvPicPr>
          <p:nvPr>
            <p:ph idx="1"/>
          </p:nvPr>
        </p:nvPicPr>
        <p:blipFill>
          <a:blip r:embed="rId2" cstate="print"/>
          <a:srcRect/>
          <a:stretch>
            <a:fillRect/>
          </a:stretch>
        </p:blipFill>
        <p:spPr>
          <a:xfrm>
            <a:off x="990600" y="890588"/>
            <a:ext cx="7162800" cy="5951537"/>
          </a:xfrm>
          <a:noFill/>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514600"/>
          </a:xfrm>
        </p:spPr>
        <p:txBody>
          <a:bodyPr/>
          <a:lstStyle/>
          <a:p>
            <a:r>
              <a:rPr lang="en-US" sz="2400" dirty="0"/>
              <a:t>[During the Depression] I didn’t see any difference in the money you could earn in New York City and the money you could make in South Carolina.  But I found the living in the South oppressive and I wanted the expansiveness of the city, the advantages of the libraries, the movies, and the social activities.</a:t>
            </a:r>
            <a:br>
              <a:rPr lang="en-US" sz="2400" dirty="0"/>
            </a:br>
            <a:r>
              <a:rPr lang="en-US" sz="2400" dirty="0"/>
              <a:t>----Josephus Hicks</a:t>
            </a:r>
          </a:p>
        </p:txBody>
      </p:sp>
      <p:pic>
        <p:nvPicPr>
          <p:cNvPr id="77826" name="Picture 2" descr="C:\Users\Office Depot\Desktop\Pictures\313 Illustrations\313, Black URBAN West, 1866-1941\Utopians Annual Ball, Los Angeles, 1922 (Miriam Matthews Collection).jpg"/>
          <p:cNvPicPr>
            <a:picLocks noGrp="1" noChangeAspect="1" noChangeArrowheads="1"/>
          </p:cNvPicPr>
          <p:nvPr>
            <p:ph idx="1"/>
          </p:nvPr>
        </p:nvPicPr>
        <p:blipFill>
          <a:blip r:embed="rId2" cstate="print"/>
          <a:srcRect/>
          <a:stretch>
            <a:fillRect/>
          </a:stretch>
        </p:blipFill>
        <p:spPr bwMode="auto">
          <a:xfrm>
            <a:off x="0" y="2438400"/>
            <a:ext cx="9144000" cy="4473774"/>
          </a:xfrm>
          <a:prstGeom prst="rect">
            <a:avLst/>
          </a:prstGeom>
          <a:noFill/>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5"/>
          <p:cNvSpPr>
            <a:spLocks noGrp="1" noChangeArrowheads="1"/>
          </p:cNvSpPr>
          <p:nvPr>
            <p:ph type="title"/>
          </p:nvPr>
        </p:nvSpPr>
        <p:spPr>
          <a:noFill/>
        </p:spPr>
        <p:txBody>
          <a:bodyPr/>
          <a:lstStyle/>
          <a:p>
            <a:r>
              <a:rPr lang="en-US" dirty="0">
                <a:effectLst/>
              </a:rPr>
              <a:t>Stylin’ in Harlem: Couple and Their 1925 Cadillac Roadster</a:t>
            </a:r>
          </a:p>
        </p:txBody>
      </p:sp>
      <p:pic>
        <p:nvPicPr>
          <p:cNvPr id="45059" name="Picture 8" descr="Harlem Couple with Racoon Coats and Cadillac, 1932 (Donna VanDerZee)"/>
          <p:cNvPicPr>
            <a:picLocks noGrp="1" noChangeAspect="1" noChangeArrowheads="1"/>
          </p:cNvPicPr>
          <p:nvPr>
            <p:ph idx="1"/>
          </p:nvPr>
        </p:nvPicPr>
        <p:blipFill>
          <a:blip r:embed="rId2" cstate="print"/>
          <a:srcRect/>
          <a:stretch>
            <a:fillRect/>
          </a:stretch>
        </p:blipFill>
        <p:spPr>
          <a:xfrm>
            <a:off x="1676400" y="1662112"/>
            <a:ext cx="6148184" cy="5181600"/>
          </a:xfrm>
          <a:noFill/>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5"/>
          <p:cNvSpPr>
            <a:spLocks noGrp="1" noChangeArrowheads="1"/>
          </p:cNvSpPr>
          <p:nvPr>
            <p:ph type="title"/>
          </p:nvPr>
        </p:nvSpPr>
        <p:spPr>
          <a:xfrm>
            <a:off x="457200" y="277813"/>
            <a:ext cx="8229600" cy="865187"/>
          </a:xfrm>
          <a:noFill/>
        </p:spPr>
        <p:txBody>
          <a:bodyPr/>
          <a:lstStyle/>
          <a:p>
            <a:r>
              <a:rPr lang="en-US" sz="4000">
                <a:effectLst/>
              </a:rPr>
              <a:t>Urban League Sponsored Youth Conference, Detroit, 1935</a:t>
            </a:r>
          </a:p>
        </p:txBody>
      </p:sp>
      <p:pic>
        <p:nvPicPr>
          <p:cNvPr id="46083" name="Picture 4" descr="Urban League-Sponsored Youth Conference, Pittsburgh, 1938"/>
          <p:cNvPicPr>
            <a:picLocks noGrp="1" noChangeAspect="1" noChangeArrowheads="1"/>
          </p:cNvPicPr>
          <p:nvPr>
            <p:ph idx="1"/>
          </p:nvPr>
        </p:nvPicPr>
        <p:blipFill>
          <a:blip r:embed="rId2" cstate="print"/>
          <a:srcRect/>
          <a:stretch>
            <a:fillRect/>
          </a:stretch>
        </p:blipFill>
        <p:spPr>
          <a:xfrm>
            <a:off x="2362200" y="1371600"/>
            <a:ext cx="4244975" cy="5486400"/>
          </a:xfr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9" name="Rectangle 5"/>
          <p:cNvSpPr>
            <a:spLocks noGrp="1" noChangeArrowheads="1"/>
          </p:cNvSpPr>
          <p:nvPr>
            <p:ph type="title"/>
          </p:nvPr>
        </p:nvSpPr>
        <p:spPr>
          <a:xfrm>
            <a:off x="0" y="1"/>
            <a:ext cx="9144000" cy="990600"/>
          </a:xfrm>
        </p:spPr>
        <p:txBody>
          <a:bodyPr/>
          <a:lstStyle/>
          <a:p>
            <a:pPr eaLnBrk="1" hangingPunct="1">
              <a:defRPr/>
            </a:pPr>
            <a:r>
              <a:rPr lang="en-US" sz="2800" dirty="0"/>
              <a:t>Mississippi Plantation Owner and His Workers, 1936</a:t>
            </a:r>
          </a:p>
        </p:txBody>
      </p:sp>
      <p:pic>
        <p:nvPicPr>
          <p:cNvPr id="47107" name="Picture 4" descr="White Landowner, Clarksdale, Mississippi, 1936, standing in Front of Black Workers"/>
          <p:cNvPicPr>
            <a:picLocks noGrp="1" noChangeAspect="1" noChangeArrowheads="1"/>
          </p:cNvPicPr>
          <p:nvPr>
            <p:ph idx="1"/>
          </p:nvPr>
        </p:nvPicPr>
        <p:blipFill>
          <a:blip r:embed="rId2" cstate="print"/>
          <a:srcRect/>
          <a:stretch>
            <a:fillRect/>
          </a:stretch>
        </p:blipFill>
        <p:spPr>
          <a:xfrm>
            <a:off x="990600" y="914400"/>
            <a:ext cx="7310394" cy="5943600"/>
          </a:xfrm>
          <a:noFill/>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838200"/>
          </a:xfrm>
        </p:spPr>
        <p:txBody>
          <a:bodyPr/>
          <a:lstStyle/>
          <a:p>
            <a:r>
              <a:rPr lang="en-US" dirty="0"/>
              <a:t>Heading North from Florida, 1940</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9577" y="838201"/>
            <a:ext cx="9166915" cy="6095999"/>
          </a:xfrm>
        </p:spPr>
      </p:pic>
    </p:spTree>
    <p:extLst>
      <p:ext uri="{BB962C8B-B14F-4D97-AF65-F5344CB8AC3E}">
        <p14:creationId xmlns:p14="http://schemas.microsoft.com/office/powerpoint/2010/main" val="118051532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7" name="Rectangle 5"/>
          <p:cNvSpPr>
            <a:spLocks noGrp="1" noChangeArrowheads="1"/>
          </p:cNvSpPr>
          <p:nvPr>
            <p:ph type="title"/>
          </p:nvPr>
        </p:nvSpPr>
        <p:spPr>
          <a:xfrm>
            <a:off x="0" y="277813"/>
            <a:ext cx="9144000" cy="1139825"/>
          </a:xfrm>
        </p:spPr>
        <p:txBody>
          <a:bodyPr/>
          <a:lstStyle/>
          <a:p>
            <a:pPr eaLnBrk="1" hangingPunct="1">
              <a:defRPr/>
            </a:pPr>
            <a:r>
              <a:rPr lang="en-US" sz="4000"/>
              <a:t>Cardozo High School, </a:t>
            </a:r>
            <a:br>
              <a:rPr lang="en-US" sz="4000"/>
            </a:br>
            <a:r>
              <a:rPr lang="en-US" sz="3200"/>
              <a:t>Washington, D.C., Opening Day, 1925</a:t>
            </a:r>
          </a:p>
        </p:txBody>
      </p:sp>
      <p:pic>
        <p:nvPicPr>
          <p:cNvPr id="48131" name="Picture 4" descr="Central (Later Cardozo) High School, 1923, Washington D"/>
          <p:cNvPicPr>
            <a:picLocks noGrp="1" noChangeAspect="1" noChangeArrowheads="1"/>
          </p:cNvPicPr>
          <p:nvPr>
            <p:ph idx="1"/>
          </p:nvPr>
        </p:nvPicPr>
        <p:blipFill>
          <a:blip r:embed="rId2" cstate="print"/>
          <a:srcRect/>
          <a:stretch>
            <a:fillRect/>
          </a:stretch>
        </p:blipFill>
        <p:spPr>
          <a:xfrm>
            <a:off x="0" y="1473200"/>
            <a:ext cx="9144000" cy="5384800"/>
          </a:xfrm>
          <a:noFill/>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32" name="Rectangle 8"/>
          <p:cNvSpPr>
            <a:spLocks noGrp="1" noChangeArrowheads="1"/>
          </p:cNvSpPr>
          <p:nvPr>
            <p:ph type="title"/>
          </p:nvPr>
        </p:nvSpPr>
        <p:spPr/>
        <p:txBody>
          <a:bodyPr/>
          <a:lstStyle/>
          <a:p>
            <a:pPr eaLnBrk="1" hangingPunct="1">
              <a:defRPr/>
            </a:pPr>
            <a:r>
              <a:rPr lang="en-US" sz="4000"/>
              <a:t>Chicago Mayor Big Bill Thompson and the Black Vote, 1918</a:t>
            </a:r>
          </a:p>
        </p:txBody>
      </p:sp>
      <p:pic>
        <p:nvPicPr>
          <p:cNvPr id="49155" name="Picture 4" descr="Northern Black Voters Casting Ballots, Chicago, 1932"/>
          <p:cNvPicPr>
            <a:picLocks noGrp="1" noChangeAspect="1" noChangeArrowheads="1"/>
          </p:cNvPicPr>
          <p:nvPr>
            <p:ph sz="half" idx="1"/>
          </p:nvPr>
        </p:nvPicPr>
        <p:blipFill>
          <a:blip r:embed="rId2" cstate="print"/>
          <a:srcRect/>
          <a:stretch>
            <a:fillRect/>
          </a:stretch>
        </p:blipFill>
        <p:spPr>
          <a:xfrm>
            <a:off x="4572000" y="1600200"/>
            <a:ext cx="3929063" cy="5257800"/>
          </a:xfrm>
          <a:noFill/>
        </p:spPr>
      </p:pic>
      <p:pic>
        <p:nvPicPr>
          <p:cNvPr id="49156" name="Picture 7" descr="Big Bill Thompson (2)"/>
          <p:cNvPicPr>
            <a:picLocks noGrp="1" noChangeAspect="1" noChangeArrowheads="1"/>
          </p:cNvPicPr>
          <p:nvPr>
            <p:ph sz="half" idx="2"/>
          </p:nvPr>
        </p:nvPicPr>
        <p:blipFill>
          <a:blip r:embed="rId3" cstate="print"/>
          <a:srcRect/>
          <a:stretch>
            <a:fillRect/>
          </a:stretch>
        </p:blipFill>
        <p:spPr>
          <a:xfrm>
            <a:off x="533400" y="1600200"/>
            <a:ext cx="3232150" cy="5257800"/>
          </a:xfrm>
          <a:noFill/>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990599"/>
          </a:xfrm>
        </p:spPr>
        <p:txBody>
          <a:bodyPr/>
          <a:lstStyle/>
          <a:p>
            <a:r>
              <a:rPr lang="en-US" sz="2800" dirty="0"/>
              <a:t>Illinois Congressman Oscar DePriest (center) Representing Illinois’ First Congressional District</a:t>
            </a:r>
          </a:p>
        </p:txBody>
      </p:sp>
      <p:sp>
        <p:nvSpPr>
          <p:cNvPr id="4" name="Content Placeholder 3"/>
          <p:cNvSpPr>
            <a:spLocks noGrp="1"/>
          </p:cNvSpPr>
          <p:nvPr>
            <p:ph sz="half" idx="2"/>
          </p:nvPr>
        </p:nvSpPr>
        <p:spPr/>
        <p:txBody>
          <a:bodyPr/>
          <a:lstStyle/>
          <a:p>
            <a:endParaRPr lang="en-US"/>
          </a:p>
        </p:txBody>
      </p:sp>
      <p:pic>
        <p:nvPicPr>
          <p:cNvPr id="161794" name="Picture 2" descr="C:\Users\Taylor\Desktop\Illinois Congressman Oscar DePriest (center) with Louis  (1).jpg"/>
          <p:cNvPicPr>
            <a:picLocks noGrp="1" noChangeAspect="1" noChangeArrowheads="1"/>
          </p:cNvPicPr>
          <p:nvPr>
            <p:ph sz="half" idx="1"/>
          </p:nvPr>
        </p:nvPicPr>
        <p:blipFill>
          <a:blip r:embed="rId2" cstate="print"/>
          <a:srcRect/>
          <a:stretch>
            <a:fillRect/>
          </a:stretch>
        </p:blipFill>
        <p:spPr bwMode="auto">
          <a:xfrm>
            <a:off x="2579327" y="1153367"/>
            <a:ext cx="4137746" cy="5704633"/>
          </a:xfrm>
          <a:prstGeom prst="rect">
            <a:avLst/>
          </a:prstGeom>
          <a:noFill/>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8" name="Rectangle 8"/>
          <p:cNvSpPr>
            <a:spLocks noGrp="1" noChangeArrowheads="1"/>
          </p:cNvSpPr>
          <p:nvPr>
            <p:ph type="title"/>
          </p:nvPr>
        </p:nvSpPr>
        <p:spPr>
          <a:xfrm>
            <a:off x="0" y="0"/>
            <a:ext cx="9144000" cy="1219200"/>
          </a:xfrm>
        </p:spPr>
        <p:txBody>
          <a:bodyPr/>
          <a:lstStyle/>
          <a:p>
            <a:pPr eaLnBrk="1" hangingPunct="1">
              <a:defRPr/>
            </a:pPr>
            <a:r>
              <a:rPr lang="en-US" sz="3600" dirty="0"/>
              <a:t>The Chicago Defender</a:t>
            </a:r>
            <a:br>
              <a:rPr lang="en-US" sz="3600" dirty="0"/>
            </a:br>
            <a:r>
              <a:rPr lang="en-US" sz="2800" dirty="0"/>
              <a:t>Founder Robert Abbott and His Mother,</a:t>
            </a:r>
            <a:br>
              <a:rPr lang="en-US" sz="2800" dirty="0"/>
            </a:br>
            <a:r>
              <a:rPr lang="en-US" sz="2800" dirty="0"/>
              <a:t>Ad for Daily Defender, ca. 1930</a:t>
            </a:r>
          </a:p>
        </p:txBody>
      </p:sp>
      <p:pic>
        <p:nvPicPr>
          <p:cNvPr id="50179" name="Picture 4"/>
          <p:cNvPicPr>
            <a:picLocks noGrp="1" noChangeAspect="1" noChangeArrowheads="1"/>
          </p:cNvPicPr>
          <p:nvPr>
            <p:ph sz="half" idx="1"/>
          </p:nvPr>
        </p:nvPicPr>
        <p:blipFill>
          <a:blip r:embed="rId2" cstate="print"/>
          <a:srcRect/>
          <a:stretch>
            <a:fillRect/>
          </a:stretch>
        </p:blipFill>
        <p:spPr>
          <a:xfrm>
            <a:off x="4240213" y="1447800"/>
            <a:ext cx="4497387" cy="5715000"/>
          </a:xfrm>
          <a:noFill/>
        </p:spPr>
      </p:pic>
      <p:pic>
        <p:nvPicPr>
          <p:cNvPr id="50180" name="Picture 7" descr="Robert S"/>
          <p:cNvPicPr>
            <a:picLocks noGrp="1" noChangeAspect="1" noChangeArrowheads="1"/>
          </p:cNvPicPr>
          <p:nvPr>
            <p:ph sz="half" idx="2"/>
          </p:nvPr>
        </p:nvPicPr>
        <p:blipFill>
          <a:blip r:embed="rId3" cstate="print"/>
          <a:srcRect/>
          <a:stretch>
            <a:fillRect/>
          </a:stretch>
        </p:blipFill>
        <p:spPr>
          <a:xfrm>
            <a:off x="228600" y="1447800"/>
            <a:ext cx="3473450" cy="5410200"/>
          </a:xfrm>
          <a:noFill/>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3" name="Rectangle 5"/>
          <p:cNvSpPr>
            <a:spLocks noGrp="1" noChangeArrowheads="1"/>
          </p:cNvSpPr>
          <p:nvPr>
            <p:ph type="title"/>
          </p:nvPr>
        </p:nvSpPr>
        <p:spPr/>
        <p:txBody>
          <a:bodyPr/>
          <a:lstStyle/>
          <a:p>
            <a:pPr eaLnBrk="1" hangingPunct="1">
              <a:defRPr/>
            </a:pPr>
            <a:endParaRPr lang="en-US"/>
          </a:p>
        </p:txBody>
      </p:sp>
      <p:pic>
        <p:nvPicPr>
          <p:cNvPr id="51203" name="Picture 4" descr="Chicago Defender Front Page"/>
          <p:cNvPicPr>
            <a:picLocks noGrp="1" noChangeAspect="1" noChangeArrowheads="1"/>
          </p:cNvPicPr>
          <p:nvPr>
            <p:ph idx="1"/>
          </p:nvPr>
        </p:nvPicPr>
        <p:blipFill>
          <a:blip r:embed="rId2" cstate="print"/>
          <a:srcRect/>
          <a:stretch>
            <a:fillRect/>
          </a:stretch>
        </p:blipFill>
        <p:spPr>
          <a:xfrm>
            <a:off x="0" y="0"/>
            <a:ext cx="9144000" cy="7123113"/>
          </a:xfrm>
          <a:noFill/>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914400"/>
          </a:xfrm>
        </p:spPr>
        <p:txBody>
          <a:bodyPr/>
          <a:lstStyle/>
          <a:p>
            <a:r>
              <a:rPr lang="en-US" sz="3600" dirty="0"/>
              <a:t>Reporters at the Chicago Defender, 1940</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18618" y="926893"/>
            <a:ext cx="7506763" cy="5953815"/>
          </a:xfrm>
        </p:spPr>
      </p:pic>
    </p:spTree>
    <p:extLst>
      <p:ext uri="{BB962C8B-B14F-4D97-AF65-F5344CB8AC3E}">
        <p14:creationId xmlns:p14="http://schemas.microsoft.com/office/powerpoint/2010/main" val="407976021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p:txBody>
          <a:bodyPr/>
          <a:lstStyle/>
          <a:p>
            <a:pPr eaLnBrk="1" hangingPunct="1">
              <a:defRPr/>
            </a:pPr>
            <a:endParaRPr lang="en-US"/>
          </a:p>
        </p:txBody>
      </p:sp>
      <p:sp>
        <p:nvSpPr>
          <p:cNvPr id="111619" name="Rectangle 3"/>
          <p:cNvSpPr>
            <a:spLocks noGrp="1" noChangeArrowheads="1"/>
          </p:cNvSpPr>
          <p:nvPr>
            <p:ph type="body" idx="1"/>
          </p:nvPr>
        </p:nvSpPr>
        <p:spPr/>
        <p:txBody>
          <a:bodyPr/>
          <a:lstStyle/>
          <a:p>
            <a:pPr eaLnBrk="1" hangingPunct="1">
              <a:defRPr/>
            </a:pPr>
            <a:endParaRPr lang="en-US"/>
          </a:p>
        </p:txBody>
      </p:sp>
      <p:pic>
        <p:nvPicPr>
          <p:cNvPr id="52228" name="Picture 5" descr="The Chicago Defender, 2"/>
          <p:cNvPicPr>
            <a:picLocks noChangeAspect="1" noChangeArrowheads="1"/>
          </p:cNvPicPr>
          <p:nvPr/>
        </p:nvPicPr>
        <p:blipFill>
          <a:blip r:embed="rId2" cstate="print"/>
          <a:srcRect/>
          <a:stretch>
            <a:fillRect/>
          </a:stretch>
        </p:blipFill>
        <p:spPr bwMode="auto">
          <a:xfrm>
            <a:off x="4800600" y="0"/>
            <a:ext cx="4565650" cy="6858000"/>
          </a:xfrm>
          <a:prstGeom prst="rect">
            <a:avLst/>
          </a:prstGeom>
          <a:noFill/>
          <a:ln w="9525">
            <a:noFill/>
            <a:miter lim="800000"/>
            <a:headEnd/>
            <a:tailEnd/>
          </a:ln>
        </p:spPr>
      </p:pic>
      <p:pic>
        <p:nvPicPr>
          <p:cNvPr id="52229" name="Picture 6" descr="Newsboy Selling the Defender, 1942"/>
          <p:cNvPicPr>
            <a:picLocks noChangeAspect="1" noChangeArrowheads="1"/>
          </p:cNvPicPr>
          <p:nvPr/>
        </p:nvPicPr>
        <p:blipFill>
          <a:blip r:embed="rId3" cstate="print"/>
          <a:srcRect/>
          <a:stretch>
            <a:fillRect/>
          </a:stretch>
        </p:blipFill>
        <p:spPr bwMode="auto">
          <a:xfrm>
            <a:off x="688975" y="0"/>
            <a:ext cx="3683000" cy="3733800"/>
          </a:xfrm>
          <a:prstGeom prst="rect">
            <a:avLst/>
          </a:prstGeom>
          <a:noFill/>
          <a:ln w="9525">
            <a:noFill/>
            <a:miter lim="800000"/>
            <a:headEnd/>
            <a:tailEnd/>
          </a:ln>
        </p:spPr>
      </p:pic>
      <p:pic>
        <p:nvPicPr>
          <p:cNvPr id="52230" name="Picture 7" descr="Chicago Defender, 1921"/>
          <p:cNvPicPr>
            <a:picLocks noChangeAspect="1" noChangeArrowheads="1"/>
          </p:cNvPicPr>
          <p:nvPr/>
        </p:nvPicPr>
        <p:blipFill>
          <a:blip r:embed="rId4" cstate="print"/>
          <a:srcRect/>
          <a:stretch>
            <a:fillRect/>
          </a:stretch>
        </p:blipFill>
        <p:spPr bwMode="auto">
          <a:xfrm>
            <a:off x="0" y="3810000"/>
            <a:ext cx="4581525" cy="3670300"/>
          </a:xfrm>
          <a:prstGeom prst="rect">
            <a:avLst/>
          </a:prstGeom>
          <a:noFill/>
          <a:ln w="9525">
            <a:noFill/>
            <a:miter lim="800000"/>
            <a:headEnd/>
            <a:tailEnd/>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10"/>
          <p:cNvSpPr>
            <a:spLocks noGrp="1" noChangeArrowheads="1"/>
          </p:cNvSpPr>
          <p:nvPr>
            <p:ph type="title"/>
          </p:nvPr>
        </p:nvSpPr>
        <p:spPr>
          <a:xfrm>
            <a:off x="0" y="277813"/>
            <a:ext cx="9144000" cy="560387"/>
          </a:xfrm>
          <a:noFill/>
        </p:spPr>
        <p:txBody>
          <a:bodyPr/>
          <a:lstStyle/>
          <a:p>
            <a:r>
              <a:rPr lang="en-US" dirty="0">
                <a:effectLst/>
              </a:rPr>
              <a:t>The East St. Louis Riot, 1917</a:t>
            </a:r>
            <a:br>
              <a:rPr lang="en-US" dirty="0">
                <a:effectLst/>
              </a:rPr>
            </a:br>
            <a:r>
              <a:rPr lang="en-US" sz="3200" dirty="0">
                <a:effectLst/>
              </a:rPr>
              <a:t>Guarding An African American Heading to Work</a:t>
            </a:r>
          </a:p>
        </p:txBody>
      </p:sp>
      <p:sp>
        <p:nvSpPr>
          <p:cNvPr id="5" name="Content Placeholder 4"/>
          <p:cNvSpPr>
            <a:spLocks noGrp="1"/>
          </p:cNvSpPr>
          <p:nvPr>
            <p:ph sz="half" idx="2"/>
          </p:nvPr>
        </p:nvSpPr>
        <p:spPr/>
        <p:txBody>
          <a:bodyPr/>
          <a:lstStyle/>
          <a:p>
            <a:endParaRPr lang="en-US"/>
          </a:p>
        </p:txBody>
      </p:sp>
      <p:pic>
        <p:nvPicPr>
          <p:cNvPr id="36865" name="Picture 1" descr="C:\Users\Office Depot\Desktop\Pictures\322 Illustrations\322, African American History, 1901-1930\East St. Louis Riot, Guarding a Black Man.jpg"/>
          <p:cNvPicPr>
            <a:picLocks noGrp="1" noChangeAspect="1" noChangeArrowheads="1"/>
          </p:cNvPicPr>
          <p:nvPr>
            <p:ph sz="half" idx="1"/>
          </p:nvPr>
        </p:nvPicPr>
        <p:blipFill>
          <a:blip r:embed="rId2" cstate="print"/>
          <a:srcRect/>
          <a:stretch>
            <a:fillRect/>
          </a:stretch>
        </p:blipFill>
        <p:spPr bwMode="auto">
          <a:xfrm>
            <a:off x="647936" y="1143000"/>
            <a:ext cx="8038864" cy="5882847"/>
          </a:xfrm>
          <a:prstGeom prst="rect">
            <a:avLst/>
          </a:prstGeom>
          <a:noFill/>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lstStyle/>
          <a:p>
            <a:pPr eaLnBrk="1" hangingPunct="1">
              <a:defRPr/>
            </a:pPr>
            <a:r>
              <a:rPr lang="en-US" sz="4000"/>
              <a:t>Black Man Stay South</a:t>
            </a:r>
            <a:br>
              <a:rPr lang="en-US" sz="4000"/>
            </a:br>
            <a:r>
              <a:rPr lang="en-US" sz="4000"/>
              <a:t>Chicago Tribune Editorial, 1918</a:t>
            </a:r>
          </a:p>
        </p:txBody>
      </p:sp>
      <p:sp>
        <p:nvSpPr>
          <p:cNvPr id="112643" name="Rectangle 3"/>
          <p:cNvSpPr>
            <a:spLocks noGrp="1" noChangeArrowheads="1"/>
          </p:cNvSpPr>
          <p:nvPr>
            <p:ph type="body" idx="1"/>
          </p:nvPr>
        </p:nvSpPr>
        <p:spPr>
          <a:xfrm>
            <a:off x="457200" y="1981200"/>
            <a:ext cx="8229600" cy="4495800"/>
          </a:xfrm>
        </p:spPr>
        <p:txBody>
          <a:bodyPr/>
          <a:lstStyle/>
          <a:p>
            <a:pPr marL="0" indent="0" eaLnBrk="1" hangingPunct="1">
              <a:buNone/>
              <a:defRPr/>
            </a:pPr>
            <a:r>
              <a:rPr lang="en-US" dirty="0"/>
              <a:t>We taunt the South with race prejudice when it burns a “bad nigger” but just see how we northerners detest “good niggers.” Negroes by the thousands have undertaken to find a place for themselves, they have come North.  It was a huge mistake...  They are disliked and when their presence becomes a burden as in East St. Louis, they are abused.</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7813"/>
            <a:ext cx="9144000" cy="1139825"/>
          </a:xfrm>
        </p:spPr>
        <p:txBody>
          <a:bodyPr/>
          <a:lstStyle/>
          <a:p>
            <a:r>
              <a:rPr lang="en-US" dirty="0"/>
              <a:t>Chicago as the “Promised Land?”</a:t>
            </a:r>
          </a:p>
        </p:txBody>
      </p:sp>
      <p:sp>
        <p:nvSpPr>
          <p:cNvPr id="6" name="Content Placeholder 5"/>
          <p:cNvSpPr>
            <a:spLocks noGrp="1"/>
          </p:cNvSpPr>
          <p:nvPr>
            <p:ph sz="half" idx="2"/>
          </p:nvPr>
        </p:nvSpPr>
        <p:spPr/>
        <p:txBody>
          <a:bodyPr/>
          <a:lstStyle/>
          <a:p>
            <a:pPr marL="0" indent="0">
              <a:buNone/>
            </a:pPr>
            <a:r>
              <a:rPr lang="en-US" dirty="0"/>
              <a:t>It is a fiction that the Negro has full civil rights in any city in the United States, including Chicago….</a:t>
            </a:r>
          </a:p>
          <a:p>
            <a:pPr marL="0" indent="0">
              <a:buNone/>
            </a:pPr>
            <a:endParaRPr lang="en-US" dirty="0"/>
          </a:p>
          <a:p>
            <a:pPr marL="457200" lvl="1" indent="0">
              <a:buNone/>
            </a:pPr>
            <a:r>
              <a:rPr lang="en-US" dirty="0"/>
              <a:t>The Chicago </a:t>
            </a:r>
            <a:r>
              <a:rPr lang="en-US" i="1" dirty="0"/>
              <a:t>Tribune</a:t>
            </a:r>
            <a:r>
              <a:rPr lang="en-US" dirty="0"/>
              <a:t>, 1920</a:t>
            </a:r>
          </a:p>
        </p:txBody>
      </p:sp>
      <p:pic>
        <p:nvPicPr>
          <p:cNvPr id="95234" name="Picture 2" descr="C:\Users\Taylor\Desktop\Chicago Loop, 1925-x.jpg"/>
          <p:cNvPicPr>
            <a:picLocks noGrp="1" noChangeAspect="1" noChangeArrowheads="1"/>
          </p:cNvPicPr>
          <p:nvPr>
            <p:ph sz="half" idx="1"/>
          </p:nvPr>
        </p:nvPicPr>
        <p:blipFill>
          <a:blip r:embed="rId2" cstate="print"/>
          <a:srcRect/>
          <a:stretch>
            <a:fillRect/>
          </a:stretch>
        </p:blipFill>
        <p:spPr bwMode="auto">
          <a:xfrm>
            <a:off x="2280339" y="2743201"/>
            <a:ext cx="309154" cy="381000"/>
          </a:xfrm>
          <a:prstGeom prst="rect">
            <a:avLst/>
          </a:prstGeom>
          <a:noFill/>
        </p:spPr>
      </p:pic>
      <p:pic>
        <p:nvPicPr>
          <p:cNvPr id="95235" name="Picture 3" descr="C:\Users\Taylor\Desktop\Chicago Loop, 1925-x.jpg"/>
          <p:cNvPicPr>
            <a:picLocks noChangeAspect="1" noChangeArrowheads="1"/>
          </p:cNvPicPr>
          <p:nvPr/>
        </p:nvPicPr>
        <p:blipFill>
          <a:blip r:embed="rId3" cstate="print"/>
          <a:srcRect/>
          <a:stretch>
            <a:fillRect/>
          </a:stretch>
        </p:blipFill>
        <p:spPr bwMode="auto">
          <a:xfrm>
            <a:off x="2865554" y="2514600"/>
            <a:ext cx="494647" cy="609600"/>
          </a:xfrm>
          <a:prstGeom prst="rect">
            <a:avLst/>
          </a:prstGeom>
          <a:noFill/>
        </p:spPr>
      </p:pic>
      <p:pic>
        <p:nvPicPr>
          <p:cNvPr id="95236" name="Picture 4" descr="C:\Users\Taylor\Desktop\Chicago Loop, 1925-x.jpg"/>
          <p:cNvPicPr>
            <a:picLocks noChangeAspect="1" noChangeArrowheads="1"/>
          </p:cNvPicPr>
          <p:nvPr/>
        </p:nvPicPr>
        <p:blipFill>
          <a:blip r:embed="rId4" cstate="print"/>
          <a:srcRect/>
          <a:stretch>
            <a:fillRect/>
          </a:stretch>
        </p:blipFill>
        <p:spPr bwMode="auto">
          <a:xfrm>
            <a:off x="-170252" y="1295400"/>
            <a:ext cx="4513652" cy="5562600"/>
          </a:xfrm>
          <a:prstGeom prst="rect">
            <a:avLst/>
          </a:prstGeom>
          <a:noFill/>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865187"/>
          </a:xfrm>
        </p:spPr>
        <p:txBody>
          <a:bodyPr/>
          <a:lstStyle/>
          <a:p>
            <a:r>
              <a:rPr lang="en-US" sz="4000" dirty="0"/>
              <a:t>The “Battle for Chicago”: </a:t>
            </a:r>
            <a:br>
              <a:rPr lang="en-US" sz="4000" dirty="0"/>
            </a:br>
            <a:r>
              <a:rPr lang="en-US" sz="4000" dirty="0"/>
              <a:t>Expansion of the Chicago Ghetto</a:t>
            </a:r>
          </a:p>
        </p:txBody>
      </p:sp>
      <p:graphicFrame>
        <p:nvGraphicFramePr>
          <p:cNvPr id="90114" name="Object 4"/>
          <p:cNvGraphicFramePr>
            <a:graphicFrameLocks noGrp="1" noChangeAspect="1"/>
          </p:cNvGraphicFramePr>
          <p:nvPr>
            <p:ph idx="1"/>
            <p:extLst/>
          </p:nvPr>
        </p:nvGraphicFramePr>
        <p:xfrm>
          <a:off x="2438400" y="1360048"/>
          <a:ext cx="3758692" cy="5464614"/>
        </p:xfrm>
        <a:graphic>
          <a:graphicData uri="http://schemas.openxmlformats.org/presentationml/2006/ole">
            <mc:AlternateContent xmlns:mc="http://schemas.openxmlformats.org/markup-compatibility/2006">
              <mc:Choice xmlns:v="urn:schemas-microsoft-com:vml" Requires="v">
                <p:oleObj spid="_x0000_s91140" name="Image" r:id="rId3" imgW="4214225" imgH="6127011" progId="">
                  <p:embed/>
                </p:oleObj>
              </mc:Choice>
              <mc:Fallback>
                <p:oleObj name="Image" r:id="rId3" imgW="4214225" imgH="6127011" progId="">
                  <p:embed/>
                  <p:pic>
                    <p:nvPicPr>
                      <p:cNvPr id="90114" name="Object 4"/>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8400" y="1360048"/>
                        <a:ext cx="3758692" cy="54646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75002140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noFill/>
        </p:spPr>
        <p:txBody>
          <a:bodyPr/>
          <a:lstStyle/>
          <a:p>
            <a:r>
              <a:rPr lang="en-US" sz="4000">
                <a:effectLst/>
              </a:rPr>
              <a:t>Residential Segregation, Detroit, 1939, 1950</a:t>
            </a:r>
          </a:p>
        </p:txBody>
      </p:sp>
      <p:pic>
        <p:nvPicPr>
          <p:cNvPr id="55299" name="Picture 4" descr="Detriot Housing Poster, 1942 (Sugrue)"/>
          <p:cNvPicPr>
            <a:picLocks noGrp="1" noChangeAspect="1" noChangeArrowheads="1"/>
          </p:cNvPicPr>
          <p:nvPr>
            <p:ph sz="half" idx="1"/>
          </p:nvPr>
        </p:nvPicPr>
        <p:blipFill>
          <a:blip r:embed="rId2" cstate="print"/>
          <a:srcRect/>
          <a:stretch>
            <a:fillRect/>
          </a:stretch>
        </p:blipFill>
        <p:spPr>
          <a:xfrm>
            <a:off x="0" y="2195513"/>
            <a:ext cx="5105400" cy="4117975"/>
          </a:xfrm>
        </p:spPr>
      </p:pic>
      <p:pic>
        <p:nvPicPr>
          <p:cNvPr id="55300" name="Picture 6" descr="Detroit Housing Poster, 1950  (Sugrue)"/>
          <p:cNvPicPr>
            <a:picLocks noGrp="1" noChangeAspect="1" noChangeArrowheads="1"/>
          </p:cNvPicPr>
          <p:nvPr>
            <p:ph sz="half" idx="2"/>
          </p:nvPr>
        </p:nvPicPr>
        <p:blipFill>
          <a:blip r:embed="rId3" cstate="print"/>
          <a:srcRect/>
          <a:stretch>
            <a:fillRect/>
          </a:stretch>
        </p:blipFill>
        <p:spPr>
          <a:xfrm>
            <a:off x="5208588" y="1600200"/>
            <a:ext cx="3935412" cy="5257800"/>
          </a:xfr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noFill/>
        </p:spPr>
        <p:txBody>
          <a:bodyPr/>
          <a:lstStyle/>
          <a:p>
            <a:r>
              <a:rPr lang="en-US" sz="4000">
                <a:effectLst/>
              </a:rPr>
              <a:t>Hyde Park Property Owners Association Newsletter, July 1919</a:t>
            </a:r>
          </a:p>
        </p:txBody>
      </p:sp>
      <p:sp>
        <p:nvSpPr>
          <p:cNvPr id="56323" name="Rectangle 3"/>
          <p:cNvSpPr>
            <a:spLocks noGrp="1" noChangeArrowheads="1"/>
          </p:cNvSpPr>
          <p:nvPr>
            <p:ph type="body" idx="1"/>
          </p:nvPr>
        </p:nvSpPr>
        <p:spPr>
          <a:xfrm>
            <a:off x="457200" y="1600200"/>
            <a:ext cx="8229600" cy="5257800"/>
          </a:xfrm>
          <a:noFill/>
        </p:spPr>
        <p:txBody>
          <a:bodyPr/>
          <a:lstStyle/>
          <a:p>
            <a:pPr marL="0" indent="0">
              <a:lnSpc>
                <a:spcPct val="90000"/>
              </a:lnSpc>
              <a:buNone/>
            </a:pPr>
            <a:r>
              <a:rPr lang="en-US" sz="2400" dirty="0">
                <a:effectLst/>
              </a:rPr>
              <a:t>As the negro has increased his invasion and his looking for the opportunity to deliver a blow to property values, he is attempting to justify his actions by vague phrases about constitutional rights.  Negroes whose knowledge of the constitution is about as comprehensive as their understanding of the fourth dimension, are shouting “constitutional rights.”</a:t>
            </a:r>
          </a:p>
          <a:p>
            <a:pPr>
              <a:lnSpc>
                <a:spcPct val="90000"/>
              </a:lnSpc>
            </a:pPr>
            <a:endParaRPr lang="en-US" sz="2400" dirty="0">
              <a:effectLst/>
            </a:endParaRPr>
          </a:p>
          <a:p>
            <a:pPr marL="0" indent="0">
              <a:lnSpc>
                <a:spcPct val="90000"/>
              </a:lnSpc>
              <a:buNone/>
            </a:pPr>
            <a:r>
              <a:rPr lang="en-US" sz="2400" dirty="0">
                <a:effectLst/>
              </a:rPr>
              <a:t>There is nothing in the makeup of a negro physically or mentally, which should induce anyone to welcome him as a neighbor.  The best of them are unsanitary...ruin follows their path.  They are as proud as peacocks, but have nothing of the peacock’s beauty... Niggers are undesirable neighbors and entirely irresponsible and vicious.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noFill/>
        </p:spPr>
        <p:txBody>
          <a:bodyPr/>
          <a:lstStyle/>
          <a:p>
            <a:r>
              <a:rPr lang="en-US">
                <a:effectLst/>
              </a:rPr>
              <a:t>Philip Payton and Harlem</a:t>
            </a:r>
          </a:p>
        </p:txBody>
      </p:sp>
      <p:pic>
        <p:nvPicPr>
          <p:cNvPr id="65539" name="Picture 7" descr="Philip Payton (www"/>
          <p:cNvPicPr>
            <a:picLocks noGrp="1" noChangeAspect="1" noChangeArrowheads="1"/>
          </p:cNvPicPr>
          <p:nvPr>
            <p:ph sz="half" idx="1"/>
          </p:nvPr>
        </p:nvPicPr>
        <p:blipFill>
          <a:blip r:embed="rId2" cstate="print"/>
          <a:srcRect/>
          <a:stretch>
            <a:fillRect/>
          </a:stretch>
        </p:blipFill>
        <p:spPr>
          <a:xfrm>
            <a:off x="-990600" y="1524000"/>
            <a:ext cx="4116388" cy="5638800"/>
          </a:xfrm>
        </p:spPr>
      </p:pic>
      <p:pic>
        <p:nvPicPr>
          <p:cNvPr id="6" name="Picture 4" descr="Harlem, the 1930s"/>
          <p:cNvPicPr>
            <a:picLocks noGrp="1" noChangeAspect="1" noChangeArrowheads="1"/>
          </p:cNvPicPr>
          <p:nvPr>
            <p:ph sz="half" idx="2"/>
          </p:nvPr>
        </p:nvPicPr>
        <p:blipFill>
          <a:blip r:embed="rId3" cstate="print"/>
          <a:srcRect/>
          <a:stretch>
            <a:fillRect/>
          </a:stretch>
        </p:blipFill>
        <p:spPr>
          <a:xfrm>
            <a:off x="3146755" y="1828800"/>
            <a:ext cx="6213043" cy="3962400"/>
          </a:xfrm>
          <a:noFill/>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838199"/>
          </a:xfrm>
        </p:spPr>
        <p:txBody>
          <a:bodyPr/>
          <a:lstStyle/>
          <a:p>
            <a:r>
              <a:rPr lang="en-US" dirty="0"/>
              <a:t>Chicago House Bombed, 1919</a:t>
            </a:r>
          </a:p>
        </p:txBody>
      </p:sp>
      <p:pic>
        <p:nvPicPr>
          <p:cNvPr id="5" name="Content Placeholder 4"/>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1752600" y="838200"/>
            <a:ext cx="5422089" cy="6019800"/>
          </a:xfrm>
        </p:spPr>
      </p:pic>
      <p:sp>
        <p:nvSpPr>
          <p:cNvPr id="4" name="Content Placeholder 3"/>
          <p:cNvSpPr>
            <a:spLocks noGrp="1"/>
          </p:cNvSpPr>
          <p:nvPr>
            <p:ph sz="half" idx="2"/>
          </p:nvPr>
        </p:nvSpPr>
        <p:spPr/>
        <p:txBody>
          <a:bodyPr/>
          <a:lstStyle/>
          <a:p>
            <a:endParaRPr lang="en-US" dirty="0"/>
          </a:p>
        </p:txBody>
      </p:sp>
    </p:spTree>
    <p:extLst>
      <p:ext uri="{BB962C8B-B14F-4D97-AF65-F5344CB8AC3E}">
        <p14:creationId xmlns:p14="http://schemas.microsoft.com/office/powerpoint/2010/main" val="143838427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457200" y="1"/>
            <a:ext cx="8229600" cy="990599"/>
          </a:xfrm>
          <a:noFill/>
        </p:spPr>
        <p:txBody>
          <a:bodyPr/>
          <a:lstStyle/>
          <a:p>
            <a:r>
              <a:rPr lang="en-US" sz="3200" dirty="0">
                <a:effectLst/>
              </a:rPr>
              <a:t>Residential Segregation, Chicago, 1915--- ?</a:t>
            </a:r>
          </a:p>
        </p:txBody>
      </p:sp>
      <p:sp>
        <p:nvSpPr>
          <p:cNvPr id="6" name="Content Placeholder 5"/>
          <p:cNvSpPr>
            <a:spLocks noGrp="1"/>
          </p:cNvSpPr>
          <p:nvPr>
            <p:ph sz="half" idx="2"/>
          </p:nvPr>
        </p:nvSpPr>
        <p:spPr/>
        <p:txBody>
          <a:bodyPr/>
          <a:lstStyle/>
          <a:p>
            <a:endParaRPr lang="en-US"/>
          </a:p>
        </p:txBody>
      </p:sp>
      <p:pic>
        <p:nvPicPr>
          <p:cNvPr id="7" name="Picture 2" descr="C:\Users\Taylor\Pictures\MAPS\Maps, 1901-1950\Map of Black Chicago, 1956.gif"/>
          <p:cNvPicPr>
            <a:picLocks noGrp="1" noChangeAspect="1" noChangeArrowheads="1"/>
          </p:cNvPicPr>
          <p:nvPr>
            <p:ph sz="half" idx="1"/>
          </p:nvPr>
        </p:nvPicPr>
        <p:blipFill>
          <a:blip r:embed="rId2" cstate="print"/>
          <a:srcRect/>
          <a:stretch>
            <a:fillRect/>
          </a:stretch>
        </p:blipFill>
        <p:spPr bwMode="auto">
          <a:xfrm>
            <a:off x="2971800" y="838200"/>
            <a:ext cx="3601874" cy="6019800"/>
          </a:xfrm>
          <a:prstGeom prst="rect">
            <a:avLst/>
          </a:prstGeom>
          <a:noFill/>
        </p:spPr>
      </p:pic>
    </p:spTree>
    <p:extLst>
      <p:ext uri="{BB962C8B-B14F-4D97-AF65-F5344CB8AC3E}">
        <p14:creationId xmlns:p14="http://schemas.microsoft.com/office/powerpoint/2010/main" val="8229171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228600" y="762000"/>
            <a:ext cx="8915400" cy="1049900"/>
          </a:xfrm>
        </p:spPr>
        <p:txBody>
          <a:bodyPr>
            <a:noAutofit/>
          </a:bodyPr>
          <a:lstStyle/>
          <a:p>
            <a:pPr algn="ctr"/>
            <a:r>
              <a:rPr lang="en-US" sz="3200" dirty="0"/>
              <a:t>Unemployment and Underemployment Dilemmas: Black Seattle, 1910-1941</a:t>
            </a:r>
            <a:br>
              <a:rPr lang="en-US" dirty="0"/>
            </a:br>
            <a:br>
              <a:rPr lang="en-US" dirty="0"/>
            </a:br>
            <a:endParaRPr lang="en-US" dirty="0"/>
          </a:p>
        </p:txBody>
      </p:sp>
      <p:sp>
        <p:nvSpPr>
          <p:cNvPr id="98307" name="Rectangle 3"/>
          <p:cNvSpPr>
            <a:spLocks noGrp="1" noChangeArrowheads="1"/>
          </p:cNvSpPr>
          <p:nvPr>
            <p:ph type="body" idx="1"/>
          </p:nvPr>
        </p:nvSpPr>
        <p:spPr>
          <a:xfrm>
            <a:off x="5715000" y="5600700"/>
            <a:ext cx="228600" cy="171450"/>
          </a:xfrm>
        </p:spPr>
        <p:txBody>
          <a:bodyPr>
            <a:normAutofit fontScale="25000" lnSpcReduction="20000"/>
          </a:bodyPr>
          <a:lstStyle/>
          <a:p>
            <a:endParaRPr lang="en-US" dirty="0"/>
          </a:p>
        </p:txBody>
      </p:sp>
      <p:sp>
        <p:nvSpPr>
          <p:cNvPr id="98308" name="Rectangle 4"/>
          <p:cNvSpPr>
            <a:spLocks noChangeArrowheads="1"/>
          </p:cNvSpPr>
          <p:nvPr/>
        </p:nvSpPr>
        <p:spPr bwMode="auto">
          <a:xfrm>
            <a:off x="4057650" y="1811900"/>
            <a:ext cx="4461272" cy="4524315"/>
          </a:xfrm>
          <a:prstGeom prst="rect">
            <a:avLst/>
          </a:prstGeom>
          <a:noFill/>
          <a:ln w="9525">
            <a:noFill/>
            <a:miter lim="800000"/>
            <a:headEnd/>
            <a:tailEnd/>
          </a:ln>
          <a:effectLst/>
        </p:spPr>
        <p:txBody>
          <a:bodyPr wrap="square">
            <a:spAutoFit/>
          </a:bodyPr>
          <a:lstStyle/>
          <a:p>
            <a:r>
              <a:rPr lang="en-US" sz="2400" dirty="0"/>
              <a:t>You know early in the history of Seattle, there wasn’t an awful lot of prejudice.  But there wasn’t an awful lot of job opportunities either.  When job competition because acute then you notice the difference in the way the Negro is treated.  It’s because he is a threat to jobs.</a:t>
            </a:r>
          </a:p>
          <a:p>
            <a:endParaRPr lang="en-US" sz="2400" dirty="0"/>
          </a:p>
          <a:p>
            <a:r>
              <a:rPr lang="en-US" sz="2400" i="1" dirty="0"/>
              <a:t>Mattie Vineyard Harris, 1930</a:t>
            </a:r>
          </a:p>
        </p:txBody>
      </p:sp>
      <p:pic>
        <p:nvPicPr>
          <p:cNvPr id="6" name="Picture 2" descr="C:\Users\Best Buy\Pictures\313 Illustrations\313, Black URBAN West, 1866-1941\Sunday Dinner in Topeka, ca. 1895.jpg"/>
          <p:cNvPicPr>
            <a:picLocks noChangeAspect="1" noChangeArrowheads="1"/>
          </p:cNvPicPr>
          <p:nvPr/>
        </p:nvPicPr>
        <p:blipFill>
          <a:blip r:embed="rId3" cstate="print"/>
          <a:srcRect/>
          <a:stretch>
            <a:fillRect/>
          </a:stretch>
        </p:blipFill>
        <p:spPr bwMode="auto">
          <a:xfrm>
            <a:off x="383478" y="4114800"/>
            <a:ext cx="3411941" cy="2743200"/>
          </a:xfrm>
          <a:prstGeom prst="rect">
            <a:avLst/>
          </a:prstGeom>
          <a:noFill/>
          <a:ln w="9525">
            <a:noFill/>
            <a:miter lim="800000"/>
            <a:headEnd/>
            <a:tailEnd/>
          </a:ln>
          <a:effectLst/>
        </p:spPr>
      </p:pic>
      <p:pic>
        <p:nvPicPr>
          <p:cNvPr id="7" name="Picture 4" descr="Unidentified Chauffeur, ca"/>
          <p:cNvPicPr>
            <a:picLocks noChangeAspect="1" noChangeArrowheads="1"/>
          </p:cNvPicPr>
          <p:nvPr/>
        </p:nvPicPr>
        <p:blipFill>
          <a:blip r:embed="rId4" cstate="print"/>
          <a:stretch>
            <a:fillRect/>
          </a:stretch>
        </p:blipFill>
        <p:spPr bwMode="auto">
          <a:xfrm>
            <a:off x="359665" y="1327446"/>
            <a:ext cx="3435753" cy="2628333"/>
          </a:xfrm>
          <a:prstGeom prst="rect">
            <a:avLst/>
          </a:prstGeom>
          <a:noFill/>
          <a:ln w="9525">
            <a:noFill/>
            <a:miter lim="800000"/>
            <a:headEnd/>
            <a:tailEnd/>
          </a:ln>
          <a:effectLst/>
        </p:spPr>
      </p:pic>
    </p:spTree>
    <p:extLst>
      <p:ext uri="{BB962C8B-B14F-4D97-AF65-F5344CB8AC3E}">
        <p14:creationId xmlns:p14="http://schemas.microsoft.com/office/powerpoint/2010/main" val="78442750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1" name="Rectangle 5"/>
          <p:cNvSpPr>
            <a:spLocks noGrp="1" noChangeArrowheads="1"/>
          </p:cNvSpPr>
          <p:nvPr>
            <p:ph type="title"/>
          </p:nvPr>
        </p:nvSpPr>
        <p:spPr/>
        <p:txBody>
          <a:bodyPr/>
          <a:lstStyle/>
          <a:p>
            <a:pPr eaLnBrk="1" hangingPunct="1">
              <a:defRPr/>
            </a:pPr>
            <a:endParaRPr lang="en-US"/>
          </a:p>
        </p:txBody>
      </p:sp>
      <p:pic>
        <p:nvPicPr>
          <p:cNvPr id="32771" name="Picture 4" descr="Packing Plant Workers in World War II"/>
          <p:cNvPicPr>
            <a:picLocks noGrp="1" noChangeAspect="1" noChangeArrowheads="1"/>
          </p:cNvPicPr>
          <p:nvPr>
            <p:ph idx="1"/>
          </p:nvPr>
        </p:nvPicPr>
        <p:blipFill>
          <a:blip r:embed="rId2" cstate="print"/>
          <a:srcRect/>
          <a:stretch>
            <a:fillRect/>
          </a:stretch>
        </p:blipFill>
        <p:spPr>
          <a:xfrm>
            <a:off x="0" y="0"/>
            <a:ext cx="9296400" cy="7253288"/>
          </a:xfrm>
          <a:noFill/>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80898" name="Picture 2" descr="C:\Users\Office Depot\Desktop\A. Mitchell Palmer.jpg"/>
          <p:cNvPicPr>
            <a:picLocks noGrp="1" noChangeAspect="1" noChangeArrowheads="1"/>
          </p:cNvPicPr>
          <p:nvPr>
            <p:ph idx="1"/>
          </p:nvPr>
        </p:nvPicPr>
        <p:blipFill>
          <a:blip r:embed="rId2" cstate="print"/>
          <a:srcRect/>
          <a:stretch>
            <a:fillRect/>
          </a:stretch>
        </p:blipFill>
        <p:spPr bwMode="auto">
          <a:xfrm>
            <a:off x="609600" y="0"/>
            <a:ext cx="2583180" cy="3429000"/>
          </a:xfrm>
          <a:prstGeom prst="rect">
            <a:avLst/>
          </a:prstGeom>
          <a:noFill/>
        </p:spPr>
      </p:pic>
      <p:pic>
        <p:nvPicPr>
          <p:cNvPr id="80899" name="Picture 3" descr="C:\Users\Office Depot\Desktop\Anti-Red Scare Cartoon.jpg"/>
          <p:cNvPicPr>
            <a:picLocks noChangeAspect="1" noChangeArrowheads="1"/>
          </p:cNvPicPr>
          <p:nvPr/>
        </p:nvPicPr>
        <p:blipFill>
          <a:blip r:embed="rId3" cstate="print"/>
          <a:srcRect/>
          <a:stretch>
            <a:fillRect/>
          </a:stretch>
        </p:blipFill>
        <p:spPr bwMode="auto">
          <a:xfrm>
            <a:off x="4161314" y="0"/>
            <a:ext cx="4982686" cy="7070502"/>
          </a:xfrm>
          <a:prstGeom prst="rect">
            <a:avLst/>
          </a:prstGeom>
          <a:noFill/>
        </p:spPr>
      </p:pic>
      <p:pic>
        <p:nvPicPr>
          <p:cNvPr id="80900" name="Picture 4" descr="C:\Users\Office Depot\Desktop\Seattle_General_Strike.jpg"/>
          <p:cNvPicPr>
            <a:picLocks noChangeAspect="1" noChangeArrowheads="1"/>
          </p:cNvPicPr>
          <p:nvPr/>
        </p:nvPicPr>
        <p:blipFill>
          <a:blip r:embed="rId4" cstate="print"/>
          <a:srcRect/>
          <a:stretch>
            <a:fillRect/>
          </a:stretch>
        </p:blipFill>
        <p:spPr bwMode="auto">
          <a:xfrm>
            <a:off x="0" y="3581400"/>
            <a:ext cx="4519953" cy="3276600"/>
          </a:xfrm>
          <a:prstGeom prst="rect">
            <a:avLst/>
          </a:prstGeom>
          <a:noFill/>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1999"/>
          </a:xfrm>
        </p:spPr>
        <p:txBody>
          <a:bodyPr/>
          <a:lstStyle/>
          <a:p>
            <a:r>
              <a:rPr lang="en-US" sz="3600" dirty="0"/>
              <a:t>Scene From the Chicago Race Riot, 1919</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8100" y="644129"/>
            <a:ext cx="9195094" cy="6213871"/>
          </a:xfrm>
        </p:spPr>
      </p:pic>
    </p:spTree>
    <p:extLst>
      <p:ext uri="{BB962C8B-B14F-4D97-AF65-F5344CB8AC3E}">
        <p14:creationId xmlns:p14="http://schemas.microsoft.com/office/powerpoint/2010/main" val="14258136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sz="quarter"/>
          </p:nvPr>
        </p:nvSpPr>
        <p:spPr>
          <a:xfrm>
            <a:off x="457200" y="0"/>
            <a:ext cx="8229600" cy="609600"/>
          </a:xfrm>
          <a:noFill/>
        </p:spPr>
        <p:txBody>
          <a:bodyPr/>
          <a:lstStyle/>
          <a:p>
            <a:r>
              <a:rPr lang="en-US" sz="3200">
                <a:effectLst/>
              </a:rPr>
              <a:t>Scenes From the Chicago Race Riot, 1919</a:t>
            </a:r>
          </a:p>
        </p:txBody>
      </p:sp>
      <p:pic>
        <p:nvPicPr>
          <p:cNvPr id="58372" name="Picture 11" descr="Chicago Race Riot, 3"/>
          <p:cNvPicPr>
            <a:picLocks noGrp="1" noChangeAspect="1" noChangeArrowheads="1"/>
          </p:cNvPicPr>
          <p:nvPr>
            <p:ph sz="quarter" idx="3"/>
          </p:nvPr>
        </p:nvPicPr>
        <p:blipFill>
          <a:blip r:embed="rId2" cstate="print"/>
          <a:srcRect/>
          <a:stretch>
            <a:fillRect/>
          </a:stretch>
        </p:blipFill>
        <p:spPr>
          <a:xfrm>
            <a:off x="0" y="2155825"/>
            <a:ext cx="4648200" cy="3267075"/>
          </a:xfrm>
        </p:spPr>
      </p:pic>
      <p:pic>
        <p:nvPicPr>
          <p:cNvPr id="58373" name="Picture 12" descr="Chicago Race Riot, 2"/>
          <p:cNvPicPr>
            <a:picLocks noGrp="1" noChangeAspect="1" noChangeArrowheads="1"/>
          </p:cNvPicPr>
          <p:nvPr>
            <p:ph sz="quarter" idx="4"/>
          </p:nvPr>
        </p:nvPicPr>
        <p:blipFill>
          <a:blip r:embed="rId3" cstate="print"/>
          <a:srcRect/>
          <a:stretch>
            <a:fillRect/>
          </a:stretch>
        </p:blipFill>
        <p:spPr>
          <a:xfrm>
            <a:off x="4648200" y="1143000"/>
            <a:ext cx="4975225" cy="6019800"/>
          </a:xfrm>
        </p:spPr>
      </p:pic>
      <p:sp>
        <p:nvSpPr>
          <p:cNvPr id="2" name="Content Placeholder 1"/>
          <p:cNvSpPr>
            <a:spLocks noGrp="1"/>
          </p:cNvSpPr>
          <p:nvPr>
            <p:ph sz="quarter" idx="1"/>
          </p:nvPr>
        </p:nvSpPr>
        <p:spPr/>
        <p:txBody>
          <a:bodyPr/>
          <a:lstStyle/>
          <a:p>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sz="quarter"/>
          </p:nvPr>
        </p:nvSpPr>
        <p:spPr/>
        <p:txBody>
          <a:bodyPr/>
          <a:lstStyle/>
          <a:p>
            <a:r>
              <a:rPr lang="en-US" dirty="0"/>
              <a:t>The Chicago Race Riot, 1919</a:t>
            </a:r>
          </a:p>
        </p:txBody>
      </p:sp>
      <p:pic>
        <p:nvPicPr>
          <p:cNvPr id="7" name="Content Placeholder 6"/>
          <p:cNvPicPr>
            <a:picLocks noGrp="1" noChangeAspect="1"/>
          </p:cNvPicPr>
          <p:nvPr>
            <p:ph sz="quarter" idx="1"/>
          </p:nvPr>
        </p:nvPicPr>
        <p:blipFill>
          <a:blip r:embed="rId2" cstate="print">
            <a:extLst>
              <a:ext uri="{28A0092B-C50C-407E-A947-70E740481C1C}">
                <a14:useLocalDpi xmlns:a14="http://schemas.microsoft.com/office/drawing/2010/main" val="0"/>
              </a:ext>
            </a:extLst>
          </a:blip>
          <a:stretch>
            <a:fillRect/>
          </a:stretch>
        </p:blipFill>
        <p:spPr>
          <a:xfrm>
            <a:off x="1017058" y="1600200"/>
            <a:ext cx="7010400" cy="5257800"/>
          </a:xfrm>
        </p:spPr>
      </p:pic>
      <p:sp>
        <p:nvSpPr>
          <p:cNvPr id="4" name="Content Placeholder 3"/>
          <p:cNvSpPr>
            <a:spLocks noGrp="1"/>
          </p:cNvSpPr>
          <p:nvPr>
            <p:ph sz="quarter" idx="2"/>
          </p:nvPr>
        </p:nvSpPr>
        <p:spPr/>
        <p:txBody>
          <a:bodyPr/>
          <a:lstStyle/>
          <a:p>
            <a:endParaRPr lang="en-US"/>
          </a:p>
        </p:txBody>
      </p:sp>
      <p:sp>
        <p:nvSpPr>
          <p:cNvPr id="5" name="Content Placeholder 4"/>
          <p:cNvSpPr>
            <a:spLocks noGrp="1"/>
          </p:cNvSpPr>
          <p:nvPr>
            <p:ph sz="quarter" idx="3"/>
          </p:nvPr>
        </p:nvSpPr>
        <p:spPr/>
        <p:txBody>
          <a:bodyPr/>
          <a:lstStyle/>
          <a:p>
            <a:endParaRPr lang="en-US"/>
          </a:p>
        </p:txBody>
      </p:sp>
      <p:sp>
        <p:nvSpPr>
          <p:cNvPr id="6" name="Content Placeholder 5"/>
          <p:cNvSpPr>
            <a:spLocks noGrp="1"/>
          </p:cNvSpPr>
          <p:nvPr>
            <p:ph sz="quarter" idx="4"/>
          </p:nvPr>
        </p:nvSpPr>
        <p:spPr/>
        <p:txBody>
          <a:bodyPr/>
          <a:lstStyle/>
          <a:p>
            <a:endParaRPr lang="en-US"/>
          </a:p>
        </p:txBody>
      </p:sp>
    </p:spTree>
    <p:extLst>
      <p:ext uri="{BB962C8B-B14F-4D97-AF65-F5344CB8AC3E}">
        <p14:creationId xmlns:p14="http://schemas.microsoft.com/office/powerpoint/2010/main" val="6291171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endParaRPr lang="en-US"/>
          </a:p>
        </p:txBody>
      </p:sp>
      <p:pic>
        <p:nvPicPr>
          <p:cNvPr id="59395" name="Picture 2"/>
          <p:cNvPicPr>
            <a:picLocks noGrp="1" noChangeAspect="1" noChangeArrowheads="1"/>
          </p:cNvPicPr>
          <p:nvPr>
            <p:ph idx="1"/>
          </p:nvPr>
        </p:nvPicPr>
        <p:blipFill>
          <a:blip r:embed="rId2" cstate="print"/>
          <a:srcRect/>
          <a:stretch>
            <a:fillRect/>
          </a:stretch>
        </p:blipFill>
        <p:spPr>
          <a:xfrm>
            <a:off x="-152400" y="0"/>
            <a:ext cx="9296400" cy="6858000"/>
          </a:xfrm>
          <a:noFill/>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4"/>
          <p:cNvSpPr>
            <a:spLocks noGrp="1" noChangeArrowheads="1"/>
          </p:cNvSpPr>
          <p:nvPr>
            <p:ph type="title"/>
          </p:nvPr>
        </p:nvSpPr>
        <p:spPr>
          <a:xfrm>
            <a:off x="457200" y="277813"/>
            <a:ext cx="8229600" cy="636587"/>
          </a:xfrm>
          <a:noFill/>
        </p:spPr>
        <p:txBody>
          <a:bodyPr/>
          <a:lstStyle/>
          <a:p>
            <a:r>
              <a:rPr lang="en-US" dirty="0">
                <a:effectLst/>
              </a:rPr>
              <a:t>The New Negro</a:t>
            </a:r>
          </a:p>
        </p:txBody>
      </p:sp>
      <p:sp>
        <p:nvSpPr>
          <p:cNvPr id="60419" name="Rectangle 5"/>
          <p:cNvSpPr>
            <a:spLocks noGrp="1" noChangeArrowheads="1"/>
          </p:cNvSpPr>
          <p:nvPr>
            <p:ph type="body" sz="half" idx="1"/>
          </p:nvPr>
        </p:nvSpPr>
        <p:spPr>
          <a:xfrm>
            <a:off x="76200" y="990600"/>
            <a:ext cx="3733800" cy="5867400"/>
          </a:xfrm>
          <a:noFill/>
        </p:spPr>
        <p:txBody>
          <a:bodyPr/>
          <a:lstStyle/>
          <a:p>
            <a:pPr marL="0" indent="0">
              <a:buNone/>
            </a:pPr>
            <a:r>
              <a:rPr lang="en-US" sz="2400" dirty="0">
                <a:effectLst/>
              </a:rPr>
              <a:t>The Old Negro teaches his children to fear an authoritative white person and to disrespect intelligent and cultured persons of their own race in the same position; the New Negro teaches his children to fear no one and to respect every one who is worthy of respect.</a:t>
            </a:r>
          </a:p>
          <a:p>
            <a:pPr lvl="3"/>
            <a:r>
              <a:rPr lang="en-US" sz="1600" dirty="0">
                <a:effectLst/>
              </a:rPr>
              <a:t>Alain Locke, 1925</a:t>
            </a:r>
          </a:p>
        </p:txBody>
      </p:sp>
      <p:pic>
        <p:nvPicPr>
          <p:cNvPr id="60420" name="Picture 4" descr="UNIA Parade, Harlem, 1923"/>
          <p:cNvPicPr>
            <a:picLocks noGrp="1" noChangeAspect="1" noChangeArrowheads="1"/>
          </p:cNvPicPr>
          <p:nvPr>
            <p:ph sz="half" idx="2"/>
          </p:nvPr>
        </p:nvPicPr>
        <p:blipFill>
          <a:blip r:embed="rId2" cstate="print"/>
          <a:srcRect/>
          <a:stretch>
            <a:fillRect/>
          </a:stretch>
        </p:blipFill>
        <p:spPr>
          <a:xfrm>
            <a:off x="3810000" y="1066800"/>
            <a:ext cx="5867400" cy="4530725"/>
          </a:xfrm>
          <a:noFill/>
        </p:spPr>
      </p:pic>
    </p:spTree>
    <p:extLst>
      <p:ext uri="{BB962C8B-B14F-4D97-AF65-F5344CB8AC3E}">
        <p14:creationId xmlns:p14="http://schemas.microsoft.com/office/powerpoint/2010/main" val="68868451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0" y="1"/>
            <a:ext cx="8686800" cy="914400"/>
          </a:xfrm>
        </p:spPr>
        <p:txBody>
          <a:bodyPr/>
          <a:lstStyle/>
          <a:p>
            <a:r>
              <a:rPr lang="en-US" sz="3600" dirty="0"/>
              <a:t>Claude McKay, “If We Must Die,” 1919</a:t>
            </a:r>
          </a:p>
        </p:txBody>
      </p:sp>
      <p:pic>
        <p:nvPicPr>
          <p:cNvPr id="158722" name="Picture 2" descr="C:\Users\Taylor\Desktop\Claude McKay (BlackPast.org).jpg"/>
          <p:cNvPicPr>
            <a:picLocks noGrp="1" noChangeAspect="1" noChangeArrowheads="1"/>
          </p:cNvPicPr>
          <p:nvPr>
            <p:ph sz="half" idx="1"/>
          </p:nvPr>
        </p:nvPicPr>
        <p:blipFill>
          <a:blip r:embed="rId2" cstate="print"/>
          <a:stretch>
            <a:fillRect/>
          </a:stretch>
        </p:blipFill>
        <p:spPr bwMode="auto">
          <a:xfrm>
            <a:off x="0" y="1066800"/>
            <a:ext cx="2904734" cy="5791200"/>
          </a:xfrm>
          <a:prstGeom prst="rect">
            <a:avLst/>
          </a:prstGeom>
          <a:noFill/>
        </p:spPr>
      </p:pic>
      <p:sp>
        <p:nvSpPr>
          <p:cNvPr id="6" name="Content Placeholder 5"/>
          <p:cNvSpPr>
            <a:spLocks noGrp="1"/>
          </p:cNvSpPr>
          <p:nvPr>
            <p:ph sz="half" idx="2"/>
          </p:nvPr>
        </p:nvSpPr>
        <p:spPr>
          <a:xfrm>
            <a:off x="3429000" y="914400"/>
            <a:ext cx="5715000" cy="5791200"/>
          </a:xfrm>
        </p:spPr>
        <p:txBody>
          <a:bodyPr/>
          <a:lstStyle/>
          <a:p>
            <a:pPr marL="0" indent="0">
              <a:buNone/>
            </a:pPr>
            <a:r>
              <a:rPr lang="en-US" sz="1800" dirty="0"/>
              <a:t>If we must die, let it not be like hogs</a:t>
            </a:r>
          </a:p>
          <a:p>
            <a:pPr marL="0" indent="0">
              <a:buNone/>
            </a:pPr>
            <a:r>
              <a:rPr lang="en-US" sz="1800" dirty="0"/>
              <a:t>Hunted and penned in an inglorious spot,</a:t>
            </a:r>
          </a:p>
          <a:p>
            <a:pPr marL="0" indent="0">
              <a:buNone/>
            </a:pPr>
            <a:r>
              <a:rPr lang="en-US" sz="1800" dirty="0"/>
              <a:t>While round us bark the mad and hungry dogs,</a:t>
            </a:r>
          </a:p>
          <a:p>
            <a:pPr marL="0" indent="0">
              <a:buNone/>
            </a:pPr>
            <a:r>
              <a:rPr lang="en-US" sz="1800" dirty="0"/>
              <a:t>Making their mock at our accursed lot.</a:t>
            </a:r>
          </a:p>
          <a:p>
            <a:pPr marL="0" indent="0">
              <a:buNone/>
            </a:pPr>
            <a:r>
              <a:rPr lang="en-US" sz="1800" dirty="0"/>
              <a:t> </a:t>
            </a:r>
          </a:p>
          <a:p>
            <a:pPr marL="0" indent="0">
              <a:buNone/>
            </a:pPr>
            <a:r>
              <a:rPr lang="en-US" sz="1800" dirty="0"/>
              <a:t>If we must die, O let us nobly die,</a:t>
            </a:r>
          </a:p>
          <a:p>
            <a:pPr marL="0" indent="0">
              <a:buNone/>
            </a:pPr>
            <a:r>
              <a:rPr lang="en-US" sz="1800" dirty="0"/>
              <a:t>So that our precious blood may not be shed</a:t>
            </a:r>
          </a:p>
          <a:p>
            <a:pPr marL="0" indent="0">
              <a:buNone/>
            </a:pPr>
            <a:r>
              <a:rPr lang="en-US" sz="1800" dirty="0"/>
              <a:t>In vain; then even the monsters we defy</a:t>
            </a:r>
          </a:p>
          <a:p>
            <a:pPr marL="0" indent="0">
              <a:buNone/>
            </a:pPr>
            <a:r>
              <a:rPr lang="en-US" sz="1800" dirty="0"/>
              <a:t>Shall be constrained to honor us though dead!</a:t>
            </a:r>
          </a:p>
          <a:p>
            <a:pPr marL="0" indent="0">
              <a:buNone/>
            </a:pPr>
            <a:r>
              <a:rPr lang="en-US" sz="1800" dirty="0"/>
              <a:t> </a:t>
            </a:r>
          </a:p>
          <a:p>
            <a:pPr marL="0" indent="0">
              <a:buNone/>
            </a:pPr>
            <a:r>
              <a:rPr lang="en-US" sz="1800" dirty="0"/>
              <a:t>O kinsmen! we must meet the common foe!</a:t>
            </a:r>
          </a:p>
          <a:p>
            <a:pPr marL="0" indent="0">
              <a:buNone/>
            </a:pPr>
            <a:r>
              <a:rPr lang="en-US" sz="1800" dirty="0"/>
              <a:t>Though far outnumbered let us show brave,</a:t>
            </a:r>
          </a:p>
          <a:p>
            <a:pPr marL="0" indent="0">
              <a:buNone/>
            </a:pPr>
            <a:r>
              <a:rPr lang="en-US" sz="1800" dirty="0"/>
              <a:t>And for their thousand blows deal one deathblow!</a:t>
            </a:r>
          </a:p>
          <a:p>
            <a:pPr marL="0" indent="0">
              <a:buNone/>
            </a:pPr>
            <a:r>
              <a:rPr lang="en-US" sz="1800" dirty="0"/>
              <a:t> </a:t>
            </a:r>
          </a:p>
          <a:p>
            <a:pPr marL="0" indent="0">
              <a:buNone/>
            </a:pPr>
            <a:r>
              <a:rPr lang="en-US" sz="1800" dirty="0"/>
              <a:t>What though before us lies the open grave?</a:t>
            </a:r>
          </a:p>
          <a:p>
            <a:pPr marL="0" indent="0">
              <a:buNone/>
            </a:pPr>
            <a:r>
              <a:rPr lang="en-US" sz="1800" dirty="0"/>
              <a:t>Like men we'll face the murderous, cowardly pack,</a:t>
            </a:r>
          </a:p>
          <a:p>
            <a:pPr marL="0" indent="0">
              <a:buNone/>
            </a:pPr>
            <a:r>
              <a:rPr lang="en-US" sz="1800" dirty="0"/>
              <a:t>Pressed to the wall, dying but fighting back! </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685800"/>
          </a:xfrm>
        </p:spPr>
        <p:txBody>
          <a:bodyPr/>
          <a:lstStyle/>
          <a:p>
            <a:r>
              <a:rPr lang="en-US" dirty="0"/>
              <a:t>Black Voters in Harlem, 1936</a:t>
            </a:r>
          </a:p>
        </p:txBody>
      </p:sp>
      <p:pic>
        <p:nvPicPr>
          <p:cNvPr id="81922" name="Picture 2" descr="C:\Users\Office Depot\Desktop\Pictures\322 Illustrations\322, African American History, 1931 Through World War II\Black Harlem Voters, 1936 (EV).jpg"/>
          <p:cNvPicPr>
            <a:picLocks noGrp="1" noChangeAspect="1" noChangeArrowheads="1"/>
          </p:cNvPicPr>
          <p:nvPr>
            <p:ph idx="1"/>
          </p:nvPr>
        </p:nvPicPr>
        <p:blipFill>
          <a:blip r:embed="rId2" cstate="print"/>
          <a:srcRect/>
          <a:stretch>
            <a:fillRect/>
          </a:stretch>
        </p:blipFill>
        <p:spPr bwMode="auto">
          <a:xfrm>
            <a:off x="457200" y="838200"/>
            <a:ext cx="8047428" cy="6019800"/>
          </a:xfrm>
          <a:prstGeom prst="rect">
            <a:avLst/>
          </a:prstGeom>
          <a:noFill/>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0" y="76201"/>
            <a:ext cx="9144000" cy="762000"/>
          </a:xfrm>
          <a:noFill/>
        </p:spPr>
        <p:txBody>
          <a:bodyPr/>
          <a:lstStyle/>
          <a:p>
            <a:r>
              <a:rPr lang="en-US" sz="3200" dirty="0">
                <a:effectLst/>
              </a:rPr>
              <a:t>Oscar DePriest (middle) and Friends, 1928</a:t>
            </a:r>
          </a:p>
        </p:txBody>
      </p:sp>
      <p:pic>
        <p:nvPicPr>
          <p:cNvPr id="61443" name="Picture 4" descr="Illinois Congressman Oscar DePriest (center) with Louis  (1)"/>
          <p:cNvPicPr>
            <a:picLocks noGrp="1" noChangeAspect="1" noChangeArrowheads="1"/>
          </p:cNvPicPr>
          <p:nvPr>
            <p:ph idx="1"/>
          </p:nvPr>
        </p:nvPicPr>
        <p:blipFill>
          <a:blip r:embed="rId2" cstate="print"/>
          <a:srcRect/>
          <a:stretch>
            <a:fillRect/>
          </a:stretch>
        </p:blipFill>
        <p:spPr>
          <a:xfrm>
            <a:off x="2234540" y="762000"/>
            <a:ext cx="4420260" cy="6096000"/>
          </a:xfrm>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608" y="152401"/>
            <a:ext cx="9097392" cy="533399"/>
          </a:xfrm>
        </p:spPr>
        <p:txBody>
          <a:bodyPr>
            <a:noAutofit/>
          </a:bodyPr>
          <a:lstStyle/>
          <a:p>
            <a:br>
              <a:rPr lang="en-US" dirty="0"/>
            </a:br>
            <a:r>
              <a:rPr lang="en-US" sz="2700" dirty="0"/>
              <a:t>Congressman Oscar De Priest Visits the Dunbar Hotel, </a:t>
            </a:r>
            <a:br>
              <a:rPr lang="en-US" sz="2700" dirty="0"/>
            </a:br>
            <a:r>
              <a:rPr lang="en-US" sz="2700" dirty="0"/>
              <a:t>Los Angeles, California,  April 1929</a:t>
            </a:r>
          </a:p>
        </p:txBody>
      </p:sp>
      <p:pic>
        <p:nvPicPr>
          <p:cNvPr id="14339" name="Picture 3" descr="C:\Users\Best Buy\Pictures\313 Illustrations\313, Black URBAN West, 1866-1941\Dunbar Hotel (Courtesy of Doris Howard).jpg"/>
          <p:cNvPicPr>
            <a:picLocks noGrp="1" noChangeAspect="1" noChangeArrowheads="1"/>
          </p:cNvPicPr>
          <p:nvPr>
            <p:ph sz="half" idx="1"/>
          </p:nvPr>
        </p:nvPicPr>
        <p:blipFill>
          <a:blip r:embed="rId3" cstate="print"/>
          <a:stretch>
            <a:fillRect/>
          </a:stretch>
        </p:blipFill>
        <p:spPr bwMode="auto">
          <a:xfrm>
            <a:off x="0" y="1447800"/>
            <a:ext cx="3518539" cy="2590800"/>
          </a:xfrm>
          <a:prstGeom prst="rect">
            <a:avLst/>
          </a:prstGeom>
          <a:noFill/>
        </p:spPr>
      </p:pic>
      <p:sp>
        <p:nvSpPr>
          <p:cNvPr id="10" name="Content Placeholder 9"/>
          <p:cNvSpPr>
            <a:spLocks noGrp="1"/>
          </p:cNvSpPr>
          <p:nvPr>
            <p:ph sz="half" idx="2"/>
          </p:nvPr>
        </p:nvSpPr>
        <p:spPr>
          <a:xfrm>
            <a:off x="3200400" y="1371600"/>
            <a:ext cx="5874798" cy="5410200"/>
          </a:xfrm>
        </p:spPr>
        <p:txBody>
          <a:bodyPr>
            <a:normAutofit fontScale="85000" lnSpcReduction="20000"/>
          </a:bodyPr>
          <a:lstStyle/>
          <a:p>
            <a:pPr>
              <a:buNone/>
            </a:pPr>
            <a:r>
              <a:rPr lang="en-US" dirty="0"/>
              <a:t>	</a:t>
            </a:r>
            <a:r>
              <a:rPr lang="en-US" sz="3000" dirty="0"/>
              <a:t>As De Priest’s automobile caravan made its way south from the Southern Pacific depot along Central Avenue to the Dunbar Hotel where an anxious crowd waited, he looked up and saw a single-engine plane following the entourage.  The pilots, Lt. William J. Powell and Herbert Banning (who later trained the Ethiopian Air Force), used the Congressman’s visit to promote their airplane construction company, Bessie Coleman Aero.  They flew low enough so that everyone could see the name of the plane, </a:t>
            </a:r>
          </a:p>
          <a:p>
            <a:pPr>
              <a:buNone/>
            </a:pPr>
            <a:r>
              <a:rPr lang="en-US" sz="3000" i="1" dirty="0"/>
              <a:t>	The Oscar De Priest</a:t>
            </a:r>
            <a:r>
              <a:rPr lang="en-US" sz="3000" dirty="0"/>
              <a:t>.</a:t>
            </a:r>
          </a:p>
        </p:txBody>
      </p:sp>
    </p:spTree>
    <p:extLst>
      <p:ext uri="{BB962C8B-B14F-4D97-AF65-F5344CB8AC3E}">
        <p14:creationId xmlns:p14="http://schemas.microsoft.com/office/powerpoint/2010/main" val="219523889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1"/>
            <a:ext cx="9144939" cy="1523999"/>
          </a:xfrm>
        </p:spPr>
        <p:txBody>
          <a:bodyPr/>
          <a:lstStyle/>
          <a:p>
            <a:r>
              <a:rPr lang="en-US" dirty="0"/>
              <a:t>2012 Electoral Map:</a:t>
            </a:r>
            <a:br>
              <a:rPr lang="en-US" dirty="0"/>
            </a:br>
            <a:r>
              <a:rPr lang="en-US" sz="3200" dirty="0"/>
              <a:t>Blue (332) for Obama, Red (206) for Romney</a:t>
            </a:r>
          </a:p>
        </p:txBody>
      </p:sp>
      <p:pic>
        <p:nvPicPr>
          <p:cNvPr id="155649" name="Picture 1" descr="C:\Users\Taylor\Desktop\Electoral College Map 2012.PNG"/>
          <p:cNvPicPr>
            <a:picLocks noGrp="1" noChangeAspect="1" noChangeArrowheads="1"/>
          </p:cNvPicPr>
          <p:nvPr>
            <p:ph idx="1"/>
          </p:nvPr>
        </p:nvPicPr>
        <p:blipFill>
          <a:blip r:embed="rId2" cstate="print"/>
          <a:srcRect/>
          <a:stretch>
            <a:fillRect/>
          </a:stretch>
        </p:blipFill>
        <p:spPr bwMode="auto">
          <a:xfrm>
            <a:off x="0" y="1600200"/>
            <a:ext cx="9144939" cy="4949698"/>
          </a:xfrm>
          <a:prstGeom prst="rect">
            <a:avLst/>
          </a:prstGeom>
          <a:noFill/>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65890" name="Picture 2" descr="C:\Users\Taylor\Desktop\Doonesbury by Garry Trudeau, Seattle Times, Jan. 12, 2014.jpg"/>
          <p:cNvPicPr>
            <a:picLocks noGrp="1" noChangeAspect="1" noChangeArrowheads="1"/>
          </p:cNvPicPr>
          <p:nvPr>
            <p:ph idx="1"/>
          </p:nvPr>
        </p:nvPicPr>
        <p:blipFill>
          <a:blip r:embed="rId2" cstate="print"/>
          <a:srcRect/>
          <a:stretch>
            <a:fillRect/>
          </a:stretch>
        </p:blipFill>
        <p:spPr bwMode="auto">
          <a:xfrm>
            <a:off x="1648961" y="0"/>
            <a:ext cx="6698956" cy="6858000"/>
          </a:xfrm>
          <a:prstGeom prst="rect">
            <a:avLst/>
          </a:prstGeom>
          <a:noFill/>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5"/>
          <p:cNvSpPr>
            <a:spLocks noGrp="1" noChangeArrowheads="1"/>
          </p:cNvSpPr>
          <p:nvPr>
            <p:ph type="title"/>
          </p:nvPr>
        </p:nvSpPr>
        <p:spPr>
          <a:xfrm>
            <a:off x="0" y="0"/>
            <a:ext cx="9144000" cy="762000"/>
          </a:xfrm>
          <a:noFill/>
        </p:spPr>
        <p:txBody>
          <a:bodyPr/>
          <a:lstStyle/>
          <a:p>
            <a:r>
              <a:rPr lang="en-US" sz="4000">
                <a:effectLst/>
              </a:rPr>
              <a:t>Harlemites at 5:00 p.m. Tea, ca. 1925</a:t>
            </a:r>
          </a:p>
        </p:txBody>
      </p:sp>
      <p:pic>
        <p:nvPicPr>
          <p:cNvPr id="62467" name="Picture 4" descr="Harlem Socialites at Five o'clock Tea, ca"/>
          <p:cNvPicPr>
            <a:picLocks noGrp="1" noChangeAspect="1" noChangeArrowheads="1"/>
          </p:cNvPicPr>
          <p:nvPr>
            <p:ph idx="1"/>
          </p:nvPr>
        </p:nvPicPr>
        <p:blipFill>
          <a:blip r:embed="rId2" cstate="print"/>
          <a:srcRect/>
          <a:stretch>
            <a:fillRect/>
          </a:stretch>
        </p:blipFill>
        <p:spPr>
          <a:xfrm>
            <a:off x="1676400" y="777875"/>
            <a:ext cx="6172200" cy="6080125"/>
          </a:xfrm>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8"/>
          <p:cNvSpPr>
            <a:spLocks noGrp="1" noChangeArrowheads="1"/>
          </p:cNvSpPr>
          <p:nvPr>
            <p:ph type="title"/>
          </p:nvPr>
        </p:nvSpPr>
        <p:spPr>
          <a:noFill/>
        </p:spPr>
        <p:txBody>
          <a:bodyPr/>
          <a:lstStyle/>
          <a:p>
            <a:r>
              <a:rPr lang="en-US" sz="4000" dirty="0">
                <a:effectLst/>
              </a:rPr>
              <a:t>Madam C.J. Walker</a:t>
            </a:r>
            <a:br>
              <a:rPr lang="en-US" sz="4000" dirty="0">
                <a:effectLst/>
              </a:rPr>
            </a:br>
            <a:r>
              <a:rPr lang="en-US" sz="2800" dirty="0">
                <a:effectLst/>
              </a:rPr>
              <a:t>Her Mansion at Irvington-on-Hudson, NY, 1917</a:t>
            </a:r>
            <a:br>
              <a:rPr lang="en-US" sz="2800" dirty="0">
                <a:effectLst/>
              </a:rPr>
            </a:br>
            <a:r>
              <a:rPr lang="en-US" sz="2800" dirty="0">
                <a:effectLst/>
              </a:rPr>
              <a:t>Driving Her Car in Indianapolis with Friends, 1912</a:t>
            </a:r>
          </a:p>
        </p:txBody>
      </p:sp>
      <p:pic>
        <p:nvPicPr>
          <p:cNvPr id="63491" name="Picture 4" descr="Lewaro Mansion"/>
          <p:cNvPicPr>
            <a:picLocks noGrp="1" noChangeAspect="1" noChangeArrowheads="1"/>
          </p:cNvPicPr>
          <p:nvPr>
            <p:ph sz="half" idx="1"/>
          </p:nvPr>
        </p:nvPicPr>
        <p:blipFill>
          <a:blip r:embed="rId2" cstate="print"/>
          <a:srcRect/>
          <a:stretch>
            <a:fillRect/>
          </a:stretch>
        </p:blipFill>
        <p:spPr>
          <a:xfrm>
            <a:off x="0" y="2470150"/>
            <a:ext cx="4800600" cy="3379788"/>
          </a:xfrm>
          <a:noFill/>
        </p:spPr>
      </p:pic>
      <p:pic>
        <p:nvPicPr>
          <p:cNvPr id="63492" name="Picture 11" descr="Madam C"/>
          <p:cNvPicPr>
            <a:picLocks noGrp="1" noChangeAspect="1" noChangeArrowheads="1"/>
          </p:cNvPicPr>
          <p:nvPr>
            <p:ph sz="half" idx="2"/>
          </p:nvPr>
        </p:nvPicPr>
        <p:blipFill>
          <a:blip r:embed="rId3" cstate="print"/>
          <a:srcRect/>
          <a:stretch>
            <a:fillRect/>
          </a:stretch>
        </p:blipFill>
        <p:spPr>
          <a:xfrm>
            <a:off x="4648200" y="2743200"/>
            <a:ext cx="4495800" cy="3035300"/>
          </a:xfrm>
          <a:noFill/>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0" y="-1"/>
            <a:ext cx="9144000" cy="1546043"/>
          </a:xfrm>
          <a:noFill/>
        </p:spPr>
        <p:txBody>
          <a:bodyPr/>
          <a:lstStyle/>
          <a:p>
            <a:r>
              <a:rPr lang="en-US" dirty="0">
                <a:effectLst/>
              </a:rPr>
              <a:t>Madam C.J. Walker’s Impact</a:t>
            </a:r>
            <a:br>
              <a:rPr lang="en-US" dirty="0">
                <a:effectLst/>
              </a:rPr>
            </a:br>
            <a:r>
              <a:rPr lang="en-US" sz="3200" dirty="0">
                <a:effectLst/>
              </a:rPr>
              <a:t>(L) Walker Magazine Ad</a:t>
            </a:r>
            <a:br>
              <a:rPr lang="en-US" sz="3200" dirty="0">
                <a:effectLst/>
              </a:rPr>
            </a:br>
            <a:r>
              <a:rPr lang="en-US" sz="3200" dirty="0">
                <a:effectLst/>
              </a:rPr>
              <a:t>(R) Convention of Walker Sales Representatives </a:t>
            </a:r>
          </a:p>
        </p:txBody>
      </p:sp>
      <p:pic>
        <p:nvPicPr>
          <p:cNvPr id="64516" name="Picture 6" descr="Madam C"/>
          <p:cNvPicPr>
            <a:picLocks noGrp="1" noChangeAspect="1" noChangeArrowheads="1"/>
          </p:cNvPicPr>
          <p:nvPr>
            <p:ph sz="half" idx="2"/>
          </p:nvPr>
        </p:nvPicPr>
        <p:blipFill>
          <a:blip r:embed="rId2" cstate="print"/>
          <a:srcRect/>
          <a:stretch>
            <a:fillRect/>
          </a:stretch>
        </p:blipFill>
        <p:spPr>
          <a:xfrm>
            <a:off x="2813657" y="2057400"/>
            <a:ext cx="6330343" cy="4267200"/>
          </a:xfrm>
        </p:spPr>
      </p:pic>
      <p:pic>
        <p:nvPicPr>
          <p:cNvPr id="26625" name="Picture 1" descr="C:\Users\Office Depot\Desktop\Ad for Madam C.J. Walker (American Journey).jpg"/>
          <p:cNvPicPr>
            <a:picLocks noGrp="1" noChangeAspect="1" noChangeArrowheads="1"/>
          </p:cNvPicPr>
          <p:nvPr>
            <p:ph sz="half" idx="1"/>
          </p:nvPr>
        </p:nvPicPr>
        <p:blipFill>
          <a:blip r:embed="rId3" cstate="print"/>
          <a:srcRect/>
          <a:stretch>
            <a:fillRect/>
          </a:stretch>
        </p:blipFill>
        <p:spPr bwMode="auto">
          <a:xfrm>
            <a:off x="0" y="1676400"/>
            <a:ext cx="2756492" cy="4915909"/>
          </a:xfrm>
          <a:prstGeom prst="rect">
            <a:avLst/>
          </a:prstGeom>
          <a:noFill/>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Villa Lewaro, A’Lelia Walker</a:t>
            </a:r>
          </a:p>
        </p:txBody>
      </p:sp>
      <p:sp>
        <p:nvSpPr>
          <p:cNvPr id="4" name="Content Placeholder 3"/>
          <p:cNvSpPr>
            <a:spLocks noGrp="1"/>
          </p:cNvSpPr>
          <p:nvPr>
            <p:ph sz="half" idx="2"/>
          </p:nvPr>
        </p:nvSpPr>
        <p:spPr/>
        <p:txBody>
          <a:bodyPr/>
          <a:lstStyle/>
          <a:p>
            <a:endParaRPr lang="en-US"/>
          </a:p>
        </p:txBody>
      </p:sp>
      <p:pic>
        <p:nvPicPr>
          <p:cNvPr id="163842" name="Picture 2" descr="C:\Users\Taylor\Desktop\A'Lelia Walker, 1926.jpg"/>
          <p:cNvPicPr>
            <a:picLocks noChangeAspect="1" noChangeArrowheads="1"/>
          </p:cNvPicPr>
          <p:nvPr/>
        </p:nvPicPr>
        <p:blipFill>
          <a:blip r:embed="rId2" cstate="print"/>
          <a:srcRect/>
          <a:stretch>
            <a:fillRect/>
          </a:stretch>
        </p:blipFill>
        <p:spPr bwMode="auto">
          <a:xfrm>
            <a:off x="6019800" y="1295400"/>
            <a:ext cx="3124200" cy="5184262"/>
          </a:xfrm>
          <a:prstGeom prst="rect">
            <a:avLst/>
          </a:prstGeom>
          <a:noFill/>
        </p:spPr>
      </p:pic>
      <p:pic>
        <p:nvPicPr>
          <p:cNvPr id="163843" name="Picture 3" descr="C:\Users\Taylor\Desktop\Estate of Madam C.J. Walker (public domain).jpg"/>
          <p:cNvPicPr>
            <a:picLocks noGrp="1" noChangeAspect="1" noChangeArrowheads="1"/>
          </p:cNvPicPr>
          <p:nvPr>
            <p:ph sz="half" idx="1"/>
          </p:nvPr>
        </p:nvPicPr>
        <p:blipFill>
          <a:blip r:embed="rId3" cstate="print"/>
          <a:srcRect/>
          <a:stretch>
            <a:fillRect/>
          </a:stretch>
        </p:blipFill>
        <p:spPr bwMode="auto">
          <a:xfrm>
            <a:off x="0" y="1828800"/>
            <a:ext cx="5993474" cy="4289615"/>
          </a:xfrm>
          <a:prstGeom prst="rect">
            <a:avLst/>
          </a:prstGeom>
          <a:noFill/>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noFill/>
        </p:spPr>
        <p:txBody>
          <a:bodyPr/>
          <a:lstStyle/>
          <a:p>
            <a:r>
              <a:rPr lang="en-US">
                <a:effectLst/>
              </a:rPr>
              <a:t>Philip Payton and Harlem</a:t>
            </a:r>
          </a:p>
        </p:txBody>
      </p:sp>
      <p:pic>
        <p:nvPicPr>
          <p:cNvPr id="65539" name="Picture 7" descr="Philip Payton (www"/>
          <p:cNvPicPr>
            <a:picLocks noGrp="1" noChangeAspect="1" noChangeArrowheads="1"/>
          </p:cNvPicPr>
          <p:nvPr>
            <p:ph sz="half" idx="1"/>
          </p:nvPr>
        </p:nvPicPr>
        <p:blipFill>
          <a:blip r:embed="rId2" cstate="print"/>
          <a:srcRect/>
          <a:stretch>
            <a:fillRect/>
          </a:stretch>
        </p:blipFill>
        <p:spPr>
          <a:xfrm>
            <a:off x="0" y="1447800"/>
            <a:ext cx="4116388" cy="5638800"/>
          </a:xfrm>
        </p:spPr>
      </p:pic>
      <p:pic>
        <p:nvPicPr>
          <p:cNvPr id="65540" name="Picture 9" descr="Philip Payton Block"/>
          <p:cNvPicPr>
            <a:picLocks noGrp="1" noChangeAspect="1" noChangeArrowheads="1"/>
          </p:cNvPicPr>
          <p:nvPr>
            <p:ph sz="half" idx="2"/>
          </p:nvPr>
        </p:nvPicPr>
        <p:blipFill>
          <a:blip r:embed="rId3" cstate="print"/>
          <a:srcRect/>
          <a:stretch>
            <a:fillRect/>
          </a:stretch>
        </p:blipFill>
        <p:spPr>
          <a:xfrm>
            <a:off x="4191000" y="1981200"/>
            <a:ext cx="5181600" cy="3913188"/>
          </a:xfrm>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1066800"/>
          </a:xfrm>
        </p:spPr>
        <p:txBody>
          <a:bodyPr/>
          <a:lstStyle/>
          <a:p>
            <a:r>
              <a:rPr lang="en-US" sz="2800" dirty="0"/>
              <a:t>Golden State Mutual Life Insurance Headquarters</a:t>
            </a:r>
            <a:br>
              <a:rPr lang="en-US" sz="2800" dirty="0"/>
            </a:br>
            <a:r>
              <a:rPr lang="en-US" sz="2800" dirty="0"/>
              <a:t>Los Angeles</a:t>
            </a:r>
          </a:p>
        </p:txBody>
      </p:sp>
      <p:sp>
        <p:nvSpPr>
          <p:cNvPr id="4" name="Content Placeholder 3"/>
          <p:cNvSpPr>
            <a:spLocks noGrp="1"/>
          </p:cNvSpPr>
          <p:nvPr>
            <p:ph sz="half" idx="2"/>
          </p:nvPr>
        </p:nvSpPr>
        <p:spPr/>
        <p:txBody>
          <a:bodyPr/>
          <a:lstStyle/>
          <a:p>
            <a:endParaRPr lang="en-US"/>
          </a:p>
        </p:txBody>
      </p:sp>
      <p:pic>
        <p:nvPicPr>
          <p:cNvPr id="83970" name="Picture 2" descr="C:\Users\Office Depot\Desktop\Pictures\313 Illustrations\313, Black URBAN West, 1866-1941\Central Avenue office of Golden State Mutual Life Insurance (Miriam Matthews Collection).jpg"/>
          <p:cNvPicPr>
            <a:picLocks noGrp="1" noChangeAspect="1" noChangeArrowheads="1"/>
          </p:cNvPicPr>
          <p:nvPr>
            <p:ph sz="half" idx="1"/>
          </p:nvPr>
        </p:nvPicPr>
        <p:blipFill>
          <a:blip r:embed="rId2" cstate="print"/>
          <a:srcRect/>
          <a:stretch>
            <a:fillRect/>
          </a:stretch>
        </p:blipFill>
        <p:spPr bwMode="auto">
          <a:xfrm>
            <a:off x="-3149" y="1143000"/>
            <a:ext cx="9147149" cy="6056413"/>
          </a:xfrm>
          <a:prstGeom prst="rect">
            <a:avLst/>
          </a:prstGeom>
          <a:noFill/>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7813"/>
            <a:ext cx="9144000" cy="1139825"/>
          </a:xfrm>
        </p:spPr>
        <p:txBody>
          <a:bodyPr/>
          <a:lstStyle/>
          <a:p>
            <a:r>
              <a:rPr lang="en-US" dirty="0"/>
              <a:t>Chicago Black Businesses in 1920</a:t>
            </a:r>
          </a:p>
        </p:txBody>
      </p:sp>
      <p:sp>
        <p:nvSpPr>
          <p:cNvPr id="4" name="Content Placeholder 3"/>
          <p:cNvSpPr>
            <a:spLocks noGrp="1"/>
          </p:cNvSpPr>
          <p:nvPr>
            <p:ph sz="half" idx="2"/>
          </p:nvPr>
        </p:nvSpPr>
        <p:spPr>
          <a:xfrm>
            <a:off x="5486400" y="1600200"/>
            <a:ext cx="3657600" cy="4530725"/>
          </a:xfrm>
        </p:spPr>
        <p:txBody>
          <a:bodyPr/>
          <a:lstStyle/>
          <a:p>
            <a:pPr marL="0" indent="0">
              <a:buNone/>
            </a:pPr>
            <a:r>
              <a:rPr lang="en-US" dirty="0"/>
              <a:t>731 Businesses in 61 Lines of Work. Collectively they are Worth $100 million,</a:t>
            </a:r>
          </a:p>
          <a:p>
            <a:pPr marL="0" indent="0">
              <a:buNone/>
            </a:pPr>
            <a:r>
              <a:rPr lang="en-US" i="1" dirty="0"/>
              <a:t>Four Newspapers</a:t>
            </a:r>
            <a:br>
              <a:rPr lang="en-US" i="1" dirty="0"/>
            </a:br>
            <a:r>
              <a:rPr lang="en-US" dirty="0"/>
              <a:t>One Cosmetics Firm</a:t>
            </a:r>
          </a:p>
          <a:p>
            <a:pPr marL="0" indent="0">
              <a:buNone/>
            </a:pPr>
            <a:r>
              <a:rPr lang="en-US" i="1" dirty="0"/>
              <a:t>Seven Insurance Companies</a:t>
            </a:r>
          </a:p>
          <a:p>
            <a:pPr marL="0" indent="0">
              <a:buNone/>
            </a:pPr>
            <a:r>
              <a:rPr lang="en-US" dirty="0"/>
              <a:t>Five Hotels</a:t>
            </a:r>
          </a:p>
        </p:txBody>
      </p:sp>
      <p:pic>
        <p:nvPicPr>
          <p:cNvPr id="162818" name="Picture 2" descr="C:\Users\Taylor\Desktop\Black Chicago Commercial District, 1919.jpg"/>
          <p:cNvPicPr>
            <a:picLocks noGrp="1" noChangeAspect="1" noChangeArrowheads="1"/>
          </p:cNvPicPr>
          <p:nvPr>
            <p:ph sz="half" idx="1"/>
          </p:nvPr>
        </p:nvPicPr>
        <p:blipFill>
          <a:blip r:embed="rId2" cstate="print"/>
          <a:srcRect/>
          <a:stretch>
            <a:fillRect/>
          </a:stretch>
        </p:blipFill>
        <p:spPr bwMode="auto">
          <a:xfrm>
            <a:off x="-381000" y="1752600"/>
            <a:ext cx="5732873" cy="2514600"/>
          </a:xfrm>
          <a:prstGeom prst="rect">
            <a:avLst/>
          </a:prstGeom>
          <a:noFill/>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0" y="277813"/>
            <a:ext cx="9144000" cy="1139825"/>
          </a:xfrm>
          <a:noFill/>
        </p:spPr>
        <p:txBody>
          <a:bodyPr/>
          <a:lstStyle/>
          <a:p>
            <a:r>
              <a:rPr lang="en-US" sz="3200">
                <a:effectLst/>
              </a:rPr>
              <a:t>Jesse Binga and the Binga State Bank, Chicago</a:t>
            </a:r>
          </a:p>
        </p:txBody>
      </p:sp>
      <p:pic>
        <p:nvPicPr>
          <p:cNvPr id="66563" name="Picture 4" descr="Jesse Binga (Ebony)"/>
          <p:cNvPicPr>
            <a:picLocks noGrp="1" noChangeAspect="1" noChangeArrowheads="1"/>
          </p:cNvPicPr>
          <p:nvPr>
            <p:ph sz="half" idx="1"/>
          </p:nvPr>
        </p:nvPicPr>
        <p:blipFill>
          <a:blip r:embed="rId2" cstate="print"/>
          <a:srcRect/>
          <a:stretch>
            <a:fillRect/>
          </a:stretch>
        </p:blipFill>
        <p:spPr>
          <a:xfrm>
            <a:off x="0" y="1600200"/>
            <a:ext cx="3570288" cy="4572000"/>
          </a:xfrm>
        </p:spPr>
      </p:pic>
      <p:pic>
        <p:nvPicPr>
          <p:cNvPr id="66564" name="Picture 6" descr="Binga State Bank, Chicago"/>
          <p:cNvPicPr>
            <a:picLocks noGrp="1" noChangeAspect="1" noChangeArrowheads="1"/>
          </p:cNvPicPr>
          <p:nvPr>
            <p:ph sz="half" idx="2"/>
          </p:nvPr>
        </p:nvPicPr>
        <p:blipFill>
          <a:blip r:embed="rId3" cstate="print"/>
          <a:srcRect/>
          <a:stretch>
            <a:fillRect/>
          </a:stretch>
        </p:blipFill>
        <p:spPr>
          <a:xfrm>
            <a:off x="3733800" y="1600200"/>
            <a:ext cx="6172200" cy="5145088"/>
          </a:xfrm>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905000"/>
          </a:xfrm>
        </p:spPr>
        <p:txBody>
          <a:bodyPr/>
          <a:lstStyle/>
          <a:p>
            <a:r>
              <a:rPr lang="en-US" sz="4000" dirty="0"/>
              <a:t>Dr. Daniel Hale Williams and</a:t>
            </a:r>
            <a:br>
              <a:rPr lang="en-US" sz="4000" dirty="0"/>
            </a:br>
            <a:r>
              <a:rPr lang="en-US" sz="4000" dirty="0"/>
              <a:t>Provident Hospital, Chicago</a:t>
            </a:r>
            <a:br>
              <a:rPr lang="en-US" sz="4000" dirty="0"/>
            </a:br>
            <a:r>
              <a:rPr lang="en-US" sz="2800" dirty="0"/>
              <a:t>In 1920 Chicago had 176 physicians and 104 attorneys </a:t>
            </a:r>
          </a:p>
        </p:txBody>
      </p:sp>
      <p:pic>
        <p:nvPicPr>
          <p:cNvPr id="156674" name="Picture 2" descr="C:\Users\Taylor\Pictures\WEBSITE PHOTOS\AAH Photos\Website Photos to 1900\Daniel Hale Williams, Heart Surgeon.jpg"/>
          <p:cNvPicPr>
            <a:picLocks noGrp="1" noChangeAspect="1" noChangeArrowheads="1"/>
          </p:cNvPicPr>
          <p:nvPr>
            <p:ph sz="half" idx="2"/>
          </p:nvPr>
        </p:nvPicPr>
        <p:blipFill>
          <a:blip r:embed="rId2" cstate="print"/>
          <a:srcRect/>
          <a:stretch>
            <a:fillRect/>
          </a:stretch>
        </p:blipFill>
        <p:spPr bwMode="auto">
          <a:xfrm>
            <a:off x="5791200" y="1981200"/>
            <a:ext cx="2941367" cy="5105400"/>
          </a:xfrm>
          <a:prstGeom prst="rect">
            <a:avLst/>
          </a:prstGeom>
          <a:noFill/>
        </p:spPr>
      </p:pic>
      <p:pic>
        <p:nvPicPr>
          <p:cNvPr id="156675" name="Picture 3" descr="C:\Users\Taylor\Desktop\Provident Hospital, Chicago, ca. 1910.jpg"/>
          <p:cNvPicPr>
            <a:picLocks noGrp="1" noChangeAspect="1" noChangeArrowheads="1"/>
          </p:cNvPicPr>
          <p:nvPr>
            <p:ph sz="half" idx="1"/>
          </p:nvPr>
        </p:nvPicPr>
        <p:blipFill>
          <a:blip r:embed="rId3" cstate="print"/>
          <a:srcRect/>
          <a:stretch>
            <a:fillRect/>
          </a:stretch>
        </p:blipFill>
        <p:spPr bwMode="auto">
          <a:xfrm>
            <a:off x="0" y="1981200"/>
            <a:ext cx="5679161" cy="5105400"/>
          </a:xfrm>
          <a:prstGeom prst="rect">
            <a:avLst/>
          </a:prstGeom>
          <a:noFill/>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8"/>
          <p:cNvSpPr>
            <a:spLocks noGrp="1" noChangeArrowheads="1"/>
          </p:cNvSpPr>
          <p:nvPr>
            <p:ph type="title"/>
          </p:nvPr>
        </p:nvSpPr>
        <p:spPr>
          <a:noFill/>
        </p:spPr>
        <p:txBody>
          <a:bodyPr/>
          <a:lstStyle/>
          <a:p>
            <a:r>
              <a:rPr lang="en-US" sz="4000">
                <a:effectLst/>
              </a:rPr>
              <a:t>Chicago’s South Side</a:t>
            </a:r>
            <a:br>
              <a:rPr lang="en-US" sz="4000">
                <a:effectLst/>
              </a:rPr>
            </a:br>
            <a:r>
              <a:rPr lang="en-US" sz="4000">
                <a:effectLst/>
              </a:rPr>
              <a:t>New York’s Harlem</a:t>
            </a:r>
          </a:p>
        </p:txBody>
      </p:sp>
      <p:graphicFrame>
        <p:nvGraphicFramePr>
          <p:cNvPr id="4098" name="Object 4"/>
          <p:cNvGraphicFramePr>
            <a:graphicFrameLocks noGrp="1" noChangeAspect="1"/>
          </p:cNvGraphicFramePr>
          <p:nvPr>
            <p:ph sz="half" idx="1"/>
          </p:nvPr>
        </p:nvGraphicFramePr>
        <p:xfrm>
          <a:off x="0" y="1524000"/>
          <a:ext cx="3668713" cy="5334000"/>
        </p:xfrm>
        <a:graphic>
          <a:graphicData uri="http://schemas.openxmlformats.org/presentationml/2006/ole">
            <mc:AlternateContent xmlns:mc="http://schemas.openxmlformats.org/markup-compatibility/2006">
              <mc:Choice xmlns:v="urn:schemas-microsoft-com:vml" Requires="v">
                <p:oleObj spid="_x0000_s4124" name="Image" r:id="rId3" imgW="4214225" imgH="6127011" progId="">
                  <p:embed/>
                </p:oleObj>
              </mc:Choice>
              <mc:Fallback>
                <p:oleObj name="Image" r:id="rId3" imgW="4214225" imgH="6127011" progId="">
                  <p:embed/>
                  <p:pic>
                    <p:nvPicPr>
                      <p:cNvPr id="0" name="Picture 24"/>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524000"/>
                        <a:ext cx="3668713" cy="533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4100" name="Picture 4"/>
          <p:cNvPicPr>
            <a:picLocks noGrp="1" noChangeAspect="1" noChangeArrowheads="1"/>
          </p:cNvPicPr>
          <p:nvPr>
            <p:ph sz="half" idx="2"/>
          </p:nvPr>
        </p:nvPicPr>
        <p:blipFill>
          <a:blip r:embed="rId5" cstate="print"/>
          <a:srcRect/>
          <a:stretch>
            <a:fillRect/>
          </a:stretch>
        </p:blipFill>
        <p:spPr>
          <a:xfrm>
            <a:off x="3733800" y="1600200"/>
            <a:ext cx="5410200" cy="5022850"/>
          </a:xfrm>
          <a:noFill/>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157891024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5"/>
          <p:cNvSpPr>
            <a:spLocks noGrp="1" noChangeArrowheads="1"/>
          </p:cNvSpPr>
          <p:nvPr>
            <p:ph type="title"/>
          </p:nvPr>
        </p:nvSpPr>
        <p:spPr>
          <a:xfrm>
            <a:off x="0" y="277813"/>
            <a:ext cx="9144000" cy="484187"/>
          </a:xfrm>
          <a:noFill/>
        </p:spPr>
        <p:txBody>
          <a:bodyPr/>
          <a:lstStyle/>
          <a:p>
            <a:r>
              <a:rPr lang="en-US" sz="3200" dirty="0">
                <a:effectLst/>
              </a:rPr>
              <a:t>Women From The West Indies Bound for Harlem</a:t>
            </a:r>
          </a:p>
        </p:txBody>
      </p:sp>
      <p:pic>
        <p:nvPicPr>
          <p:cNvPr id="68611" name="Picture 4" descr="Women from Guadalupe in the West Indies arrive at Ellis Island, 1911"/>
          <p:cNvPicPr>
            <a:picLocks noGrp="1" noChangeAspect="1" noChangeArrowheads="1"/>
          </p:cNvPicPr>
          <p:nvPr>
            <p:ph idx="1"/>
          </p:nvPr>
        </p:nvPicPr>
        <p:blipFill>
          <a:blip r:embed="rId2" cstate="print"/>
          <a:srcRect/>
          <a:stretch>
            <a:fillRect/>
          </a:stretch>
        </p:blipFill>
        <p:spPr>
          <a:xfrm>
            <a:off x="0" y="957263"/>
            <a:ext cx="9144000" cy="5900737"/>
          </a:xfrm>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7813"/>
            <a:ext cx="9144000" cy="1139825"/>
          </a:xfrm>
        </p:spPr>
        <p:txBody>
          <a:bodyPr/>
          <a:lstStyle/>
          <a:p>
            <a:endParaRPr lang="en-US" sz="3200" dirty="0"/>
          </a:p>
        </p:txBody>
      </p:sp>
      <p:pic>
        <p:nvPicPr>
          <p:cNvPr id="165890" name="Picture 2" descr="C:\Users\Taylor\Desktop\Colin Powell.jpg"/>
          <p:cNvPicPr>
            <a:picLocks noGrp="1" noChangeAspect="1" noChangeArrowheads="1"/>
          </p:cNvPicPr>
          <p:nvPr>
            <p:ph idx="1"/>
          </p:nvPr>
        </p:nvPicPr>
        <p:blipFill>
          <a:blip r:embed="rId2" cstate="print"/>
          <a:srcRect/>
          <a:stretch>
            <a:fillRect/>
          </a:stretch>
        </p:blipFill>
        <p:spPr bwMode="auto">
          <a:xfrm>
            <a:off x="6172200" y="1981200"/>
            <a:ext cx="4000031" cy="3248025"/>
          </a:xfrm>
          <a:prstGeom prst="rect">
            <a:avLst/>
          </a:prstGeom>
          <a:noFill/>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336" y="1981200"/>
            <a:ext cx="2996109" cy="44196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88782" y="1981200"/>
            <a:ext cx="2897651" cy="4038600"/>
          </a:xfrm>
          <a:prstGeom prst="rect">
            <a:avLst/>
          </a:prstGeom>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idx="4294967295"/>
          </p:nvPr>
        </p:nvSpPr>
        <p:spPr/>
        <p:txBody>
          <a:bodyPr/>
          <a:lstStyle/>
          <a:p>
            <a:pPr eaLnBrk="1" hangingPunct="1">
              <a:defRPr/>
            </a:pPr>
            <a:r>
              <a:rPr lang="en-US" sz="3200" dirty="0"/>
              <a:t>A Library in Harlem: </a:t>
            </a:r>
            <a:br>
              <a:rPr lang="en-US" sz="3200" dirty="0"/>
            </a:br>
            <a:r>
              <a:rPr lang="en-US" sz="3200" dirty="0"/>
              <a:t>The Harlem Renaissance</a:t>
            </a:r>
          </a:p>
        </p:txBody>
      </p:sp>
      <p:pic>
        <p:nvPicPr>
          <p:cNvPr id="69635" name="Picture 3"/>
          <p:cNvPicPr>
            <a:picLocks noGrp="1" noChangeAspect="1" noChangeArrowheads="1"/>
          </p:cNvPicPr>
          <p:nvPr>
            <p:ph idx="4294967295"/>
          </p:nvPr>
        </p:nvPicPr>
        <p:blipFill>
          <a:blip r:embed="rId2" cstate="print"/>
          <a:srcRect/>
          <a:stretch>
            <a:fillRect/>
          </a:stretch>
        </p:blipFill>
        <p:spPr>
          <a:xfrm>
            <a:off x="0" y="1371600"/>
            <a:ext cx="9144000" cy="5741988"/>
          </a:xfrm>
          <a:noFill/>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4350" y="1050782"/>
            <a:ext cx="8153400" cy="5807218"/>
          </a:xfrm>
          <a:prstGeom prst="rect">
            <a:avLst/>
          </a:prstGeom>
        </p:spPr>
      </p:pic>
      <p:sp>
        <p:nvSpPr>
          <p:cNvPr id="4" name="Title 3"/>
          <p:cNvSpPr>
            <a:spLocks noGrp="1"/>
          </p:cNvSpPr>
          <p:nvPr>
            <p:ph type="title"/>
          </p:nvPr>
        </p:nvSpPr>
        <p:spPr>
          <a:xfrm>
            <a:off x="0" y="-381843"/>
            <a:ext cx="9182100" cy="1677243"/>
          </a:xfrm>
        </p:spPr>
        <p:txBody>
          <a:bodyPr/>
          <a:lstStyle/>
          <a:p>
            <a:r>
              <a:rPr lang="en-US" sz="3200" dirty="0"/>
              <a:t>The Schomburg Center on Malcolm X Boulevard in Harlem</a:t>
            </a:r>
          </a:p>
        </p:txBody>
      </p:sp>
      <p:sp>
        <p:nvSpPr>
          <p:cNvPr id="5" name="Content Placeholder 4"/>
          <p:cNvSpPr>
            <a:spLocks noGrp="1"/>
          </p:cNvSpPr>
          <p:nvPr>
            <p:ph idx="1"/>
          </p:nvPr>
        </p:nvSpPr>
        <p:spPr>
          <a:xfrm>
            <a:off x="457200" y="5867400"/>
            <a:ext cx="5867400" cy="263525"/>
          </a:xfrm>
        </p:spPr>
        <p:txBody>
          <a:bodyPr/>
          <a:lstStyle/>
          <a:p>
            <a:endParaRPr lang="en-US" dirty="0"/>
          </a:p>
        </p:txBody>
      </p:sp>
    </p:spTree>
    <p:extLst>
      <p:ext uri="{BB962C8B-B14F-4D97-AF65-F5344CB8AC3E}">
        <p14:creationId xmlns:p14="http://schemas.microsoft.com/office/powerpoint/2010/main" val="393424995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Langston Hughes, “The Negro Artist and the Racial Mountain,” 1926</a:t>
            </a:r>
          </a:p>
        </p:txBody>
      </p:sp>
      <p:sp>
        <p:nvSpPr>
          <p:cNvPr id="4" name="Content Placeholder 3"/>
          <p:cNvSpPr>
            <a:spLocks noGrp="1"/>
          </p:cNvSpPr>
          <p:nvPr>
            <p:ph sz="half" idx="2"/>
          </p:nvPr>
        </p:nvSpPr>
        <p:spPr>
          <a:xfrm>
            <a:off x="3429000" y="1600200"/>
            <a:ext cx="5715000" cy="4530725"/>
          </a:xfrm>
        </p:spPr>
        <p:txBody>
          <a:bodyPr/>
          <a:lstStyle/>
          <a:p>
            <a:pPr marL="0" indent="0">
              <a:buNone/>
            </a:pPr>
            <a:r>
              <a:rPr lang="en-US" sz="2400" dirty="0"/>
              <a:t>We younger Negro artists who create now intend to express our individual dark-skinned selves without fear or shame.  If white people are pleased, we are glad.  If they are not, it doesn't matter.  We know we are beautiful. And ugly too… If colored people are pleased we are glad.  If they are not, their displeasure doesn't matter either.  We build our temples for tomorrow, strong as we know how, and we stand on top of the mountain, free within ourselves.</a:t>
            </a:r>
          </a:p>
          <a:p>
            <a:endParaRPr lang="en-US" dirty="0"/>
          </a:p>
        </p:txBody>
      </p:sp>
      <p:pic>
        <p:nvPicPr>
          <p:cNvPr id="159746" name="Picture 2" descr="C:\Users\Taylor\Desktop\Langston Hughes with Fans (public domain).jpg"/>
          <p:cNvPicPr>
            <a:picLocks noGrp="1" noChangeAspect="1" noChangeArrowheads="1"/>
          </p:cNvPicPr>
          <p:nvPr>
            <p:ph sz="half" idx="1"/>
          </p:nvPr>
        </p:nvPicPr>
        <p:blipFill>
          <a:blip r:embed="rId2" cstate="print"/>
          <a:srcRect/>
          <a:stretch>
            <a:fillRect/>
          </a:stretch>
        </p:blipFill>
        <p:spPr bwMode="auto">
          <a:xfrm>
            <a:off x="381000" y="4133850"/>
            <a:ext cx="2514600" cy="2724150"/>
          </a:xfrm>
          <a:prstGeom prst="rect">
            <a:avLst/>
          </a:prstGeom>
          <a:noFill/>
        </p:spPr>
      </p:pic>
      <p:pic>
        <p:nvPicPr>
          <p:cNvPr id="159747" name="Picture 3" descr="C:\Users\Taylor\Desktop\Langston Hughes (public domain).bmp"/>
          <p:cNvPicPr>
            <a:picLocks noChangeAspect="1" noChangeArrowheads="1"/>
          </p:cNvPicPr>
          <p:nvPr/>
        </p:nvPicPr>
        <p:blipFill>
          <a:blip r:embed="rId3" cstate="print"/>
          <a:srcRect/>
          <a:stretch>
            <a:fillRect/>
          </a:stretch>
        </p:blipFill>
        <p:spPr bwMode="auto">
          <a:xfrm>
            <a:off x="0" y="1447800"/>
            <a:ext cx="3222388" cy="2590800"/>
          </a:xfrm>
          <a:prstGeom prst="rect">
            <a:avLst/>
          </a:prstGeom>
          <a:noFill/>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0" y="277813"/>
            <a:ext cx="9144000" cy="560387"/>
          </a:xfrm>
          <a:noFill/>
        </p:spPr>
        <p:txBody>
          <a:bodyPr/>
          <a:lstStyle/>
          <a:p>
            <a:r>
              <a:rPr lang="en-US" sz="3200" dirty="0">
                <a:effectLst/>
              </a:rPr>
              <a:t>Harlem Renaissance Art:  </a:t>
            </a:r>
            <a:br>
              <a:rPr lang="en-US" sz="3200" dirty="0">
                <a:effectLst/>
              </a:rPr>
            </a:br>
            <a:r>
              <a:rPr lang="en-US" sz="3200" dirty="0">
                <a:effectLst/>
              </a:rPr>
              <a:t>Augusta Savage in Her Harlem Studio</a:t>
            </a:r>
          </a:p>
        </p:txBody>
      </p:sp>
      <p:pic>
        <p:nvPicPr>
          <p:cNvPr id="70659" name="Picture 4" descr="Augusta Savage in Her Harlem Studio, 1939 (Schomburg Center)"/>
          <p:cNvPicPr>
            <a:picLocks noGrp="1" noChangeAspect="1" noChangeArrowheads="1"/>
          </p:cNvPicPr>
          <p:nvPr>
            <p:ph idx="1"/>
          </p:nvPr>
        </p:nvPicPr>
        <p:blipFill>
          <a:blip r:embed="rId2" cstate="print"/>
          <a:srcRect/>
          <a:stretch>
            <a:fillRect/>
          </a:stretch>
        </p:blipFill>
        <p:spPr>
          <a:xfrm>
            <a:off x="1143000" y="1155136"/>
            <a:ext cx="6705600" cy="5702864"/>
          </a:xfrm>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7813"/>
            <a:ext cx="8915400" cy="1627187"/>
          </a:xfrm>
        </p:spPr>
        <p:txBody>
          <a:bodyPr/>
          <a:lstStyle/>
          <a:p>
            <a:r>
              <a:rPr lang="en-US" sz="3600" dirty="0"/>
              <a:t>The Harlem Renaissance on Broadway</a:t>
            </a:r>
            <a:br>
              <a:rPr lang="en-US" sz="3600" dirty="0"/>
            </a:br>
            <a:r>
              <a:rPr lang="en-US" sz="2800" dirty="0"/>
              <a:t>Partial Cast of “Shuffle Along,” Which </a:t>
            </a:r>
            <a:r>
              <a:rPr lang="en-US" sz="2800"/>
              <a:t>in 1921 </a:t>
            </a:r>
            <a:r>
              <a:rPr lang="en-US" sz="2800" dirty="0"/>
              <a:t>Became the First Black Theatrical Production to Appear on Broadway</a:t>
            </a:r>
          </a:p>
        </p:txBody>
      </p:sp>
      <p:pic>
        <p:nvPicPr>
          <p:cNvPr id="91138" name="Picture 2" descr="C:\Users\User\Desktop\Part of the Cast of Shuffle Along which in 1921 Became the First Black Theatrical Production to Appear on Broadway.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219200" y="2109651"/>
            <a:ext cx="6715397" cy="472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928059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FB5DD-DDC8-4500-8846-D71C1AE8A7AB}"/>
              </a:ext>
            </a:extLst>
          </p:cNvPr>
          <p:cNvSpPr>
            <a:spLocks noGrp="1"/>
          </p:cNvSpPr>
          <p:nvPr>
            <p:ph type="title"/>
          </p:nvPr>
        </p:nvSpPr>
        <p:spPr/>
        <p:txBody>
          <a:bodyPr/>
          <a:lstStyle/>
          <a:p>
            <a:r>
              <a:rPr lang="en-US" dirty="0"/>
              <a:t>Jacob Lawrence, 1917-2000</a:t>
            </a:r>
          </a:p>
        </p:txBody>
      </p:sp>
      <p:pic>
        <p:nvPicPr>
          <p:cNvPr id="5" name="Content Placeholder 4">
            <a:extLst>
              <a:ext uri="{FF2B5EF4-FFF2-40B4-BE49-F238E27FC236}">
                <a16:creationId xmlns:a16="http://schemas.microsoft.com/office/drawing/2014/main" id="{E798C8ED-EC78-4C60-AB17-6AA4CCF3D07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6200" y="1298448"/>
            <a:ext cx="3276600" cy="5229454"/>
          </a:xfrm>
        </p:spPr>
      </p:pic>
      <p:pic>
        <p:nvPicPr>
          <p:cNvPr id="7" name="Picture 6">
            <a:extLst>
              <a:ext uri="{FF2B5EF4-FFF2-40B4-BE49-F238E27FC236}">
                <a16:creationId xmlns:a16="http://schemas.microsoft.com/office/drawing/2014/main" id="{5D9AE9B3-DBDE-4920-81C9-5E0B85562B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37017" y="1298448"/>
            <a:ext cx="5521452" cy="5521452"/>
          </a:xfrm>
          <a:prstGeom prst="rect">
            <a:avLst/>
          </a:prstGeom>
        </p:spPr>
      </p:pic>
    </p:spTree>
    <p:extLst>
      <p:ext uri="{BB962C8B-B14F-4D97-AF65-F5344CB8AC3E}">
        <p14:creationId xmlns:p14="http://schemas.microsoft.com/office/powerpoint/2010/main" val="384424456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noFill/>
        </p:spPr>
        <p:txBody>
          <a:bodyPr/>
          <a:lstStyle/>
          <a:p>
            <a:r>
              <a:rPr lang="en-US">
                <a:effectLst/>
              </a:rPr>
              <a:t>Harlem Renaissance: Jazz</a:t>
            </a:r>
          </a:p>
        </p:txBody>
      </p:sp>
      <p:pic>
        <p:nvPicPr>
          <p:cNvPr id="71683" name="Picture 4" descr="Jazz Artists in Russian Magazine"/>
          <p:cNvPicPr>
            <a:picLocks noGrp="1" noChangeAspect="1" noChangeArrowheads="1"/>
          </p:cNvPicPr>
          <p:nvPr>
            <p:ph sz="half" idx="1"/>
          </p:nvPr>
        </p:nvPicPr>
        <p:blipFill>
          <a:blip r:embed="rId2" cstate="print"/>
          <a:srcRect/>
          <a:stretch>
            <a:fillRect/>
          </a:stretch>
        </p:blipFill>
        <p:spPr>
          <a:xfrm>
            <a:off x="0" y="2133600"/>
            <a:ext cx="4495800" cy="3194050"/>
          </a:xfrm>
        </p:spPr>
      </p:pic>
      <p:pic>
        <p:nvPicPr>
          <p:cNvPr id="71684" name="Picture 6" descr="Louis Armstrong"/>
          <p:cNvPicPr>
            <a:picLocks noGrp="1" noChangeAspect="1" noChangeArrowheads="1"/>
          </p:cNvPicPr>
          <p:nvPr>
            <p:ph sz="half" idx="2"/>
          </p:nvPr>
        </p:nvPicPr>
        <p:blipFill>
          <a:blip r:embed="rId3" cstate="print"/>
          <a:srcRect/>
          <a:stretch>
            <a:fillRect/>
          </a:stretch>
        </p:blipFill>
        <p:spPr>
          <a:xfrm>
            <a:off x="4495800" y="2497138"/>
            <a:ext cx="4648200" cy="3149600"/>
          </a:xfrm>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7813"/>
            <a:ext cx="9220200" cy="1139825"/>
          </a:xfrm>
        </p:spPr>
        <p:txBody>
          <a:bodyPr/>
          <a:lstStyle/>
          <a:p>
            <a:r>
              <a:rPr lang="en-US" sz="3600" dirty="0"/>
              <a:t>Ma Rainey and Bessie Smith, Blues Artists</a:t>
            </a:r>
          </a:p>
        </p:txBody>
      </p:sp>
      <p:pic>
        <p:nvPicPr>
          <p:cNvPr id="6" name="Content Placeholder 5"/>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597907" y="1600200"/>
            <a:ext cx="3757186" cy="4530725"/>
          </a:xfrm>
        </p:spPr>
      </p:pic>
      <p:pic>
        <p:nvPicPr>
          <p:cNvPr id="5" name="Content Placeholder 4"/>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572000" y="1614487"/>
            <a:ext cx="4734128" cy="4572000"/>
          </a:xfrm>
        </p:spPr>
      </p:pic>
    </p:spTree>
    <p:extLst>
      <p:ext uri="{BB962C8B-B14F-4D97-AF65-F5344CB8AC3E}">
        <p14:creationId xmlns:p14="http://schemas.microsoft.com/office/powerpoint/2010/main" val="280597810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sz="quarter"/>
          </p:nvPr>
        </p:nvSpPr>
        <p:spPr>
          <a:xfrm>
            <a:off x="304800" y="0"/>
            <a:ext cx="8839200" cy="2286000"/>
          </a:xfrm>
        </p:spPr>
        <p:txBody>
          <a:bodyPr/>
          <a:lstStyle/>
          <a:p>
            <a:r>
              <a:rPr lang="en-US" sz="3200" dirty="0"/>
              <a:t>The Harlem Renaissance in the West</a:t>
            </a:r>
            <a:br>
              <a:rPr lang="en-US" sz="3200" dirty="0"/>
            </a:br>
            <a:r>
              <a:rPr lang="en-US" sz="2800" dirty="0"/>
              <a:t>Anita Scott Coleman, </a:t>
            </a:r>
            <a:r>
              <a:rPr lang="en-US" sz="2800" i="1" dirty="0"/>
              <a:t>New Mexico</a:t>
            </a:r>
            <a:br>
              <a:rPr lang="en-US" sz="2800" dirty="0"/>
            </a:br>
            <a:r>
              <a:rPr lang="en-US" sz="2800" dirty="0"/>
              <a:t>Wallace Thurman, </a:t>
            </a:r>
            <a:r>
              <a:rPr lang="en-US" sz="2800" i="1" dirty="0"/>
              <a:t>Utah</a:t>
            </a:r>
            <a:br>
              <a:rPr lang="en-US" sz="2800" dirty="0"/>
            </a:br>
            <a:r>
              <a:rPr lang="en-US" sz="2800" dirty="0"/>
              <a:t>Langston Hughes, </a:t>
            </a:r>
            <a:r>
              <a:rPr lang="en-US" sz="2800" i="1" dirty="0"/>
              <a:t>Kansas</a:t>
            </a:r>
            <a:br>
              <a:rPr lang="en-US" sz="2800" dirty="0"/>
            </a:br>
            <a:r>
              <a:rPr lang="en-US" sz="2800" dirty="0"/>
              <a:t>Arna Bontemps, </a:t>
            </a:r>
            <a:r>
              <a:rPr lang="en-US" sz="2800" i="1" dirty="0"/>
              <a:t>California</a:t>
            </a:r>
          </a:p>
        </p:txBody>
      </p:sp>
      <p:sp>
        <p:nvSpPr>
          <p:cNvPr id="8" name="Content Placeholder 7"/>
          <p:cNvSpPr>
            <a:spLocks noGrp="1"/>
          </p:cNvSpPr>
          <p:nvPr>
            <p:ph sz="quarter" idx="3"/>
          </p:nvPr>
        </p:nvSpPr>
        <p:spPr/>
        <p:txBody>
          <a:bodyPr/>
          <a:lstStyle/>
          <a:p>
            <a:endParaRPr lang="en-US" dirty="0"/>
          </a:p>
        </p:txBody>
      </p:sp>
      <p:pic>
        <p:nvPicPr>
          <p:cNvPr id="174082" name="Picture 2" descr="C:\Users\Taylor\Desktop\Anita Scott Coleman (public domain).jpg"/>
          <p:cNvPicPr>
            <a:picLocks noGrp="1" noChangeAspect="1" noChangeArrowheads="1"/>
          </p:cNvPicPr>
          <p:nvPr>
            <p:ph sz="quarter" idx="1"/>
          </p:nvPr>
        </p:nvPicPr>
        <p:blipFill>
          <a:blip r:embed="rId2" cstate="print"/>
          <a:srcRect/>
          <a:stretch>
            <a:fillRect/>
          </a:stretch>
        </p:blipFill>
        <p:spPr bwMode="auto">
          <a:xfrm>
            <a:off x="0" y="2362200"/>
            <a:ext cx="2667000" cy="3773768"/>
          </a:xfrm>
          <a:prstGeom prst="rect">
            <a:avLst/>
          </a:prstGeom>
          <a:noFill/>
        </p:spPr>
      </p:pic>
      <p:pic>
        <p:nvPicPr>
          <p:cNvPr id="174083" name="Picture 3" descr="C:\Users\Taylor\Desktop\Wallace Thurman (Ebony Collection).jpg"/>
          <p:cNvPicPr>
            <a:picLocks noGrp="1" noChangeAspect="1" noChangeArrowheads="1"/>
          </p:cNvPicPr>
          <p:nvPr>
            <p:ph sz="quarter" idx="4"/>
          </p:nvPr>
        </p:nvPicPr>
        <p:blipFill>
          <a:blip r:embed="rId3" cstate="print"/>
          <a:srcRect/>
          <a:stretch>
            <a:fillRect/>
          </a:stretch>
        </p:blipFill>
        <p:spPr bwMode="auto">
          <a:xfrm>
            <a:off x="2590800" y="3276600"/>
            <a:ext cx="2052612" cy="3581400"/>
          </a:xfrm>
          <a:prstGeom prst="rect">
            <a:avLst/>
          </a:prstGeom>
          <a:noFill/>
        </p:spPr>
      </p:pic>
      <p:pic>
        <p:nvPicPr>
          <p:cNvPr id="174084" name="Picture 4" descr="C:\Users\Taylor\Desktop\Langston Hughes (Library of Congress).jpg"/>
          <p:cNvPicPr>
            <a:picLocks noGrp="1" noChangeAspect="1" noChangeArrowheads="1"/>
          </p:cNvPicPr>
          <p:nvPr>
            <p:ph sz="quarter" idx="2"/>
          </p:nvPr>
        </p:nvPicPr>
        <p:blipFill>
          <a:blip r:embed="rId4" cstate="print"/>
          <a:srcRect/>
          <a:stretch>
            <a:fillRect/>
          </a:stretch>
        </p:blipFill>
        <p:spPr bwMode="auto">
          <a:xfrm>
            <a:off x="4648200" y="2819400"/>
            <a:ext cx="2356479" cy="3124200"/>
          </a:xfrm>
          <a:prstGeom prst="rect">
            <a:avLst/>
          </a:prstGeom>
          <a:noFill/>
        </p:spPr>
      </p:pic>
      <p:pic>
        <p:nvPicPr>
          <p:cNvPr id="174085" name="Picture 5" descr="C:\Users\Taylor\Desktop\Arna Bontemps.jpg"/>
          <p:cNvPicPr>
            <a:picLocks noChangeAspect="1" noChangeArrowheads="1"/>
          </p:cNvPicPr>
          <p:nvPr/>
        </p:nvPicPr>
        <p:blipFill>
          <a:blip r:embed="rId5" cstate="print"/>
          <a:srcRect/>
          <a:stretch>
            <a:fillRect/>
          </a:stretch>
        </p:blipFill>
        <p:spPr bwMode="auto">
          <a:xfrm>
            <a:off x="6970168" y="3124200"/>
            <a:ext cx="2173832" cy="3200399"/>
          </a:xfrm>
          <a:prstGeom prst="rect">
            <a:avLst/>
          </a:prstGeom>
          <a:noFill/>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1"/>
            <a:ext cx="8229600" cy="1417638"/>
          </a:xfrm>
        </p:spPr>
        <p:txBody>
          <a:bodyPr/>
          <a:lstStyle/>
          <a:p>
            <a:r>
              <a:rPr lang="en-US" sz="4000" dirty="0"/>
              <a:t>Howard University Faculty, 1950:</a:t>
            </a:r>
            <a:br>
              <a:rPr lang="en-US" sz="4000" dirty="0"/>
            </a:br>
            <a:r>
              <a:rPr lang="en-US" sz="2800" dirty="0"/>
              <a:t>James Nabrit, Charles Drew, Sterling Brown, </a:t>
            </a:r>
            <a:br>
              <a:rPr lang="en-US" sz="2800" dirty="0"/>
            </a:br>
            <a:r>
              <a:rPr lang="en-US" sz="2800" dirty="0"/>
              <a:t>E. Franklin Frazier, Rayford Logan, Alain Locke</a:t>
            </a:r>
          </a:p>
        </p:txBody>
      </p:sp>
      <p:sp>
        <p:nvSpPr>
          <p:cNvPr id="4" name="Content Placeholder 3"/>
          <p:cNvSpPr>
            <a:spLocks noGrp="1"/>
          </p:cNvSpPr>
          <p:nvPr>
            <p:ph sz="quarter" idx="2"/>
          </p:nvPr>
        </p:nvSpPr>
        <p:spPr/>
        <p:txBody>
          <a:bodyPr/>
          <a:lstStyle/>
          <a:p>
            <a:endParaRPr lang="en-US"/>
          </a:p>
        </p:txBody>
      </p:sp>
      <p:sp>
        <p:nvSpPr>
          <p:cNvPr id="5" name="Content Placeholder 4"/>
          <p:cNvSpPr>
            <a:spLocks noGrp="1"/>
          </p:cNvSpPr>
          <p:nvPr>
            <p:ph sz="quarter" idx="3"/>
          </p:nvPr>
        </p:nvSpPr>
        <p:spPr/>
        <p:txBody>
          <a:bodyPr/>
          <a:lstStyle/>
          <a:p>
            <a:endParaRPr lang="en-US"/>
          </a:p>
        </p:txBody>
      </p:sp>
      <p:sp>
        <p:nvSpPr>
          <p:cNvPr id="6" name="Content Placeholder 5"/>
          <p:cNvSpPr>
            <a:spLocks noGrp="1"/>
          </p:cNvSpPr>
          <p:nvPr>
            <p:ph sz="quarter" idx="4"/>
          </p:nvPr>
        </p:nvSpPr>
        <p:spPr/>
        <p:txBody>
          <a:bodyPr/>
          <a:lstStyle/>
          <a:p>
            <a:endParaRPr lang="en-US"/>
          </a:p>
        </p:txBody>
      </p:sp>
      <p:pic>
        <p:nvPicPr>
          <p:cNvPr id="166914" name="Picture 2" descr="C:\Users\Taylor\Desktop\Howard University Faculty, 1950.jpg"/>
          <p:cNvPicPr>
            <a:picLocks noGrp="1" noChangeAspect="1" noChangeArrowheads="1"/>
          </p:cNvPicPr>
          <p:nvPr>
            <p:ph sz="quarter" idx="1"/>
          </p:nvPr>
        </p:nvPicPr>
        <p:blipFill>
          <a:blip r:embed="rId2" cstate="print"/>
          <a:srcRect/>
          <a:stretch>
            <a:fillRect/>
          </a:stretch>
        </p:blipFill>
        <p:spPr bwMode="auto">
          <a:xfrm>
            <a:off x="2133600" y="1554744"/>
            <a:ext cx="5257800" cy="5303256"/>
          </a:xfrm>
          <a:prstGeom prst="rect">
            <a:avLst/>
          </a:prstGeom>
          <a:noFill/>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0" y="0"/>
            <a:ext cx="9144000" cy="457200"/>
          </a:xfrm>
          <a:noFill/>
        </p:spPr>
        <p:txBody>
          <a:bodyPr/>
          <a:lstStyle/>
          <a:p>
            <a:r>
              <a:rPr lang="en-US" sz="2400" dirty="0">
                <a:effectLst/>
              </a:rPr>
              <a:t>Congregation of the Second Baptist Church, Detroit, 1923</a:t>
            </a:r>
          </a:p>
        </p:txBody>
      </p:sp>
      <p:pic>
        <p:nvPicPr>
          <p:cNvPr id="72707" name="Picture 7" descr="Second Baptist Church, Detroit, 1923 (Southern Workman, Nov"/>
          <p:cNvPicPr>
            <a:picLocks noGrp="1" noChangeAspect="1" noChangeArrowheads="1"/>
          </p:cNvPicPr>
          <p:nvPr>
            <p:ph idx="1"/>
          </p:nvPr>
        </p:nvPicPr>
        <p:blipFill>
          <a:blip r:embed="rId2" cstate="print"/>
          <a:srcRect/>
          <a:stretch>
            <a:fillRect/>
          </a:stretch>
        </p:blipFill>
        <p:spPr>
          <a:xfrm>
            <a:off x="457200" y="549275"/>
            <a:ext cx="8305800" cy="6308725"/>
          </a:xfrm>
          <a:noFill/>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762000"/>
          </a:xfrm>
        </p:spPr>
        <p:txBody>
          <a:bodyPr/>
          <a:lstStyle/>
          <a:p>
            <a:r>
              <a:rPr lang="en-US" dirty="0"/>
              <a:t>Abyssinian Baptist Church, Harlem</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63336" y="1011709"/>
            <a:ext cx="7817328" cy="5870103"/>
          </a:xfrm>
        </p:spPr>
      </p:pic>
    </p:spTree>
    <p:extLst>
      <p:ext uri="{BB962C8B-B14F-4D97-AF65-F5344CB8AC3E}">
        <p14:creationId xmlns:p14="http://schemas.microsoft.com/office/powerpoint/2010/main" val="417636836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5"/>
          <p:cNvSpPr>
            <a:spLocks noGrp="1" noChangeArrowheads="1"/>
          </p:cNvSpPr>
          <p:nvPr>
            <p:ph type="title"/>
          </p:nvPr>
        </p:nvSpPr>
        <p:spPr>
          <a:xfrm>
            <a:off x="0" y="277813"/>
            <a:ext cx="9144000" cy="331787"/>
          </a:xfrm>
          <a:noFill/>
        </p:spPr>
        <p:txBody>
          <a:bodyPr/>
          <a:lstStyle/>
          <a:p>
            <a:r>
              <a:rPr lang="en-US" sz="2800" dirty="0">
                <a:effectLst/>
              </a:rPr>
              <a:t>Adam Clayton Powell Jr. Leading Harlem Protest, 1942</a:t>
            </a:r>
          </a:p>
        </p:txBody>
      </p:sp>
      <p:pic>
        <p:nvPicPr>
          <p:cNvPr id="74755" name="Picture 8" descr="Adam Clayton Powell Leading Protest, 1942 (Schomburg Collection)"/>
          <p:cNvPicPr>
            <a:picLocks noGrp="1" noChangeAspect="1" noChangeArrowheads="1"/>
          </p:cNvPicPr>
          <p:nvPr>
            <p:ph idx="1"/>
          </p:nvPr>
        </p:nvPicPr>
        <p:blipFill>
          <a:blip r:embed="rId2" cstate="print"/>
          <a:srcRect/>
          <a:stretch>
            <a:fillRect/>
          </a:stretch>
        </p:blipFill>
        <p:spPr>
          <a:xfrm>
            <a:off x="914400" y="776288"/>
            <a:ext cx="7239000" cy="6115050"/>
          </a:xfrm>
          <a:noFill/>
        </p:spPr>
      </p:pic>
    </p:spTree>
    <p:extLst>
      <p:ext uri="{BB962C8B-B14F-4D97-AF65-F5344CB8AC3E}">
        <p14:creationId xmlns:p14="http://schemas.microsoft.com/office/powerpoint/2010/main" val="308510218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7813"/>
            <a:ext cx="9144000" cy="712787"/>
          </a:xfrm>
        </p:spPr>
        <p:txBody>
          <a:bodyPr/>
          <a:lstStyle/>
          <a:p>
            <a:r>
              <a:rPr lang="en-US" sz="4000" dirty="0"/>
              <a:t>Olivet Baptist Church, Chicago, 1938</a:t>
            </a:r>
          </a:p>
        </p:txBody>
      </p:sp>
      <p:pic>
        <p:nvPicPr>
          <p:cNvPr id="91138" name="Picture 2" descr="C:\Users\User\Desktop\Olivet Baptist Church, Chicago, ca. 1938.pn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0257" y="1295400"/>
            <a:ext cx="9189091" cy="5257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839868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Seattle Mega-Churches:</a:t>
            </a:r>
            <a:br>
              <a:rPr lang="en-US" dirty="0"/>
            </a:br>
            <a:r>
              <a:rPr lang="en-US" sz="3200" dirty="0"/>
              <a:t>First AME Church &amp; Mt. Zion Baptist Church</a:t>
            </a:r>
          </a:p>
        </p:txBody>
      </p:sp>
      <p:pic>
        <p:nvPicPr>
          <p:cNvPr id="157698" name="Picture 2" descr="C:\Users\Taylor\Pictures\313 Illustrations\Seattle Black Community Landmarks\Mt. Zion Baptist Church, March 12, 2006.JPG"/>
          <p:cNvPicPr>
            <a:picLocks noGrp="1" noChangeAspect="1" noChangeArrowheads="1"/>
          </p:cNvPicPr>
          <p:nvPr>
            <p:ph idx="1"/>
          </p:nvPr>
        </p:nvPicPr>
        <p:blipFill>
          <a:blip r:embed="rId2" cstate="print"/>
          <a:srcRect/>
          <a:stretch>
            <a:fillRect/>
          </a:stretch>
        </p:blipFill>
        <p:spPr bwMode="auto">
          <a:xfrm>
            <a:off x="4673600" y="2209800"/>
            <a:ext cx="4470400" cy="3352800"/>
          </a:xfrm>
          <a:prstGeom prst="rect">
            <a:avLst/>
          </a:prstGeom>
          <a:noFill/>
        </p:spPr>
      </p:pic>
      <p:pic>
        <p:nvPicPr>
          <p:cNvPr id="157699" name="Picture 3" descr="C:\Users\Taylor\Pictures\313 Illustrations\Seattle Black Community Landmarks\First African Methodist Episcopal Church, March 12, 2006.JPG"/>
          <p:cNvPicPr>
            <a:picLocks noChangeAspect="1" noChangeArrowheads="1"/>
          </p:cNvPicPr>
          <p:nvPr/>
        </p:nvPicPr>
        <p:blipFill>
          <a:blip r:embed="rId3" cstate="print"/>
          <a:srcRect/>
          <a:stretch>
            <a:fillRect/>
          </a:stretch>
        </p:blipFill>
        <p:spPr bwMode="auto">
          <a:xfrm>
            <a:off x="0" y="2209800"/>
            <a:ext cx="4775200" cy="3581400"/>
          </a:xfrm>
          <a:prstGeom prst="rect">
            <a:avLst/>
          </a:prstGeom>
          <a:noFill/>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7813"/>
            <a:ext cx="8686800" cy="1139825"/>
          </a:xfrm>
        </p:spPr>
        <p:txBody>
          <a:bodyPr/>
          <a:lstStyle/>
          <a:p>
            <a:r>
              <a:rPr lang="en-US" sz="3200" dirty="0"/>
              <a:t>Seattle Mayor  Norm Rice 1990-1998</a:t>
            </a:r>
            <a:br>
              <a:rPr lang="en-US" sz="3200" dirty="0"/>
            </a:br>
            <a:r>
              <a:rPr lang="en-US" sz="3200" dirty="0"/>
              <a:t>King County Executive Ron Sims, 1996-2009</a:t>
            </a:r>
          </a:p>
        </p:txBody>
      </p:sp>
      <p:pic>
        <p:nvPicPr>
          <p:cNvPr id="173058" name="Picture 2" descr="C:\Users\Taylor\Pictures\WEBSITE PHOTOS\AAW Photos\Website Photos Since 1946 (AAW ONLY)\Gubernatorial Candidates Ron Sims and Dino Rossi in Debate, Tacoma, 2004 (Quintard Taylor).jpg"/>
          <p:cNvPicPr>
            <a:picLocks noGrp="1" noChangeAspect="1" noChangeArrowheads="1"/>
          </p:cNvPicPr>
          <p:nvPr>
            <p:ph idx="1"/>
          </p:nvPr>
        </p:nvPicPr>
        <p:blipFill>
          <a:blip r:embed="rId2" cstate="print"/>
          <a:srcRect/>
          <a:stretch>
            <a:fillRect/>
          </a:stretch>
        </p:blipFill>
        <p:spPr bwMode="auto">
          <a:xfrm>
            <a:off x="5334000" y="1660830"/>
            <a:ext cx="3352800" cy="5197170"/>
          </a:xfrm>
          <a:prstGeom prst="rect">
            <a:avLst/>
          </a:prstGeom>
          <a:noFill/>
        </p:spPr>
      </p:pic>
      <p:pic>
        <p:nvPicPr>
          <p:cNvPr id="173059" name="Picture 3" descr="C:\Users\Taylor\Desktop\Seattle Mayor Norm Rice, 1990-1998.gif"/>
          <p:cNvPicPr>
            <a:picLocks noChangeAspect="1" noChangeArrowheads="1"/>
          </p:cNvPicPr>
          <p:nvPr/>
        </p:nvPicPr>
        <p:blipFill>
          <a:blip r:embed="rId3" cstate="print"/>
          <a:srcRect/>
          <a:stretch>
            <a:fillRect/>
          </a:stretch>
        </p:blipFill>
        <p:spPr bwMode="auto">
          <a:xfrm>
            <a:off x="304800" y="1752600"/>
            <a:ext cx="4802858" cy="5105400"/>
          </a:xfrm>
          <a:prstGeom prst="rect">
            <a:avLst/>
          </a:prstGeom>
          <a:noFill/>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0" name="Rectangle 8"/>
          <p:cNvSpPr>
            <a:spLocks noGrp="1" noChangeArrowheads="1"/>
          </p:cNvSpPr>
          <p:nvPr>
            <p:ph type="title"/>
          </p:nvPr>
        </p:nvSpPr>
        <p:spPr>
          <a:xfrm>
            <a:off x="457200" y="1"/>
            <a:ext cx="8229600" cy="685800"/>
          </a:xfrm>
        </p:spPr>
        <p:txBody>
          <a:bodyPr/>
          <a:lstStyle/>
          <a:p>
            <a:pPr eaLnBrk="1" hangingPunct="1">
              <a:defRPr/>
            </a:pPr>
            <a:r>
              <a:rPr lang="en-US" dirty="0"/>
              <a:t>Storefront Churches</a:t>
            </a:r>
          </a:p>
        </p:txBody>
      </p:sp>
      <p:pic>
        <p:nvPicPr>
          <p:cNvPr id="91138" name="Picture 2" descr="C:\Users\User\Desktop\Rev. Fred Hemphill, St. John Baptist Church, Moses Valley, Texas, ca. 1968.jpg"/>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bwMode="auto">
          <a:xfrm>
            <a:off x="-8079" y="762000"/>
            <a:ext cx="3948007" cy="6111449"/>
          </a:xfrm>
          <a:prstGeom prst="rect">
            <a:avLst/>
          </a:prstGeom>
          <a:noFill/>
          <a:extLst>
            <a:ext uri="{909E8E84-426E-40DD-AFC4-6F175D3DCCD1}">
              <a14:hiddenFill xmlns:a14="http://schemas.microsoft.com/office/drawing/2010/main">
                <a:solidFill>
                  <a:srgbClr val="FFFFFF"/>
                </a:solidFill>
              </a14:hiddenFill>
            </a:ext>
          </a:extLst>
        </p:spPr>
      </p:pic>
      <p:pic>
        <p:nvPicPr>
          <p:cNvPr id="91139" name="Picture 3" descr="C:\Users\User\Desktop\Church of God in Christ.jpg"/>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3962400" y="2229534"/>
            <a:ext cx="5181600" cy="348546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22350"/>
          </a:xfrm>
        </p:spPr>
        <p:txBody>
          <a:bodyPr/>
          <a:lstStyle/>
          <a:p>
            <a:r>
              <a:rPr lang="en-US" dirty="0"/>
              <a:t>Church of God in Christ</a:t>
            </a:r>
          </a:p>
        </p:txBody>
      </p:sp>
      <p:pic>
        <p:nvPicPr>
          <p:cNvPr id="5" name="Content Placeholder 4"/>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413933" y="1064419"/>
            <a:ext cx="2811867" cy="3472656"/>
          </a:xfrm>
        </p:spPr>
      </p:pic>
      <p:pic>
        <p:nvPicPr>
          <p:cNvPr id="6" name="Content Placeholder 5"/>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038488" y="1022350"/>
            <a:ext cx="4648312" cy="2649538"/>
          </a:xfr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14600" y="3771900"/>
            <a:ext cx="6271605" cy="3048000"/>
          </a:xfrm>
          <a:prstGeom prst="rect">
            <a:avLst/>
          </a:prstGeom>
        </p:spPr>
      </p:pic>
    </p:spTree>
    <p:extLst>
      <p:ext uri="{BB962C8B-B14F-4D97-AF65-F5344CB8AC3E}">
        <p14:creationId xmlns:p14="http://schemas.microsoft.com/office/powerpoint/2010/main" val="356431756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23833"/>
            <a:ext cx="9144000" cy="1178510"/>
          </a:xfrm>
        </p:spPr>
        <p:txBody>
          <a:bodyPr>
            <a:normAutofit fontScale="90000"/>
          </a:bodyPr>
          <a:lstStyle/>
          <a:p>
            <a:r>
              <a:rPr lang="en-US" sz="2700" dirty="0"/>
              <a:t>Left: Dwayne Wade Helping His Mother Open New Church of God in Christ on Chicago’s West Side, 2010, Right: Sarah Palin</a:t>
            </a:r>
            <a:br>
              <a:rPr lang="en-US" sz="2700" dirty="0"/>
            </a:br>
            <a:endParaRPr lang="en-US" sz="2700"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004" y="1836013"/>
            <a:ext cx="4263070" cy="3193187"/>
          </a:xfr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94186" y="1836013"/>
            <a:ext cx="4841702" cy="2726484"/>
          </a:xfrm>
          <a:prstGeom prst="rect">
            <a:avLst/>
          </a:prstGeom>
        </p:spPr>
      </p:pic>
    </p:spTree>
    <p:extLst>
      <p:ext uri="{BB962C8B-B14F-4D97-AF65-F5344CB8AC3E}">
        <p14:creationId xmlns:p14="http://schemas.microsoft.com/office/powerpoint/2010/main" val="83796757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7813"/>
            <a:ext cx="9144000" cy="1139825"/>
          </a:xfrm>
        </p:spPr>
        <p:txBody>
          <a:bodyPr/>
          <a:lstStyle/>
          <a:p>
            <a:r>
              <a:rPr lang="en-US" dirty="0"/>
              <a:t>Judaism in Urban Black America</a:t>
            </a:r>
            <a:br>
              <a:rPr lang="en-US" dirty="0"/>
            </a:br>
            <a:r>
              <a:rPr lang="en-US" sz="3600" dirty="0"/>
              <a:t>(L) Black Jews of Harlem, 1925</a:t>
            </a:r>
            <a:br>
              <a:rPr lang="en-US" sz="3600" dirty="0"/>
            </a:br>
            <a:r>
              <a:rPr lang="en-US" sz="3600" dirty="0"/>
              <a:t>(R ) Temple Beth ‘El, Philadelphia, 2009</a:t>
            </a:r>
          </a:p>
        </p:txBody>
      </p:sp>
      <p:pic>
        <p:nvPicPr>
          <p:cNvPr id="6" name="Content Placeholder 5"/>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8778" y="2362884"/>
            <a:ext cx="4504578" cy="3352115"/>
          </a:xfrm>
        </p:spPr>
      </p:pic>
      <p:pic>
        <p:nvPicPr>
          <p:cNvPr id="5" name="Content Placeholder 4"/>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580707" y="2753032"/>
            <a:ext cx="4639493" cy="2619068"/>
          </a:xfrm>
        </p:spPr>
      </p:pic>
    </p:spTree>
    <p:extLst>
      <p:ext uri="{BB962C8B-B14F-4D97-AF65-F5344CB8AC3E}">
        <p14:creationId xmlns:p14="http://schemas.microsoft.com/office/powerpoint/2010/main" val="406198161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1" name="Rectangle 5"/>
          <p:cNvSpPr>
            <a:spLocks noGrp="1" noChangeArrowheads="1"/>
          </p:cNvSpPr>
          <p:nvPr>
            <p:ph type="title"/>
          </p:nvPr>
        </p:nvSpPr>
        <p:spPr/>
        <p:txBody>
          <a:bodyPr/>
          <a:lstStyle/>
          <a:p>
            <a:pPr eaLnBrk="1" hangingPunct="1">
              <a:defRPr/>
            </a:pPr>
            <a:r>
              <a:rPr lang="en-US" sz="4000" dirty="0"/>
              <a:t>Daddy Grace and Father Divine (and Mrs. Divine)</a:t>
            </a:r>
          </a:p>
        </p:txBody>
      </p:sp>
      <p:pic>
        <p:nvPicPr>
          <p:cNvPr id="75779" name="Picture 5" descr="Charles Sweet Daddy Grace (Scurlock Gallery, Smithsonian Institution)"/>
          <p:cNvPicPr>
            <a:picLocks noChangeAspect="1" noChangeArrowheads="1"/>
          </p:cNvPicPr>
          <p:nvPr/>
        </p:nvPicPr>
        <p:blipFill>
          <a:blip r:embed="rId2" cstate="print"/>
          <a:srcRect/>
          <a:stretch>
            <a:fillRect/>
          </a:stretch>
        </p:blipFill>
        <p:spPr bwMode="auto">
          <a:xfrm>
            <a:off x="0" y="1828800"/>
            <a:ext cx="3429000" cy="4276725"/>
          </a:xfrm>
          <a:prstGeom prst="rect">
            <a:avLst/>
          </a:prstGeom>
          <a:noFill/>
          <a:ln w="9525">
            <a:noFill/>
            <a:miter lim="800000"/>
            <a:headEnd/>
            <a:tailEnd/>
          </a:ln>
        </p:spPr>
      </p:pic>
      <p:pic>
        <p:nvPicPr>
          <p:cNvPr id="75780" name="Picture 6" descr="Father Divine and Mother Divine in Los Angeles, ca"/>
          <p:cNvPicPr>
            <a:picLocks noChangeAspect="1" noChangeArrowheads="1"/>
          </p:cNvPicPr>
          <p:nvPr/>
        </p:nvPicPr>
        <p:blipFill>
          <a:blip r:embed="rId3" cstate="print"/>
          <a:srcRect/>
          <a:stretch>
            <a:fillRect/>
          </a:stretch>
        </p:blipFill>
        <p:spPr bwMode="auto">
          <a:xfrm>
            <a:off x="3505200" y="2438400"/>
            <a:ext cx="5638800" cy="4427538"/>
          </a:xfrm>
          <a:prstGeom prst="rect">
            <a:avLst/>
          </a:prstGeom>
          <a:noFill/>
          <a:ln w="9525">
            <a:noFill/>
            <a:miter lim="800000"/>
            <a:headEnd/>
            <a:tailEnd/>
          </a:ln>
        </p:spPr>
      </p:pic>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158722" name="Picture 2" descr="C:\Users\Taylor\Desktop\Father Divine and Supporters, 1935.jpg"/>
          <p:cNvPicPr>
            <a:picLocks noGrp="1" noChangeAspect="1" noChangeArrowheads="1"/>
          </p:cNvPicPr>
          <p:nvPr>
            <p:ph idx="1"/>
          </p:nvPr>
        </p:nvPicPr>
        <p:blipFill>
          <a:blip r:embed="rId2" cstate="print"/>
          <a:srcRect/>
          <a:stretch>
            <a:fillRect/>
          </a:stretch>
        </p:blipFill>
        <p:spPr bwMode="auto">
          <a:xfrm>
            <a:off x="0" y="0"/>
            <a:ext cx="9472634" cy="7239000"/>
          </a:xfrm>
          <a:prstGeom prst="rect">
            <a:avLst/>
          </a:prstGeom>
          <a:noFill/>
        </p:spPr>
      </p:pic>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Nation of Islam Rally Outside Hyde Park, London, 1999</a:t>
            </a:r>
          </a:p>
        </p:txBody>
      </p:sp>
      <p:pic>
        <p:nvPicPr>
          <p:cNvPr id="81922" name="Picture 2" descr="C:\Users\Office Depot\Desktop\Nation of Islam in Hyde Park, London, 1999 (public domain).jpeg"/>
          <p:cNvPicPr>
            <a:picLocks noGrp="1" noChangeAspect="1" noChangeArrowheads="1"/>
          </p:cNvPicPr>
          <p:nvPr>
            <p:ph idx="1"/>
          </p:nvPr>
        </p:nvPicPr>
        <p:blipFill>
          <a:blip r:embed="rId2" cstate="print"/>
          <a:srcRect/>
          <a:stretch>
            <a:fillRect/>
          </a:stretch>
        </p:blipFill>
        <p:spPr bwMode="auto">
          <a:xfrm>
            <a:off x="311720" y="1600200"/>
            <a:ext cx="8334345" cy="5257800"/>
          </a:xfrm>
          <a:prstGeom prst="rect">
            <a:avLst/>
          </a:prstGeom>
          <a:noFill/>
        </p:spPr>
      </p:pic>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Negro League, 1920-1950</a:t>
            </a:r>
          </a:p>
        </p:txBody>
      </p:sp>
      <p:pic>
        <p:nvPicPr>
          <p:cNvPr id="167938" name="Picture 2" descr="C:\Users\Taylor\Desktop\Negro League Logo.jpg"/>
          <p:cNvPicPr>
            <a:picLocks noGrp="1" noChangeAspect="1" noChangeArrowheads="1"/>
          </p:cNvPicPr>
          <p:nvPr>
            <p:ph idx="1"/>
          </p:nvPr>
        </p:nvPicPr>
        <p:blipFill>
          <a:blip r:embed="rId2" cstate="print"/>
          <a:srcRect/>
          <a:stretch>
            <a:fillRect/>
          </a:stretch>
        </p:blipFill>
        <p:spPr bwMode="auto">
          <a:xfrm>
            <a:off x="-304800" y="2286000"/>
            <a:ext cx="3183068" cy="2876550"/>
          </a:xfrm>
          <a:prstGeom prst="rect">
            <a:avLst/>
          </a:prstGeom>
          <a:noFill/>
        </p:spPr>
      </p:pic>
      <p:pic>
        <p:nvPicPr>
          <p:cNvPr id="167939" name="Picture 3" descr="C:\Users\Taylor\Desktop\Kansas City Monarchs, ca. 1925.jpg"/>
          <p:cNvPicPr>
            <a:picLocks noChangeAspect="1" noChangeArrowheads="1"/>
          </p:cNvPicPr>
          <p:nvPr/>
        </p:nvPicPr>
        <p:blipFill>
          <a:blip r:embed="rId3" cstate="print"/>
          <a:srcRect/>
          <a:stretch>
            <a:fillRect/>
          </a:stretch>
        </p:blipFill>
        <p:spPr bwMode="auto">
          <a:xfrm>
            <a:off x="2721899" y="1905000"/>
            <a:ext cx="6422101" cy="3962400"/>
          </a:xfrm>
          <a:prstGeom prst="rect">
            <a:avLst/>
          </a:prstGeom>
          <a:noFill/>
        </p:spPr>
      </p:pic>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7813"/>
            <a:ext cx="9144000" cy="712787"/>
          </a:xfrm>
        </p:spPr>
        <p:txBody>
          <a:bodyPr/>
          <a:lstStyle/>
          <a:p>
            <a:r>
              <a:rPr lang="en-US" dirty="0"/>
              <a:t>The Seattle Royal Giants, ca. 1933</a:t>
            </a:r>
          </a:p>
        </p:txBody>
      </p:sp>
      <p:pic>
        <p:nvPicPr>
          <p:cNvPr id="186370" name="Picture 2" descr="C:\Users\Taylor\Desktop\Seattle Royal Giants, ca. 1933.jpg"/>
          <p:cNvPicPr>
            <a:picLocks noGrp="1" noChangeAspect="1" noChangeArrowheads="1"/>
          </p:cNvPicPr>
          <p:nvPr>
            <p:ph idx="1"/>
          </p:nvPr>
        </p:nvPicPr>
        <p:blipFill>
          <a:blip r:embed="rId2" cstate="print"/>
          <a:srcRect/>
          <a:stretch>
            <a:fillRect/>
          </a:stretch>
        </p:blipFill>
        <p:spPr bwMode="auto">
          <a:xfrm>
            <a:off x="2819400" y="1447800"/>
            <a:ext cx="6324600" cy="5521672"/>
          </a:xfrm>
          <a:prstGeom prst="rect">
            <a:avLst/>
          </a:prstGeom>
          <a:noFill/>
        </p:spPr>
      </p:pic>
      <p:pic>
        <p:nvPicPr>
          <p:cNvPr id="5" name="Picture 2" descr="C:\Users\Taylor\Desktop\Negro League Logo.jpg"/>
          <p:cNvPicPr>
            <a:picLocks noChangeAspect="1" noChangeArrowheads="1"/>
          </p:cNvPicPr>
          <p:nvPr/>
        </p:nvPicPr>
        <p:blipFill>
          <a:blip r:embed="rId3" cstate="print"/>
          <a:srcRect/>
          <a:stretch>
            <a:fillRect/>
          </a:stretch>
        </p:blipFill>
        <p:spPr bwMode="auto">
          <a:xfrm>
            <a:off x="-304800" y="2286000"/>
            <a:ext cx="3183068" cy="2876550"/>
          </a:xfrm>
          <a:prstGeom prst="rect">
            <a:avLst/>
          </a:prstGeom>
          <a:noFill/>
          <a:ln w="9525">
            <a:noFill/>
            <a:miter lim="800000"/>
            <a:headEnd/>
            <a:tailEnd/>
          </a:ln>
          <a:effectLst/>
        </p:spPr>
      </p:pic>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The Ubangi Blackhawks and their Fans, ca. 1936</a:t>
            </a:r>
          </a:p>
        </p:txBody>
      </p:sp>
      <p:pic>
        <p:nvPicPr>
          <p:cNvPr id="187394" name="Picture 2" descr="C:\Users\Taylor\Desktop\Fans at Ubangi Blackhawks Game, 1938 (Black Heritage Society).jpg"/>
          <p:cNvPicPr>
            <a:picLocks noGrp="1" noChangeAspect="1" noChangeArrowheads="1"/>
          </p:cNvPicPr>
          <p:nvPr>
            <p:ph idx="1"/>
          </p:nvPr>
        </p:nvPicPr>
        <p:blipFill>
          <a:blip r:embed="rId2" cstate="print"/>
          <a:srcRect/>
          <a:stretch>
            <a:fillRect/>
          </a:stretch>
        </p:blipFill>
        <p:spPr bwMode="auto">
          <a:xfrm>
            <a:off x="6095999" y="1673360"/>
            <a:ext cx="3048001" cy="5184639"/>
          </a:xfrm>
          <a:prstGeom prst="rect">
            <a:avLst/>
          </a:prstGeom>
          <a:noFill/>
        </p:spPr>
      </p:pic>
      <p:pic>
        <p:nvPicPr>
          <p:cNvPr id="187395" name="Picture 3" descr="C:\Users\Taylor\Desktop\Ubangi Football Team, 1937 (Black Heritage Society).jpg"/>
          <p:cNvPicPr>
            <a:picLocks noChangeAspect="1" noChangeArrowheads="1"/>
          </p:cNvPicPr>
          <p:nvPr/>
        </p:nvPicPr>
        <p:blipFill>
          <a:blip r:embed="rId3" cstate="print"/>
          <a:srcRect/>
          <a:stretch>
            <a:fillRect/>
          </a:stretch>
        </p:blipFill>
        <p:spPr bwMode="auto">
          <a:xfrm>
            <a:off x="0" y="1752600"/>
            <a:ext cx="5975120" cy="3648075"/>
          </a:xfrm>
          <a:prstGeom prst="rect">
            <a:avLst/>
          </a:prstGeom>
          <a:noFill/>
        </p:spPr>
      </p:pic>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0" y="0"/>
            <a:ext cx="9296400" cy="609600"/>
          </a:xfrm>
        </p:spPr>
        <p:txBody>
          <a:bodyPr/>
          <a:lstStyle/>
          <a:p>
            <a:pPr eaLnBrk="1" hangingPunct="1">
              <a:defRPr/>
            </a:pPr>
            <a:r>
              <a:rPr lang="en-US" sz="2800" dirty="0"/>
              <a:t>The Shifting Black Population</a:t>
            </a:r>
          </a:p>
        </p:txBody>
      </p:sp>
      <p:pic>
        <p:nvPicPr>
          <p:cNvPr id="76803" name="Picture 3" descr="Map, Black Migration, 1920"/>
          <p:cNvPicPr>
            <a:picLocks noGrp="1" noChangeAspect="1" noChangeArrowheads="1"/>
          </p:cNvPicPr>
          <p:nvPr>
            <p:ph idx="1"/>
          </p:nvPr>
        </p:nvPicPr>
        <p:blipFill>
          <a:blip r:embed="rId2" cstate="print"/>
          <a:srcRect/>
          <a:stretch>
            <a:fillRect/>
          </a:stretch>
        </p:blipFill>
        <p:spPr>
          <a:xfrm>
            <a:off x="685800" y="612775"/>
            <a:ext cx="7696200" cy="7612063"/>
          </a:xfrm>
          <a:noFill/>
        </p:spPr>
      </p:pic>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92162" name="Picture 2" descr="C:\Users\Taylor\Pictures\322 Illustrations\322, African American History, 1901-1930\National Convention, Church of Christ, 1928.jpg"/>
          <p:cNvPicPr>
            <a:picLocks noGrp="1" noChangeAspect="1" noChangeArrowheads="1"/>
          </p:cNvPicPr>
          <p:nvPr>
            <p:ph idx="1"/>
          </p:nvPr>
        </p:nvPicPr>
        <p:blipFill>
          <a:blip r:embed="rId2" cstate="print"/>
          <a:srcRect/>
          <a:stretch>
            <a:fillRect/>
          </a:stretch>
        </p:blipFill>
        <p:spPr bwMode="auto">
          <a:xfrm>
            <a:off x="-27931" y="457200"/>
            <a:ext cx="9171931" cy="6019800"/>
          </a:xfrm>
          <a:prstGeom prst="rect">
            <a:avLst/>
          </a:prstGeom>
          <a:noFill/>
        </p:spPr>
      </p:pic>
    </p:spTree>
  </p:cSld>
  <p:clrMapOvr>
    <a:masterClrMapping/>
  </p:clrMapOvr>
</p:sld>
</file>

<file path=ppt/theme/theme1.xml><?xml version="1.0" encoding="utf-8"?>
<a:theme xmlns:a="http://schemas.openxmlformats.org/drawingml/2006/main" name="Orbit">
  <a:themeElements>
    <a:clrScheme name="Orbit 1">
      <a:dk1>
        <a:srgbClr val="010199"/>
      </a:dk1>
      <a:lt1>
        <a:srgbClr val="FFFFFF"/>
      </a:lt1>
      <a:dk2>
        <a:srgbClr val="000000"/>
      </a:dk2>
      <a:lt2>
        <a:srgbClr val="B2B2B2"/>
      </a:lt2>
      <a:accent1>
        <a:srgbClr val="3399FF"/>
      </a:accent1>
      <a:accent2>
        <a:srgbClr val="666699"/>
      </a:accent2>
      <a:accent3>
        <a:srgbClr val="AAAAAA"/>
      </a:accent3>
      <a:accent4>
        <a:srgbClr val="DADADA"/>
      </a:accent4>
      <a:accent5>
        <a:srgbClr val="ADCAFF"/>
      </a:accent5>
      <a:accent6>
        <a:srgbClr val="5C5C8A"/>
      </a:accent6>
      <a:hlink>
        <a:srgbClr val="FFFFCC"/>
      </a:hlink>
      <a:folHlink>
        <a:srgbClr val="FFCC66"/>
      </a:folHlink>
    </a:clrScheme>
    <a:fontScheme name="Orbi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Orbit 1">
        <a:dk1>
          <a:srgbClr val="010199"/>
        </a:dk1>
        <a:lt1>
          <a:srgbClr val="FFFFFF"/>
        </a:lt1>
        <a:dk2>
          <a:srgbClr val="000000"/>
        </a:dk2>
        <a:lt2>
          <a:srgbClr val="B2B2B2"/>
        </a:lt2>
        <a:accent1>
          <a:srgbClr val="3399FF"/>
        </a:accent1>
        <a:accent2>
          <a:srgbClr val="666699"/>
        </a:accent2>
        <a:accent3>
          <a:srgbClr val="AAAAAA"/>
        </a:accent3>
        <a:accent4>
          <a:srgbClr val="DADADA"/>
        </a:accent4>
        <a:accent5>
          <a:srgbClr val="ADCAFF"/>
        </a:accent5>
        <a:accent6>
          <a:srgbClr val="5C5C8A"/>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Orbit 2">
        <a:dk1>
          <a:srgbClr val="008000"/>
        </a:dk1>
        <a:lt1>
          <a:srgbClr val="FFFFFF"/>
        </a:lt1>
        <a:dk2>
          <a:srgbClr val="003300"/>
        </a:dk2>
        <a:lt2>
          <a:srgbClr val="C0C0C0"/>
        </a:lt2>
        <a:accent1>
          <a:srgbClr val="99CC00"/>
        </a:accent1>
        <a:accent2>
          <a:srgbClr val="527C3A"/>
        </a:accent2>
        <a:accent3>
          <a:srgbClr val="AAADAA"/>
        </a:accent3>
        <a:accent4>
          <a:srgbClr val="DADADA"/>
        </a:accent4>
        <a:accent5>
          <a:srgbClr val="CAE2AA"/>
        </a:accent5>
        <a:accent6>
          <a:srgbClr val="497034"/>
        </a:accent6>
        <a:hlink>
          <a:srgbClr val="33CC33"/>
        </a:hlink>
        <a:folHlink>
          <a:srgbClr val="C1FF83"/>
        </a:folHlink>
      </a:clrScheme>
      <a:clrMap bg1="dk2" tx1="lt1" bg2="dk1" tx2="lt2" accent1="accent1" accent2="accent2" accent3="accent3" accent4="accent4" accent5="accent5" accent6="accent6" hlink="hlink" folHlink="folHlink"/>
    </a:extraClrScheme>
    <a:extraClrScheme>
      <a:clrScheme name="Orbit 3">
        <a:dk1>
          <a:srgbClr val="000066"/>
        </a:dk1>
        <a:lt1>
          <a:srgbClr val="FFFFFF"/>
        </a:lt1>
        <a:dk2>
          <a:srgbClr val="000099"/>
        </a:dk2>
        <a:lt2>
          <a:srgbClr val="9FBFFF"/>
        </a:lt2>
        <a:accent1>
          <a:srgbClr val="0099CC"/>
        </a:accent1>
        <a:accent2>
          <a:srgbClr val="00CC66"/>
        </a:accent2>
        <a:accent3>
          <a:srgbClr val="AAAACA"/>
        </a:accent3>
        <a:accent4>
          <a:srgbClr val="DADADA"/>
        </a:accent4>
        <a:accent5>
          <a:srgbClr val="AACAE2"/>
        </a:accent5>
        <a:accent6>
          <a:srgbClr val="00B95C"/>
        </a:accent6>
        <a:hlink>
          <a:srgbClr val="00FFFF"/>
        </a:hlink>
        <a:folHlink>
          <a:srgbClr val="CDE6FF"/>
        </a:folHlink>
      </a:clrScheme>
      <a:clrMap bg1="dk2" tx1="lt1" bg2="dk1" tx2="lt2" accent1="accent1" accent2="accent2" accent3="accent3" accent4="accent4" accent5="accent5" accent6="accent6" hlink="hlink" folHlink="folHlink"/>
    </a:extraClrScheme>
    <a:extraClrScheme>
      <a:clrScheme name="Orbit 4">
        <a:dk1>
          <a:srgbClr val="00ACA8"/>
        </a:dk1>
        <a:lt1>
          <a:srgbClr val="FFFFFF"/>
        </a:lt1>
        <a:dk2>
          <a:srgbClr val="006666"/>
        </a:dk2>
        <a:lt2>
          <a:srgbClr val="FFFF99"/>
        </a:lt2>
        <a:accent1>
          <a:srgbClr val="0099CC"/>
        </a:accent1>
        <a:accent2>
          <a:srgbClr val="6D6FC7"/>
        </a:accent2>
        <a:accent3>
          <a:srgbClr val="AAB8B8"/>
        </a:accent3>
        <a:accent4>
          <a:srgbClr val="DADADA"/>
        </a:accent4>
        <a:accent5>
          <a:srgbClr val="AACAE2"/>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rbit 5">
        <a:dk1>
          <a:srgbClr val="BA0023"/>
        </a:dk1>
        <a:lt1>
          <a:srgbClr val="FFFFFF"/>
        </a:lt1>
        <a:dk2>
          <a:srgbClr val="800000"/>
        </a:dk2>
        <a:lt2>
          <a:srgbClr val="FFFF99"/>
        </a:lt2>
        <a:accent1>
          <a:srgbClr val="FF6600"/>
        </a:accent1>
        <a:accent2>
          <a:srgbClr val="C5543D"/>
        </a:accent2>
        <a:accent3>
          <a:srgbClr val="C0AAAA"/>
        </a:accent3>
        <a:accent4>
          <a:srgbClr val="DADADA"/>
        </a:accent4>
        <a:accent5>
          <a:srgbClr val="FFB8AA"/>
        </a:accent5>
        <a:accent6>
          <a:srgbClr val="B24B36"/>
        </a:accent6>
        <a:hlink>
          <a:srgbClr val="FFFF00"/>
        </a:hlink>
        <a:folHlink>
          <a:srgbClr val="FF9900"/>
        </a:folHlink>
      </a:clrScheme>
      <a:clrMap bg1="dk2" tx1="lt1" bg2="dk1" tx2="lt2" accent1="accent1" accent2="accent2" accent3="accent3" accent4="accent4" accent5="accent5" accent6="accent6" hlink="hlink" folHlink="folHlink"/>
    </a:extraClrScheme>
    <a:extraClrScheme>
      <a:clrScheme name="Orbit 6">
        <a:dk1>
          <a:srgbClr val="6D776E"/>
        </a:dk1>
        <a:lt1>
          <a:srgbClr val="FFFFFF"/>
        </a:lt1>
        <a:dk2>
          <a:srgbClr val="575863"/>
        </a:dk2>
        <a:lt2>
          <a:srgbClr val="DDDDDD"/>
        </a:lt2>
        <a:accent1>
          <a:srgbClr val="0099CC"/>
        </a:accent1>
        <a:accent2>
          <a:srgbClr val="939EA9"/>
        </a:accent2>
        <a:accent3>
          <a:srgbClr val="B4B4B7"/>
        </a:accent3>
        <a:accent4>
          <a:srgbClr val="DADADA"/>
        </a:accent4>
        <a:accent5>
          <a:srgbClr val="AACAE2"/>
        </a:accent5>
        <a:accent6>
          <a:srgbClr val="858F99"/>
        </a:accent6>
        <a:hlink>
          <a:srgbClr val="FFCC00"/>
        </a:hlink>
        <a:folHlink>
          <a:srgbClr val="BD8949"/>
        </a:folHlink>
      </a:clrScheme>
      <a:clrMap bg1="dk2" tx1="lt1" bg2="dk1" tx2="lt2" accent1="accent1" accent2="accent2" accent3="accent3" accent4="accent4" accent5="accent5" accent6="accent6" hlink="hlink" folHlink="folHlink"/>
    </a:extraClrScheme>
    <a:extraClrScheme>
      <a:clrScheme name="Orbit 7">
        <a:dk1>
          <a:srgbClr val="A28A84"/>
        </a:dk1>
        <a:lt1>
          <a:srgbClr val="FFFFFF"/>
        </a:lt1>
        <a:dk2>
          <a:srgbClr val="765E58"/>
        </a:dk2>
        <a:lt2>
          <a:srgbClr val="DDDDDD"/>
        </a:lt2>
        <a:accent1>
          <a:srgbClr val="CC6600"/>
        </a:accent1>
        <a:accent2>
          <a:srgbClr val="CC9900"/>
        </a:accent2>
        <a:accent3>
          <a:srgbClr val="BDB6B4"/>
        </a:accent3>
        <a:accent4>
          <a:srgbClr val="DADADA"/>
        </a:accent4>
        <a:accent5>
          <a:srgbClr val="E2B8AA"/>
        </a:accent5>
        <a:accent6>
          <a:srgbClr val="B98A00"/>
        </a:accent6>
        <a:hlink>
          <a:srgbClr val="FFCC00"/>
        </a:hlink>
        <a:folHlink>
          <a:srgbClr val="FFFFBD"/>
        </a:folHlink>
      </a:clrScheme>
      <a:clrMap bg1="dk2" tx1="lt1" bg2="dk1" tx2="lt2" accent1="accent1" accent2="accent2" accent3="accent3" accent4="accent4" accent5="accent5" accent6="accent6" hlink="hlink" folHlink="folHlink"/>
    </a:extraClrScheme>
    <a:extraClrScheme>
      <a:clrScheme name="Orbit 8">
        <a:dk1>
          <a:srgbClr val="000000"/>
        </a:dk1>
        <a:lt1>
          <a:srgbClr val="C5D9ED"/>
        </a:lt1>
        <a:dk2>
          <a:srgbClr val="000000"/>
        </a:dk2>
        <a:lt2>
          <a:srgbClr val="FFFFFF"/>
        </a:lt2>
        <a:accent1>
          <a:srgbClr val="F3F6FF"/>
        </a:accent1>
        <a:accent2>
          <a:srgbClr val="33CCCC"/>
        </a:accent2>
        <a:accent3>
          <a:srgbClr val="DFE9F4"/>
        </a:accent3>
        <a:accent4>
          <a:srgbClr val="000000"/>
        </a:accent4>
        <a:accent5>
          <a:srgbClr val="F8FAFF"/>
        </a:accent5>
        <a:accent6>
          <a:srgbClr val="2DB9B9"/>
        </a:accent6>
        <a:hlink>
          <a:srgbClr val="0000FF"/>
        </a:hlink>
        <a:folHlink>
          <a:srgbClr val="006699"/>
        </a:folHlink>
      </a:clrScheme>
      <a:clrMap bg1="lt1" tx1="dk1" bg2="lt2" tx2="dk2" accent1="accent1" accent2="accent2" accent3="accent3" accent4="accent4" accent5="accent5" accent6="accent6" hlink="hlink" folHlink="folHlink"/>
    </a:extraClrScheme>
    <a:extraClrScheme>
      <a:clrScheme name="Orbit 9">
        <a:dk1>
          <a:srgbClr val="FFFFFF"/>
        </a:dk1>
        <a:lt1>
          <a:srgbClr val="FFFFFF"/>
        </a:lt1>
        <a:dk2>
          <a:srgbClr val="AAAAC6"/>
        </a:dk2>
        <a:lt2>
          <a:srgbClr val="FFFFCC"/>
        </a:lt2>
        <a:accent1>
          <a:srgbClr val="66667E"/>
        </a:accent1>
        <a:accent2>
          <a:srgbClr val="629157"/>
        </a:accent2>
        <a:accent3>
          <a:srgbClr val="D2D2DF"/>
        </a:accent3>
        <a:accent4>
          <a:srgbClr val="DADADA"/>
        </a:accent4>
        <a:accent5>
          <a:srgbClr val="B8B8C0"/>
        </a:accent5>
        <a:accent6>
          <a:srgbClr val="58834E"/>
        </a:accent6>
        <a:hlink>
          <a:srgbClr val="6600CC"/>
        </a:hlink>
        <a:folHlink>
          <a:srgbClr val="3399FF"/>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Orbit</Template>
  <TotalTime>1550</TotalTime>
  <Words>1722</Words>
  <Application>Microsoft Office PowerPoint</Application>
  <PresentationFormat>On-screen Show (4:3)</PresentationFormat>
  <Paragraphs>166</Paragraphs>
  <Slides>124</Slides>
  <Notes>4</Notes>
  <HiddenSlides>0</HiddenSlides>
  <MMClips>0</MMClips>
  <ScaleCrop>false</ScaleCrop>
  <HeadingPairs>
    <vt:vector size="8" baseType="variant">
      <vt:variant>
        <vt:lpstr>Fonts Used</vt:lpstr>
      </vt:variant>
      <vt:variant>
        <vt:i4>2</vt:i4>
      </vt:variant>
      <vt:variant>
        <vt:lpstr>Theme</vt:lpstr>
      </vt:variant>
      <vt:variant>
        <vt:i4>1</vt:i4>
      </vt:variant>
      <vt:variant>
        <vt:lpstr>Embedded OLE Servers</vt:lpstr>
      </vt:variant>
      <vt:variant>
        <vt:i4>2</vt:i4>
      </vt:variant>
      <vt:variant>
        <vt:lpstr>Slide Titles</vt:lpstr>
      </vt:variant>
      <vt:variant>
        <vt:i4>124</vt:i4>
      </vt:variant>
    </vt:vector>
  </HeadingPairs>
  <TitlesOfParts>
    <vt:vector size="129" baseType="lpstr">
      <vt:lpstr>Arial</vt:lpstr>
      <vt:lpstr>Wingdings</vt:lpstr>
      <vt:lpstr>Orbit</vt:lpstr>
      <vt:lpstr>Photo Editor Photo</vt:lpstr>
      <vt:lpstr>Image</vt:lpstr>
      <vt:lpstr>The Great Migration 1915-1930</vt:lpstr>
      <vt:lpstr>PowerPoint Presentation</vt:lpstr>
      <vt:lpstr>Sharecropper Cabin in the South, 1910</vt:lpstr>
      <vt:lpstr>PowerPoint Presentation</vt:lpstr>
      <vt:lpstr>Growth of the Northern Black Population, 1915-1970</vt:lpstr>
      <vt:lpstr>PowerPoint Presentation</vt:lpstr>
      <vt:lpstr>The Chicago Ghetto, 1920-1956,and Seattle, 1960</vt:lpstr>
      <vt:lpstr>PowerPoint Presentation</vt:lpstr>
      <vt:lpstr>The Great Migration: Immigrants from Africa  &amp; The West Indies</vt:lpstr>
      <vt:lpstr>PowerPoint Presentation</vt:lpstr>
      <vt:lpstr>PowerPoint Presentation</vt:lpstr>
      <vt:lpstr>Is The Black Belt Fading?</vt:lpstr>
      <vt:lpstr>Movement North: 1915-1919</vt:lpstr>
      <vt:lpstr>The Great Migration: Sara Rice Remembers, 1918</vt:lpstr>
      <vt:lpstr>Loading Cotton in Alabama, 1915</vt:lpstr>
      <vt:lpstr>Growth of African American Population in Selected Cities, 1915-1920</vt:lpstr>
      <vt:lpstr>Downtown Detroit, 1925</vt:lpstr>
      <vt:lpstr>PowerPoint Presentation</vt:lpstr>
      <vt:lpstr>PowerPoint Presentation</vt:lpstr>
      <vt:lpstr>PowerPoint Presentation</vt:lpstr>
      <vt:lpstr>PowerPoint Presentation</vt:lpstr>
      <vt:lpstr>Mary Debardeleben on Georgia Violence in 1918</vt:lpstr>
      <vt:lpstr>Letters from the Chicago Defender</vt:lpstr>
      <vt:lpstr>Postcard from Mississippi, 1907</vt:lpstr>
      <vt:lpstr>Migrant or Refugee?</vt:lpstr>
      <vt:lpstr>PowerPoint Presentation</vt:lpstr>
      <vt:lpstr>PowerPoint Presentation</vt:lpstr>
      <vt:lpstr>Black Domestic Servants Waiting for  Day Work Employers, ca. 1930</vt:lpstr>
      <vt:lpstr>PowerPoint Presentation</vt:lpstr>
      <vt:lpstr>PowerPoint Presentation</vt:lpstr>
      <vt:lpstr>Steel Mill Workers</vt:lpstr>
      <vt:lpstr>Longshoremen</vt:lpstr>
      <vt:lpstr>Horace Cayton and the Seattle Republican, ca. 1908</vt:lpstr>
      <vt:lpstr>Small Business in Milwaukee, 1919</vt:lpstr>
      <vt:lpstr>Black Dentists in Detroit, 1930</vt:lpstr>
      <vt:lpstr>Middle Class Harlem Wedding, 1926</vt:lpstr>
      <vt:lpstr>Arkansas Migrant Frank Gillespie on Liberty Life Insurance Company, Founded 1919 in Chicago</vt:lpstr>
      <vt:lpstr>Harlem in 1930</vt:lpstr>
      <vt:lpstr>PowerPoint Presentation</vt:lpstr>
      <vt:lpstr>PowerPoint Presentation</vt:lpstr>
      <vt:lpstr>New York City Elevator Operator</vt:lpstr>
      <vt:lpstr>Horace and Susie Revels Cayton on  Lake Washington, 1930</vt:lpstr>
      <vt:lpstr>Black Education: South and North Georgia School, Dunbar High in  Washington, D.C</vt:lpstr>
      <vt:lpstr>Detroit Urban League Well Baby Clinic, 1925</vt:lpstr>
      <vt:lpstr>Negro Health Week at Phyllis Wheatley Community Center, Seattle, April 1932</vt:lpstr>
      <vt:lpstr>Black Church Service, New York City, ca. 1918</vt:lpstr>
      <vt:lpstr>PowerPoint Presentation</vt:lpstr>
      <vt:lpstr>The Apollo Theatre, Founded 1913</vt:lpstr>
      <vt:lpstr>[During the Depression] I didn’t see any difference in the money you could earn in New York City and the money you could make in South Carolina.  But I found the living in the South oppressive and I wanted the expansiveness of the city, the advantages of the libraries, the movies, and the social activities. ----Josephus Hicks</vt:lpstr>
      <vt:lpstr>Stylin’ in Harlem: Couple and Their 1925 Cadillac Roadster</vt:lpstr>
      <vt:lpstr>Urban League Sponsored Youth Conference, Detroit, 1935</vt:lpstr>
      <vt:lpstr>Mississippi Plantation Owner and His Workers, 1936</vt:lpstr>
      <vt:lpstr>Heading North from Florida, 1940</vt:lpstr>
      <vt:lpstr>Cardozo High School,  Washington, D.C., Opening Day, 1925</vt:lpstr>
      <vt:lpstr>Chicago Mayor Big Bill Thompson and the Black Vote, 1918</vt:lpstr>
      <vt:lpstr>Illinois Congressman Oscar DePriest (center) Representing Illinois’ First Congressional District</vt:lpstr>
      <vt:lpstr>The Chicago Defender Founder Robert Abbott and His Mother, Ad for Daily Defender, ca. 1930</vt:lpstr>
      <vt:lpstr>PowerPoint Presentation</vt:lpstr>
      <vt:lpstr>Reporters at the Chicago Defender, 1940</vt:lpstr>
      <vt:lpstr>PowerPoint Presentation</vt:lpstr>
      <vt:lpstr>The East St. Louis Riot, 1917 Guarding An African American Heading to Work</vt:lpstr>
      <vt:lpstr>Black Man Stay South Chicago Tribune Editorial, 1918</vt:lpstr>
      <vt:lpstr>Chicago as the “Promised Land?”</vt:lpstr>
      <vt:lpstr>The “Battle for Chicago”:  Expansion of the Chicago Ghetto</vt:lpstr>
      <vt:lpstr>Residential Segregation, Detroit, 1939, 1950</vt:lpstr>
      <vt:lpstr>Hyde Park Property Owners Association Newsletter, July 1919</vt:lpstr>
      <vt:lpstr>Philip Payton and Harlem</vt:lpstr>
      <vt:lpstr>Chicago House Bombed, 1919</vt:lpstr>
      <vt:lpstr>Residential Segregation, Chicago, 1915--- ?</vt:lpstr>
      <vt:lpstr>Unemployment and Underemployment Dilemmas: Black Seattle, 1910-1941  </vt:lpstr>
      <vt:lpstr>PowerPoint Presentation</vt:lpstr>
      <vt:lpstr>PowerPoint Presentation</vt:lpstr>
      <vt:lpstr>Scene From the Chicago Race Riot, 1919</vt:lpstr>
      <vt:lpstr>Scenes From the Chicago Race Riot, 1919</vt:lpstr>
      <vt:lpstr>The Chicago Race Riot, 1919</vt:lpstr>
      <vt:lpstr>PowerPoint Presentation</vt:lpstr>
      <vt:lpstr>The New Negro</vt:lpstr>
      <vt:lpstr>Claude McKay, “If We Must Die,” 1919</vt:lpstr>
      <vt:lpstr>Black Voters in Harlem, 1936</vt:lpstr>
      <vt:lpstr>Oscar DePriest (middle) and Friends, 1928</vt:lpstr>
      <vt:lpstr> Congressman Oscar De Priest Visits the Dunbar Hotel,  Los Angeles, California,  April 1929</vt:lpstr>
      <vt:lpstr>2012 Electoral Map: Blue (332) for Obama, Red (206) for Romney</vt:lpstr>
      <vt:lpstr>PowerPoint Presentation</vt:lpstr>
      <vt:lpstr>Harlemites at 5:00 p.m. Tea, ca. 1925</vt:lpstr>
      <vt:lpstr>Madam C.J. Walker Her Mansion at Irvington-on-Hudson, NY, 1917 Driving Her Car in Indianapolis with Friends, 1912</vt:lpstr>
      <vt:lpstr>Madam C.J. Walker’s Impact (L) Walker Magazine Ad (R) Convention of Walker Sales Representatives </vt:lpstr>
      <vt:lpstr>Villa Lewaro, A’Lelia Walker</vt:lpstr>
      <vt:lpstr>Philip Payton and Harlem</vt:lpstr>
      <vt:lpstr>Golden State Mutual Life Insurance Headquarters Los Angeles</vt:lpstr>
      <vt:lpstr>Chicago Black Businesses in 1920</vt:lpstr>
      <vt:lpstr>Jesse Binga and the Binga State Bank, Chicago</vt:lpstr>
      <vt:lpstr>Dr. Daniel Hale Williams and Provident Hospital, Chicago In 1920 Chicago had 176 physicians and 104 attorneys </vt:lpstr>
      <vt:lpstr>Chicago’s South Side New York’s Harlem</vt:lpstr>
      <vt:lpstr>PowerPoint Presentation</vt:lpstr>
      <vt:lpstr>Women From The West Indies Bound for Harlem</vt:lpstr>
      <vt:lpstr>PowerPoint Presentation</vt:lpstr>
      <vt:lpstr>A Library in Harlem:  The Harlem Renaissance</vt:lpstr>
      <vt:lpstr>The Schomburg Center on Malcolm X Boulevard in Harlem</vt:lpstr>
      <vt:lpstr>Langston Hughes, “The Negro Artist and the Racial Mountain,” 1926</vt:lpstr>
      <vt:lpstr>Harlem Renaissance Art:   Augusta Savage in Her Harlem Studio</vt:lpstr>
      <vt:lpstr>The Harlem Renaissance on Broadway Partial Cast of “Shuffle Along,” Which in 1921 Became the First Black Theatrical Production to Appear on Broadway</vt:lpstr>
      <vt:lpstr>Jacob Lawrence, 1917-2000</vt:lpstr>
      <vt:lpstr>Harlem Renaissance: Jazz</vt:lpstr>
      <vt:lpstr>Ma Rainey and Bessie Smith, Blues Artists</vt:lpstr>
      <vt:lpstr>The Harlem Renaissance in the West Anita Scott Coleman, New Mexico Wallace Thurman, Utah Langston Hughes, Kansas Arna Bontemps, California</vt:lpstr>
      <vt:lpstr>Howard University Faculty, 1950: James Nabrit, Charles Drew, Sterling Brown,  E. Franklin Frazier, Rayford Logan, Alain Locke</vt:lpstr>
      <vt:lpstr>Congregation of the Second Baptist Church, Detroit, 1923</vt:lpstr>
      <vt:lpstr>Abyssinian Baptist Church, Harlem</vt:lpstr>
      <vt:lpstr>Adam Clayton Powell Jr. Leading Harlem Protest, 1942</vt:lpstr>
      <vt:lpstr>Olivet Baptist Church, Chicago, 1938</vt:lpstr>
      <vt:lpstr>Seattle Mega-Churches: First AME Church &amp; Mt. Zion Baptist Church</vt:lpstr>
      <vt:lpstr>Seattle Mayor  Norm Rice 1990-1998 King County Executive Ron Sims, 1996-2009</vt:lpstr>
      <vt:lpstr>Storefront Churches</vt:lpstr>
      <vt:lpstr>Church of God in Christ</vt:lpstr>
      <vt:lpstr>Left: Dwayne Wade Helping His Mother Open New Church of God in Christ on Chicago’s West Side, 2010, Right: Sarah Palin </vt:lpstr>
      <vt:lpstr>Judaism in Urban Black America (L) Black Jews of Harlem, 1925 (R ) Temple Beth ‘El, Philadelphia, 2009</vt:lpstr>
      <vt:lpstr>Daddy Grace and Father Divine (and Mrs. Divine)</vt:lpstr>
      <vt:lpstr>PowerPoint Presentation</vt:lpstr>
      <vt:lpstr>Nation of Islam Rally Outside Hyde Park, London, 1999</vt:lpstr>
      <vt:lpstr>The Negro League, 1920-1950</vt:lpstr>
      <vt:lpstr>The Seattle Royal Giants, ca. 1933</vt:lpstr>
      <vt:lpstr>The Ubangi Blackhawks and their Fans, ca. 1936</vt:lpstr>
      <vt:lpstr>The Shifting Black Population</vt:lpstr>
      <vt:lpstr>PowerPoint Presentation</vt:lpstr>
    </vt:vector>
  </TitlesOfParts>
  <Company>Home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Great Migration</dc:title>
  <dc:creator>Quintard Taylor</dc:creator>
  <cp:lastModifiedBy>Quintard Taylor</cp:lastModifiedBy>
  <cp:revision>150</cp:revision>
  <dcterms:created xsi:type="dcterms:W3CDTF">2008-03-31T03:59:30Z</dcterms:created>
  <dcterms:modified xsi:type="dcterms:W3CDTF">2018-04-26T14:47:34Z</dcterms:modified>
</cp:coreProperties>
</file>