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97"/>
  </p:notesMasterIdLst>
  <p:sldIdLst>
    <p:sldId id="256" r:id="rId2"/>
    <p:sldId id="286" r:id="rId3"/>
    <p:sldId id="285" r:id="rId4"/>
    <p:sldId id="450" r:id="rId5"/>
    <p:sldId id="294" r:id="rId6"/>
    <p:sldId id="296" r:id="rId7"/>
    <p:sldId id="298" r:id="rId8"/>
    <p:sldId id="300" r:id="rId9"/>
    <p:sldId id="420" r:id="rId10"/>
    <p:sldId id="301" r:id="rId11"/>
    <p:sldId id="302" r:id="rId12"/>
    <p:sldId id="303" r:id="rId13"/>
    <p:sldId id="305" r:id="rId14"/>
    <p:sldId id="306" r:id="rId15"/>
    <p:sldId id="508" r:id="rId16"/>
    <p:sldId id="320" r:id="rId17"/>
    <p:sldId id="316" r:id="rId18"/>
    <p:sldId id="520" r:id="rId19"/>
    <p:sldId id="310" r:id="rId20"/>
    <p:sldId id="311" r:id="rId21"/>
    <p:sldId id="318" r:id="rId22"/>
    <p:sldId id="317" r:id="rId23"/>
    <p:sldId id="322" r:id="rId24"/>
    <p:sldId id="326" r:id="rId25"/>
    <p:sldId id="506" r:id="rId26"/>
    <p:sldId id="323" r:id="rId27"/>
    <p:sldId id="451" r:id="rId28"/>
    <p:sldId id="510" r:id="rId29"/>
    <p:sldId id="380" r:id="rId30"/>
    <p:sldId id="511" r:id="rId31"/>
    <p:sldId id="324" r:id="rId32"/>
    <p:sldId id="328" r:id="rId33"/>
    <p:sldId id="507" r:id="rId34"/>
    <p:sldId id="330" r:id="rId35"/>
    <p:sldId id="421" r:id="rId36"/>
    <p:sldId id="331" r:id="rId37"/>
    <p:sldId id="332" r:id="rId38"/>
    <p:sldId id="478" r:id="rId39"/>
    <p:sldId id="422" r:id="rId40"/>
    <p:sldId id="335" r:id="rId41"/>
    <p:sldId id="336" r:id="rId42"/>
    <p:sldId id="337" r:id="rId43"/>
    <p:sldId id="456" r:id="rId44"/>
    <p:sldId id="416" r:id="rId45"/>
    <p:sldId id="417" r:id="rId46"/>
    <p:sldId id="339" r:id="rId47"/>
    <p:sldId id="423" r:id="rId48"/>
    <p:sldId id="477" r:id="rId49"/>
    <p:sldId id="340" r:id="rId50"/>
    <p:sldId id="512" r:id="rId51"/>
    <p:sldId id="341" r:id="rId52"/>
    <p:sldId id="342" r:id="rId53"/>
    <p:sldId id="418" r:id="rId54"/>
    <p:sldId id="347" r:id="rId55"/>
    <p:sldId id="419" r:id="rId56"/>
    <p:sldId id="513" r:id="rId57"/>
    <p:sldId id="436" r:id="rId58"/>
    <p:sldId id="434" r:id="rId59"/>
    <p:sldId id="438" r:id="rId60"/>
    <p:sldId id="439" r:id="rId61"/>
    <p:sldId id="440" r:id="rId62"/>
    <p:sldId id="442" r:id="rId63"/>
    <p:sldId id="359" r:id="rId64"/>
    <p:sldId id="363" r:id="rId65"/>
    <p:sldId id="515" r:id="rId66"/>
    <p:sldId id="514" r:id="rId67"/>
    <p:sldId id="364" r:id="rId68"/>
    <p:sldId id="476" r:id="rId69"/>
    <p:sldId id="362" r:id="rId70"/>
    <p:sldId id="375" r:id="rId71"/>
    <p:sldId id="454" r:id="rId72"/>
    <p:sldId id="374" r:id="rId73"/>
    <p:sldId id="376" r:id="rId74"/>
    <p:sldId id="525" r:id="rId75"/>
    <p:sldId id="383" r:id="rId76"/>
    <p:sldId id="457" r:id="rId77"/>
    <p:sldId id="475" r:id="rId78"/>
    <p:sldId id="518" r:id="rId79"/>
    <p:sldId id="519" r:id="rId80"/>
    <p:sldId id="441" r:id="rId81"/>
    <p:sldId id="378" r:id="rId82"/>
    <p:sldId id="382" r:id="rId83"/>
    <p:sldId id="426" r:id="rId84"/>
    <p:sldId id="384" r:id="rId85"/>
    <p:sldId id="524" r:id="rId86"/>
    <p:sldId id="443" r:id="rId87"/>
    <p:sldId id="385" r:id="rId88"/>
    <p:sldId id="387" r:id="rId89"/>
    <p:sldId id="427" r:id="rId90"/>
    <p:sldId id="521" r:id="rId91"/>
    <p:sldId id="348" r:id="rId92"/>
    <p:sldId id="444" r:id="rId93"/>
    <p:sldId id="445" r:id="rId94"/>
    <p:sldId id="392" r:id="rId95"/>
    <p:sldId id="522" r:id="rId9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2" autoAdjust="0"/>
    <p:restoredTop sz="91604" autoAdjust="0"/>
  </p:normalViewPr>
  <p:slideViewPr>
    <p:cSldViewPr>
      <p:cViewPr varScale="1">
        <p:scale>
          <a:sx n="52" d="100"/>
          <a:sy n="52" d="100"/>
        </p:scale>
        <p:origin x="1363" y="53"/>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4818FF-462F-4ADE-8090-D1109D99EE83}" type="datetimeFigureOut">
              <a:rPr lang="en-US" smtClean="0"/>
              <a:pPr/>
              <a:t>6/1/2018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69399AE-343B-4885-91EF-1BB6C04674D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69399AE-343B-4885-91EF-1BB6C04674DB}" type="slidenum">
              <a:rPr lang="en-US" smtClean="0"/>
              <a:pPr/>
              <a:t>43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3902075"/>
            <a:ext cx="3400425" cy="2949575"/>
            <a:chOff x="0" y="2458"/>
            <a:chExt cx="2142" cy="1858"/>
          </a:xfrm>
        </p:grpSpPr>
        <p:sp>
          <p:nvSpPr>
            <p:cNvPr id="5"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a:p>
          </p:txBody>
        </p:sp>
        <p:sp>
          <p:nvSpPr>
            <p:cNvPr id="6"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pPr>
                <a:defRPr/>
              </a:pPr>
              <a:endParaRPr lang="en-US"/>
            </a:p>
          </p:txBody>
        </p:sp>
        <p:sp>
          <p:nvSpPr>
            <p:cNvPr id="7"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a:p>
          </p:txBody>
        </p:sp>
        <p:sp>
          <p:nvSpPr>
            <p:cNvPr id="8"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a:p>
          </p:txBody>
        </p:sp>
        <p:sp>
          <p:nvSpPr>
            <p:cNvPr id="9"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n-US"/>
            </a:p>
          </p:txBody>
        </p:sp>
        <p:sp>
          <p:nvSpPr>
            <p:cNvPr id="10"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pPr>
                <a:defRPr/>
              </a:pPr>
              <a:endParaRPr lang="en-US"/>
            </a:p>
          </p:txBody>
        </p:sp>
        <p:sp>
          <p:nvSpPr>
            <p:cNvPr id="11"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n-US"/>
            </a:p>
          </p:txBody>
        </p:sp>
      </p:grpSp>
      <p:sp>
        <p:nvSpPr>
          <p:cNvPr id="31754" name="Rectangle 10"/>
          <p:cNvSpPr>
            <a:spLocks noGrp="1" noChangeArrowheads="1"/>
          </p:cNvSpPr>
          <p:nvPr>
            <p:ph type="ctrTitle" sz="quarter"/>
          </p:nvPr>
        </p:nvSpPr>
        <p:spPr>
          <a:xfrm>
            <a:off x="685800" y="1873250"/>
            <a:ext cx="7772400" cy="1555750"/>
          </a:xfrm>
        </p:spPr>
        <p:txBody>
          <a:bodyPr/>
          <a:lstStyle>
            <a:lvl1pPr>
              <a:defRPr sz="4800"/>
            </a:lvl1pPr>
          </a:lstStyle>
          <a:p>
            <a:r>
              <a:rPr lang="en-US"/>
              <a:t>Click to edit Master title style</a:t>
            </a:r>
          </a:p>
        </p:txBody>
      </p:sp>
      <p:sp>
        <p:nvSpPr>
          <p:cNvPr id="31755" name="Rectangle 11"/>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2" name="Rectangle 12"/>
          <p:cNvSpPr>
            <a:spLocks noGrp="1" noChangeArrowheads="1"/>
          </p:cNvSpPr>
          <p:nvPr>
            <p:ph type="dt" sz="quarter" idx="10"/>
          </p:nvPr>
        </p:nvSpPr>
        <p:spPr/>
        <p:txBody>
          <a:bodyPr/>
          <a:lstStyle>
            <a:lvl1pPr>
              <a:defRPr smtClean="0"/>
            </a:lvl1pPr>
          </a:lstStyle>
          <a:p>
            <a:pPr>
              <a:defRPr/>
            </a:pPr>
            <a:endParaRPr lang="en-US"/>
          </a:p>
        </p:txBody>
      </p:sp>
      <p:sp>
        <p:nvSpPr>
          <p:cNvPr id="13" name="Rectangle 13"/>
          <p:cNvSpPr>
            <a:spLocks noGrp="1" noChangeArrowheads="1"/>
          </p:cNvSpPr>
          <p:nvPr>
            <p:ph type="ftr" sz="quarter" idx="11"/>
          </p:nvPr>
        </p:nvSpPr>
        <p:spPr/>
        <p:txBody>
          <a:bodyPr/>
          <a:lstStyle>
            <a:lvl1pPr>
              <a:defRPr smtClean="0"/>
            </a:lvl1pPr>
          </a:lstStyle>
          <a:p>
            <a:pPr>
              <a:defRPr/>
            </a:pPr>
            <a:endParaRPr lang="en-US"/>
          </a:p>
        </p:txBody>
      </p:sp>
      <p:sp>
        <p:nvSpPr>
          <p:cNvPr id="14" name="Rectangle 14"/>
          <p:cNvSpPr>
            <a:spLocks noGrp="1" noChangeArrowheads="1"/>
          </p:cNvSpPr>
          <p:nvPr>
            <p:ph type="sldNum" sz="quarter" idx="12"/>
          </p:nvPr>
        </p:nvSpPr>
        <p:spPr/>
        <p:txBody>
          <a:bodyPr/>
          <a:lstStyle>
            <a:lvl1pPr>
              <a:defRPr smtClean="0"/>
            </a:lvl1pPr>
          </a:lstStyle>
          <a:p>
            <a:pPr>
              <a:defRPr/>
            </a:pPr>
            <a:fld id="{92698458-9743-4E9C-91E7-10D2B247ECC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dt" sz="half" idx="10"/>
          </p:nvPr>
        </p:nvSpPr>
        <p:spPr>
          <a:ln/>
        </p:spPr>
        <p:txBody>
          <a:bodyPr/>
          <a:lstStyle>
            <a:lvl1pPr>
              <a:defRPr/>
            </a:lvl1pPr>
          </a:lstStyle>
          <a:p>
            <a:pPr>
              <a:defRPr/>
            </a:pPr>
            <a:endParaRPr lang="en-US"/>
          </a:p>
        </p:txBody>
      </p:sp>
      <p:sp>
        <p:nvSpPr>
          <p:cNvPr id="5" name="Rectangle 13"/>
          <p:cNvSpPr>
            <a:spLocks noGrp="1" noChangeArrowheads="1"/>
          </p:cNvSpPr>
          <p:nvPr>
            <p:ph type="ftr" sz="quarter" idx="11"/>
          </p:nvPr>
        </p:nvSpPr>
        <p:spPr>
          <a:ln/>
        </p:spPr>
        <p:txBody>
          <a:bodyPr/>
          <a:lstStyle>
            <a:lvl1pPr>
              <a:defRPr/>
            </a:lvl1pPr>
          </a:lstStyle>
          <a:p>
            <a:pPr>
              <a:defRPr/>
            </a:pPr>
            <a:endParaRPr lang="en-US"/>
          </a:p>
        </p:txBody>
      </p:sp>
      <p:sp>
        <p:nvSpPr>
          <p:cNvPr id="6" name="Rectangle 14"/>
          <p:cNvSpPr>
            <a:spLocks noGrp="1" noChangeArrowheads="1"/>
          </p:cNvSpPr>
          <p:nvPr>
            <p:ph type="sldNum" sz="quarter" idx="12"/>
          </p:nvPr>
        </p:nvSpPr>
        <p:spPr>
          <a:ln/>
        </p:spPr>
        <p:txBody>
          <a:bodyPr/>
          <a:lstStyle>
            <a:lvl1pPr>
              <a:defRPr/>
            </a:lvl1pPr>
          </a:lstStyle>
          <a:p>
            <a:pPr>
              <a:defRPr/>
            </a:pPr>
            <a:fld id="{6EA2885F-9675-48E0-8E42-A83F7FE00C2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2"/>
          <p:cNvSpPr>
            <a:spLocks noGrp="1" noChangeArrowheads="1"/>
          </p:cNvSpPr>
          <p:nvPr>
            <p:ph type="dt" sz="half" idx="10"/>
          </p:nvPr>
        </p:nvSpPr>
        <p:spPr>
          <a:ln/>
        </p:spPr>
        <p:txBody>
          <a:bodyPr/>
          <a:lstStyle>
            <a:lvl1pPr>
              <a:defRPr/>
            </a:lvl1pPr>
          </a:lstStyle>
          <a:p>
            <a:pPr>
              <a:defRPr/>
            </a:pPr>
            <a:endParaRPr lang="en-US"/>
          </a:p>
        </p:txBody>
      </p:sp>
      <p:sp>
        <p:nvSpPr>
          <p:cNvPr id="5" name="Rectangle 13"/>
          <p:cNvSpPr>
            <a:spLocks noGrp="1" noChangeArrowheads="1"/>
          </p:cNvSpPr>
          <p:nvPr>
            <p:ph type="ftr" sz="quarter" idx="11"/>
          </p:nvPr>
        </p:nvSpPr>
        <p:spPr>
          <a:ln/>
        </p:spPr>
        <p:txBody>
          <a:bodyPr/>
          <a:lstStyle>
            <a:lvl1pPr>
              <a:defRPr/>
            </a:lvl1pPr>
          </a:lstStyle>
          <a:p>
            <a:pPr>
              <a:defRPr/>
            </a:pPr>
            <a:endParaRPr lang="en-US"/>
          </a:p>
        </p:txBody>
      </p:sp>
      <p:sp>
        <p:nvSpPr>
          <p:cNvPr id="6" name="Rectangle 14"/>
          <p:cNvSpPr>
            <a:spLocks noGrp="1" noChangeArrowheads="1"/>
          </p:cNvSpPr>
          <p:nvPr>
            <p:ph type="sldNum" sz="quarter" idx="12"/>
          </p:nvPr>
        </p:nvSpPr>
        <p:spPr>
          <a:ln/>
        </p:spPr>
        <p:txBody>
          <a:bodyPr/>
          <a:lstStyle>
            <a:lvl1pPr>
              <a:defRPr/>
            </a:lvl1pPr>
          </a:lstStyle>
          <a:p>
            <a:pPr>
              <a:defRPr/>
            </a:pPr>
            <a:fld id="{14DB97D8-212B-4175-946B-E84E138A496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2"/>
          <p:cNvSpPr>
            <a:spLocks noGrp="1" noChangeArrowheads="1"/>
          </p:cNvSpPr>
          <p:nvPr>
            <p:ph type="dt" sz="half" idx="10"/>
          </p:nvPr>
        </p:nvSpPr>
        <p:spPr>
          <a:ln/>
        </p:spPr>
        <p:txBody>
          <a:bodyPr/>
          <a:lstStyle>
            <a:lvl1pPr>
              <a:defRPr/>
            </a:lvl1pPr>
          </a:lstStyle>
          <a:p>
            <a:pPr>
              <a:defRPr/>
            </a:pPr>
            <a:endParaRPr lang="en-US"/>
          </a:p>
        </p:txBody>
      </p:sp>
      <p:sp>
        <p:nvSpPr>
          <p:cNvPr id="6" name="Rectangle 13"/>
          <p:cNvSpPr>
            <a:spLocks noGrp="1" noChangeArrowheads="1"/>
          </p:cNvSpPr>
          <p:nvPr>
            <p:ph type="ftr" sz="quarter" idx="11"/>
          </p:nvPr>
        </p:nvSpPr>
        <p:spPr>
          <a:ln/>
        </p:spPr>
        <p:txBody>
          <a:bodyPr/>
          <a:lstStyle>
            <a:lvl1pPr>
              <a:defRPr/>
            </a:lvl1pPr>
          </a:lstStyle>
          <a:p>
            <a:pPr>
              <a:defRPr/>
            </a:pPr>
            <a:endParaRPr lang="en-US"/>
          </a:p>
        </p:txBody>
      </p:sp>
      <p:sp>
        <p:nvSpPr>
          <p:cNvPr id="7" name="Rectangle 14"/>
          <p:cNvSpPr>
            <a:spLocks noGrp="1" noChangeArrowheads="1"/>
          </p:cNvSpPr>
          <p:nvPr>
            <p:ph type="sldNum" sz="quarter" idx="12"/>
          </p:nvPr>
        </p:nvSpPr>
        <p:spPr>
          <a:ln/>
        </p:spPr>
        <p:txBody>
          <a:bodyPr/>
          <a:lstStyle>
            <a:lvl1pPr>
              <a:defRPr/>
            </a:lvl1pPr>
          </a:lstStyle>
          <a:p>
            <a:pPr>
              <a:defRPr/>
            </a:pPr>
            <a:fld id="{411A29EE-ECA5-4E04-8D38-06844F0CD1D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2"/>
          <p:cNvSpPr>
            <a:spLocks noGrp="1" noChangeArrowheads="1"/>
          </p:cNvSpPr>
          <p:nvPr>
            <p:ph type="dt" sz="half" idx="10"/>
          </p:nvPr>
        </p:nvSpPr>
        <p:spPr>
          <a:ln/>
        </p:spPr>
        <p:txBody>
          <a:bodyPr/>
          <a:lstStyle>
            <a:lvl1pPr>
              <a:defRPr/>
            </a:lvl1pPr>
          </a:lstStyle>
          <a:p>
            <a:pPr>
              <a:defRPr/>
            </a:pPr>
            <a:endParaRPr lang="en-US"/>
          </a:p>
        </p:txBody>
      </p:sp>
      <p:sp>
        <p:nvSpPr>
          <p:cNvPr id="8" name="Rectangle 13"/>
          <p:cNvSpPr>
            <a:spLocks noGrp="1" noChangeArrowheads="1"/>
          </p:cNvSpPr>
          <p:nvPr>
            <p:ph type="ftr" sz="quarter" idx="11"/>
          </p:nvPr>
        </p:nvSpPr>
        <p:spPr>
          <a:ln/>
        </p:spPr>
        <p:txBody>
          <a:bodyPr/>
          <a:lstStyle>
            <a:lvl1pPr>
              <a:defRPr/>
            </a:lvl1pPr>
          </a:lstStyle>
          <a:p>
            <a:pPr>
              <a:defRPr/>
            </a:pPr>
            <a:endParaRPr lang="en-US"/>
          </a:p>
        </p:txBody>
      </p:sp>
      <p:sp>
        <p:nvSpPr>
          <p:cNvPr id="9" name="Rectangle 14"/>
          <p:cNvSpPr>
            <a:spLocks noGrp="1" noChangeArrowheads="1"/>
          </p:cNvSpPr>
          <p:nvPr>
            <p:ph type="sldNum" sz="quarter" idx="12"/>
          </p:nvPr>
        </p:nvSpPr>
        <p:spPr>
          <a:ln/>
        </p:spPr>
        <p:txBody>
          <a:bodyPr/>
          <a:lstStyle>
            <a:lvl1pPr>
              <a:defRPr/>
            </a:lvl1pPr>
          </a:lstStyle>
          <a:p>
            <a:pPr>
              <a:defRPr/>
            </a:pPr>
            <a:fld id="{D733F1D4-AF76-458B-91A5-E984519BBBA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2"/>
          <p:cNvSpPr>
            <a:spLocks noGrp="1" noChangeArrowheads="1"/>
          </p:cNvSpPr>
          <p:nvPr>
            <p:ph type="dt" sz="half" idx="10"/>
          </p:nvPr>
        </p:nvSpPr>
        <p:spPr>
          <a:ln/>
        </p:spPr>
        <p:txBody>
          <a:bodyPr/>
          <a:lstStyle>
            <a:lvl1pPr>
              <a:defRPr/>
            </a:lvl1pPr>
          </a:lstStyle>
          <a:p>
            <a:pPr>
              <a:defRPr/>
            </a:pPr>
            <a:endParaRPr lang="en-US"/>
          </a:p>
        </p:txBody>
      </p:sp>
      <p:sp>
        <p:nvSpPr>
          <p:cNvPr id="4" name="Rectangle 13"/>
          <p:cNvSpPr>
            <a:spLocks noGrp="1" noChangeArrowheads="1"/>
          </p:cNvSpPr>
          <p:nvPr>
            <p:ph type="ftr" sz="quarter" idx="11"/>
          </p:nvPr>
        </p:nvSpPr>
        <p:spPr>
          <a:ln/>
        </p:spPr>
        <p:txBody>
          <a:bodyPr/>
          <a:lstStyle>
            <a:lvl1pPr>
              <a:defRPr/>
            </a:lvl1pPr>
          </a:lstStyle>
          <a:p>
            <a:pPr>
              <a:defRPr/>
            </a:pPr>
            <a:endParaRPr lang="en-US"/>
          </a:p>
        </p:txBody>
      </p:sp>
      <p:sp>
        <p:nvSpPr>
          <p:cNvPr id="5" name="Rectangle 14"/>
          <p:cNvSpPr>
            <a:spLocks noGrp="1" noChangeArrowheads="1"/>
          </p:cNvSpPr>
          <p:nvPr>
            <p:ph type="sldNum" sz="quarter" idx="12"/>
          </p:nvPr>
        </p:nvSpPr>
        <p:spPr>
          <a:ln/>
        </p:spPr>
        <p:txBody>
          <a:bodyPr/>
          <a:lstStyle>
            <a:lvl1pPr>
              <a:defRPr/>
            </a:lvl1pPr>
          </a:lstStyle>
          <a:p>
            <a:pPr>
              <a:defRPr/>
            </a:pPr>
            <a:fld id="{4CC3ECD4-F204-4F57-9070-A3F9462BC0D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dt" sz="half" idx="10"/>
          </p:nvPr>
        </p:nvSpPr>
        <p:spPr>
          <a:ln/>
        </p:spPr>
        <p:txBody>
          <a:bodyPr/>
          <a:lstStyle>
            <a:lvl1pPr>
              <a:defRPr/>
            </a:lvl1pPr>
          </a:lstStyle>
          <a:p>
            <a:pPr>
              <a:defRPr/>
            </a:pPr>
            <a:endParaRPr lang="en-US"/>
          </a:p>
        </p:txBody>
      </p:sp>
      <p:sp>
        <p:nvSpPr>
          <p:cNvPr id="3" name="Rectangle 13"/>
          <p:cNvSpPr>
            <a:spLocks noGrp="1" noChangeArrowheads="1"/>
          </p:cNvSpPr>
          <p:nvPr>
            <p:ph type="ftr" sz="quarter" idx="11"/>
          </p:nvPr>
        </p:nvSpPr>
        <p:spPr>
          <a:ln/>
        </p:spPr>
        <p:txBody>
          <a:bodyPr/>
          <a:lstStyle>
            <a:lvl1pPr>
              <a:defRPr/>
            </a:lvl1pPr>
          </a:lstStyle>
          <a:p>
            <a:pPr>
              <a:defRPr/>
            </a:pPr>
            <a:endParaRPr lang="en-US"/>
          </a:p>
        </p:txBody>
      </p:sp>
      <p:sp>
        <p:nvSpPr>
          <p:cNvPr id="4" name="Rectangle 14"/>
          <p:cNvSpPr>
            <a:spLocks noGrp="1" noChangeArrowheads="1"/>
          </p:cNvSpPr>
          <p:nvPr>
            <p:ph type="sldNum" sz="quarter" idx="12"/>
          </p:nvPr>
        </p:nvSpPr>
        <p:spPr>
          <a:ln/>
        </p:spPr>
        <p:txBody>
          <a:bodyPr/>
          <a:lstStyle>
            <a:lvl1pPr>
              <a:defRPr/>
            </a:lvl1pPr>
          </a:lstStyle>
          <a:p>
            <a:pPr>
              <a:defRPr/>
            </a:pPr>
            <a:fld id="{4B3C061D-CBFB-478D-8E63-629FE7BB198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2"/>
          <p:cNvSpPr>
            <a:spLocks noGrp="1" noChangeArrowheads="1"/>
          </p:cNvSpPr>
          <p:nvPr>
            <p:ph type="dt" sz="half" idx="10"/>
          </p:nvPr>
        </p:nvSpPr>
        <p:spPr>
          <a:ln/>
        </p:spPr>
        <p:txBody>
          <a:bodyPr/>
          <a:lstStyle>
            <a:lvl1pPr>
              <a:defRPr/>
            </a:lvl1pPr>
          </a:lstStyle>
          <a:p>
            <a:pPr>
              <a:defRPr/>
            </a:pPr>
            <a:endParaRPr lang="en-US"/>
          </a:p>
        </p:txBody>
      </p:sp>
      <p:sp>
        <p:nvSpPr>
          <p:cNvPr id="6" name="Rectangle 13"/>
          <p:cNvSpPr>
            <a:spLocks noGrp="1" noChangeArrowheads="1"/>
          </p:cNvSpPr>
          <p:nvPr>
            <p:ph type="ftr" sz="quarter" idx="11"/>
          </p:nvPr>
        </p:nvSpPr>
        <p:spPr>
          <a:ln/>
        </p:spPr>
        <p:txBody>
          <a:bodyPr/>
          <a:lstStyle>
            <a:lvl1pPr>
              <a:defRPr/>
            </a:lvl1pPr>
          </a:lstStyle>
          <a:p>
            <a:pPr>
              <a:defRPr/>
            </a:pPr>
            <a:endParaRPr lang="en-US"/>
          </a:p>
        </p:txBody>
      </p:sp>
      <p:sp>
        <p:nvSpPr>
          <p:cNvPr id="7" name="Rectangle 14"/>
          <p:cNvSpPr>
            <a:spLocks noGrp="1" noChangeArrowheads="1"/>
          </p:cNvSpPr>
          <p:nvPr>
            <p:ph type="sldNum" sz="quarter" idx="12"/>
          </p:nvPr>
        </p:nvSpPr>
        <p:spPr>
          <a:ln/>
        </p:spPr>
        <p:txBody>
          <a:bodyPr/>
          <a:lstStyle>
            <a:lvl1pPr>
              <a:defRPr/>
            </a:lvl1pPr>
          </a:lstStyle>
          <a:p>
            <a:pPr>
              <a:defRPr/>
            </a:pPr>
            <a:fld id="{A79E5CBF-FC96-44CD-B605-1E316856981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2"/>
          <p:cNvSpPr>
            <a:spLocks noGrp="1" noChangeArrowheads="1"/>
          </p:cNvSpPr>
          <p:nvPr>
            <p:ph type="dt" sz="half" idx="10"/>
          </p:nvPr>
        </p:nvSpPr>
        <p:spPr>
          <a:ln/>
        </p:spPr>
        <p:txBody>
          <a:bodyPr/>
          <a:lstStyle>
            <a:lvl1pPr>
              <a:defRPr/>
            </a:lvl1pPr>
          </a:lstStyle>
          <a:p>
            <a:pPr>
              <a:defRPr/>
            </a:pPr>
            <a:endParaRPr lang="en-US"/>
          </a:p>
        </p:txBody>
      </p:sp>
      <p:sp>
        <p:nvSpPr>
          <p:cNvPr id="6" name="Rectangle 13"/>
          <p:cNvSpPr>
            <a:spLocks noGrp="1" noChangeArrowheads="1"/>
          </p:cNvSpPr>
          <p:nvPr>
            <p:ph type="ftr" sz="quarter" idx="11"/>
          </p:nvPr>
        </p:nvSpPr>
        <p:spPr>
          <a:ln/>
        </p:spPr>
        <p:txBody>
          <a:bodyPr/>
          <a:lstStyle>
            <a:lvl1pPr>
              <a:defRPr/>
            </a:lvl1pPr>
          </a:lstStyle>
          <a:p>
            <a:pPr>
              <a:defRPr/>
            </a:pPr>
            <a:endParaRPr lang="en-US"/>
          </a:p>
        </p:txBody>
      </p:sp>
      <p:sp>
        <p:nvSpPr>
          <p:cNvPr id="7" name="Rectangle 14"/>
          <p:cNvSpPr>
            <a:spLocks noGrp="1" noChangeArrowheads="1"/>
          </p:cNvSpPr>
          <p:nvPr>
            <p:ph type="sldNum" sz="quarter" idx="12"/>
          </p:nvPr>
        </p:nvSpPr>
        <p:spPr>
          <a:ln/>
        </p:spPr>
        <p:txBody>
          <a:bodyPr/>
          <a:lstStyle>
            <a:lvl1pPr>
              <a:defRPr/>
            </a:lvl1pPr>
          </a:lstStyle>
          <a:p>
            <a:pPr>
              <a:defRPr/>
            </a:pPr>
            <a:fld id="{3D25791C-DB68-4BAC-AAFD-593034197D6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dt" sz="half" idx="10"/>
          </p:nvPr>
        </p:nvSpPr>
        <p:spPr>
          <a:ln/>
        </p:spPr>
        <p:txBody>
          <a:bodyPr/>
          <a:lstStyle>
            <a:lvl1pPr>
              <a:defRPr/>
            </a:lvl1pPr>
          </a:lstStyle>
          <a:p>
            <a:pPr>
              <a:defRPr/>
            </a:pPr>
            <a:endParaRPr lang="en-US"/>
          </a:p>
        </p:txBody>
      </p:sp>
      <p:sp>
        <p:nvSpPr>
          <p:cNvPr id="5" name="Rectangle 13"/>
          <p:cNvSpPr>
            <a:spLocks noGrp="1" noChangeArrowheads="1"/>
          </p:cNvSpPr>
          <p:nvPr>
            <p:ph type="ftr" sz="quarter" idx="11"/>
          </p:nvPr>
        </p:nvSpPr>
        <p:spPr>
          <a:ln/>
        </p:spPr>
        <p:txBody>
          <a:bodyPr/>
          <a:lstStyle>
            <a:lvl1pPr>
              <a:defRPr/>
            </a:lvl1pPr>
          </a:lstStyle>
          <a:p>
            <a:pPr>
              <a:defRPr/>
            </a:pPr>
            <a:endParaRPr lang="en-US"/>
          </a:p>
        </p:txBody>
      </p:sp>
      <p:sp>
        <p:nvSpPr>
          <p:cNvPr id="6" name="Rectangle 14"/>
          <p:cNvSpPr>
            <a:spLocks noGrp="1" noChangeArrowheads="1"/>
          </p:cNvSpPr>
          <p:nvPr>
            <p:ph type="sldNum" sz="quarter" idx="12"/>
          </p:nvPr>
        </p:nvSpPr>
        <p:spPr>
          <a:ln/>
        </p:spPr>
        <p:txBody>
          <a:bodyPr/>
          <a:lstStyle>
            <a:lvl1pPr>
              <a:defRPr/>
            </a:lvl1pPr>
          </a:lstStyle>
          <a:p>
            <a:pPr>
              <a:defRPr/>
            </a:pPr>
            <a:fld id="{DE94DA8D-CECC-453F-A98D-BF6FEF18ACC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dt" sz="half" idx="10"/>
          </p:nvPr>
        </p:nvSpPr>
        <p:spPr>
          <a:ln/>
        </p:spPr>
        <p:txBody>
          <a:bodyPr/>
          <a:lstStyle>
            <a:lvl1pPr>
              <a:defRPr/>
            </a:lvl1pPr>
          </a:lstStyle>
          <a:p>
            <a:pPr>
              <a:defRPr/>
            </a:pPr>
            <a:endParaRPr lang="en-US"/>
          </a:p>
        </p:txBody>
      </p:sp>
      <p:sp>
        <p:nvSpPr>
          <p:cNvPr id="5" name="Rectangle 13"/>
          <p:cNvSpPr>
            <a:spLocks noGrp="1" noChangeArrowheads="1"/>
          </p:cNvSpPr>
          <p:nvPr>
            <p:ph type="ftr" sz="quarter" idx="11"/>
          </p:nvPr>
        </p:nvSpPr>
        <p:spPr>
          <a:ln/>
        </p:spPr>
        <p:txBody>
          <a:bodyPr/>
          <a:lstStyle>
            <a:lvl1pPr>
              <a:defRPr/>
            </a:lvl1pPr>
          </a:lstStyle>
          <a:p>
            <a:pPr>
              <a:defRPr/>
            </a:pPr>
            <a:endParaRPr lang="en-US"/>
          </a:p>
        </p:txBody>
      </p:sp>
      <p:sp>
        <p:nvSpPr>
          <p:cNvPr id="6" name="Rectangle 14"/>
          <p:cNvSpPr>
            <a:spLocks noGrp="1" noChangeArrowheads="1"/>
          </p:cNvSpPr>
          <p:nvPr>
            <p:ph type="sldNum" sz="quarter" idx="12"/>
          </p:nvPr>
        </p:nvSpPr>
        <p:spPr>
          <a:ln/>
        </p:spPr>
        <p:txBody>
          <a:bodyPr/>
          <a:lstStyle>
            <a:lvl1pPr>
              <a:defRPr/>
            </a:lvl1pPr>
          </a:lstStyle>
          <a:p>
            <a:pPr>
              <a:defRPr/>
            </a:pPr>
            <a:fld id="{1E1A6C4E-9715-4DB0-88B5-CA31270E5E49}"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2"/>
          <p:cNvSpPr>
            <a:spLocks noGrp="1" noChangeArrowheads="1"/>
          </p:cNvSpPr>
          <p:nvPr>
            <p:ph type="dt" sz="half" idx="10"/>
          </p:nvPr>
        </p:nvSpPr>
        <p:spPr>
          <a:ln/>
        </p:spPr>
        <p:txBody>
          <a:bodyPr/>
          <a:lstStyle>
            <a:lvl1pPr>
              <a:defRPr/>
            </a:lvl1pPr>
          </a:lstStyle>
          <a:p>
            <a:pPr>
              <a:defRPr/>
            </a:pPr>
            <a:endParaRPr lang="en-US"/>
          </a:p>
        </p:txBody>
      </p:sp>
      <p:sp>
        <p:nvSpPr>
          <p:cNvPr id="7" name="Rectangle 13"/>
          <p:cNvSpPr>
            <a:spLocks noGrp="1" noChangeArrowheads="1"/>
          </p:cNvSpPr>
          <p:nvPr>
            <p:ph type="ftr" sz="quarter" idx="11"/>
          </p:nvPr>
        </p:nvSpPr>
        <p:spPr>
          <a:ln/>
        </p:spPr>
        <p:txBody>
          <a:bodyPr/>
          <a:lstStyle>
            <a:lvl1pPr>
              <a:defRPr/>
            </a:lvl1pPr>
          </a:lstStyle>
          <a:p>
            <a:pPr>
              <a:defRPr/>
            </a:pPr>
            <a:endParaRPr lang="en-US"/>
          </a:p>
        </p:txBody>
      </p:sp>
      <p:sp>
        <p:nvSpPr>
          <p:cNvPr id="8" name="Rectangle 14"/>
          <p:cNvSpPr>
            <a:spLocks noGrp="1" noChangeArrowheads="1"/>
          </p:cNvSpPr>
          <p:nvPr>
            <p:ph type="sldNum" sz="quarter" idx="12"/>
          </p:nvPr>
        </p:nvSpPr>
        <p:spPr>
          <a:ln/>
        </p:spPr>
        <p:txBody>
          <a:bodyPr/>
          <a:lstStyle>
            <a:lvl1pPr>
              <a:defRPr/>
            </a:lvl1pPr>
          </a:lstStyle>
          <a:p>
            <a:pPr>
              <a:defRPr/>
            </a:pPr>
            <a:fld id="{AAAD00B3-5BD0-4401-9B0C-01F4920AA6E7}"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2"/>
          <p:cNvSpPr>
            <a:spLocks noGrp="1" noChangeArrowheads="1"/>
          </p:cNvSpPr>
          <p:nvPr>
            <p:ph type="dt" sz="half" idx="10"/>
          </p:nvPr>
        </p:nvSpPr>
        <p:spPr>
          <a:ln/>
        </p:spPr>
        <p:txBody>
          <a:bodyPr/>
          <a:lstStyle>
            <a:lvl1pPr>
              <a:defRPr/>
            </a:lvl1pPr>
          </a:lstStyle>
          <a:p>
            <a:pPr>
              <a:defRPr/>
            </a:pPr>
            <a:endParaRPr lang="en-US"/>
          </a:p>
        </p:txBody>
      </p:sp>
      <p:sp>
        <p:nvSpPr>
          <p:cNvPr id="6" name="Rectangle 13"/>
          <p:cNvSpPr>
            <a:spLocks noGrp="1" noChangeArrowheads="1"/>
          </p:cNvSpPr>
          <p:nvPr>
            <p:ph type="ftr" sz="quarter" idx="11"/>
          </p:nvPr>
        </p:nvSpPr>
        <p:spPr>
          <a:ln/>
        </p:spPr>
        <p:txBody>
          <a:bodyPr/>
          <a:lstStyle>
            <a:lvl1pPr>
              <a:defRPr/>
            </a:lvl1pPr>
          </a:lstStyle>
          <a:p>
            <a:pPr>
              <a:defRPr/>
            </a:pPr>
            <a:endParaRPr lang="en-US"/>
          </a:p>
        </p:txBody>
      </p:sp>
      <p:sp>
        <p:nvSpPr>
          <p:cNvPr id="7" name="Rectangle 14"/>
          <p:cNvSpPr>
            <a:spLocks noGrp="1" noChangeArrowheads="1"/>
          </p:cNvSpPr>
          <p:nvPr>
            <p:ph type="sldNum" sz="quarter" idx="12"/>
          </p:nvPr>
        </p:nvSpPr>
        <p:spPr>
          <a:ln/>
        </p:spPr>
        <p:txBody>
          <a:bodyPr/>
          <a:lstStyle>
            <a:lvl1pPr>
              <a:defRPr/>
            </a:lvl1pPr>
          </a:lstStyle>
          <a:p>
            <a:pPr>
              <a:defRPr/>
            </a:pPr>
            <a:fld id="{D9143147-6004-49D5-BD57-EFC1305F5F97}"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2"/>
          <p:cNvSpPr>
            <a:spLocks noGrp="1" noChangeArrowheads="1"/>
          </p:cNvSpPr>
          <p:nvPr>
            <p:ph type="dt" sz="half" idx="10"/>
          </p:nvPr>
        </p:nvSpPr>
        <p:spPr>
          <a:ln/>
        </p:spPr>
        <p:txBody>
          <a:bodyPr/>
          <a:lstStyle>
            <a:lvl1pPr>
              <a:defRPr/>
            </a:lvl1pPr>
          </a:lstStyle>
          <a:p>
            <a:pPr>
              <a:defRPr/>
            </a:pPr>
            <a:endParaRPr lang="en-US"/>
          </a:p>
        </p:txBody>
      </p:sp>
      <p:sp>
        <p:nvSpPr>
          <p:cNvPr id="6" name="Rectangle 13"/>
          <p:cNvSpPr>
            <a:spLocks noGrp="1" noChangeArrowheads="1"/>
          </p:cNvSpPr>
          <p:nvPr>
            <p:ph type="ftr" sz="quarter" idx="11"/>
          </p:nvPr>
        </p:nvSpPr>
        <p:spPr>
          <a:ln/>
        </p:spPr>
        <p:txBody>
          <a:bodyPr/>
          <a:lstStyle>
            <a:lvl1pPr>
              <a:defRPr/>
            </a:lvl1pPr>
          </a:lstStyle>
          <a:p>
            <a:pPr>
              <a:defRPr/>
            </a:pPr>
            <a:endParaRPr lang="en-US"/>
          </a:p>
        </p:txBody>
      </p:sp>
      <p:sp>
        <p:nvSpPr>
          <p:cNvPr id="7" name="Rectangle 14"/>
          <p:cNvSpPr>
            <a:spLocks noGrp="1" noChangeArrowheads="1"/>
          </p:cNvSpPr>
          <p:nvPr>
            <p:ph type="sldNum" sz="quarter" idx="12"/>
          </p:nvPr>
        </p:nvSpPr>
        <p:spPr>
          <a:ln/>
        </p:spPr>
        <p:txBody>
          <a:bodyPr/>
          <a:lstStyle>
            <a:lvl1pPr>
              <a:defRPr/>
            </a:lvl1pPr>
          </a:lstStyle>
          <a:p>
            <a:pPr>
              <a:defRPr/>
            </a:pPr>
            <a:fld id="{70A1946A-3650-48FB-9EBA-2192FFB24EE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3902075"/>
            <a:ext cx="3400425" cy="2949575"/>
            <a:chOff x="0" y="2458"/>
            <a:chExt cx="2142" cy="1858"/>
          </a:xfrm>
        </p:grpSpPr>
        <p:sp>
          <p:nvSpPr>
            <p:cNvPr id="30723"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a:p>
          </p:txBody>
        </p:sp>
        <p:sp>
          <p:nvSpPr>
            <p:cNvPr id="30724"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pPr>
                <a:defRPr/>
              </a:pPr>
              <a:endParaRPr lang="en-US"/>
            </a:p>
          </p:txBody>
        </p:sp>
        <p:sp>
          <p:nvSpPr>
            <p:cNvPr id="30725"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a:p>
          </p:txBody>
        </p:sp>
        <p:sp>
          <p:nvSpPr>
            <p:cNvPr id="30726"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a:p>
          </p:txBody>
        </p:sp>
        <p:sp>
          <p:nvSpPr>
            <p:cNvPr id="30727"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n-US"/>
            </a:p>
          </p:txBody>
        </p:sp>
        <p:sp>
          <p:nvSpPr>
            <p:cNvPr id="30728"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pPr>
                <a:defRPr/>
              </a:pPr>
              <a:endParaRPr lang="en-US"/>
            </a:p>
          </p:txBody>
        </p:sp>
        <p:sp>
          <p:nvSpPr>
            <p:cNvPr id="30729"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n-US"/>
            </a:p>
          </p:txBody>
        </p:sp>
      </p:grpSp>
      <p:sp>
        <p:nvSpPr>
          <p:cNvPr id="30730" name="Rectangle 10"/>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a:t>Click to edit Master title style</a:t>
            </a:r>
          </a:p>
        </p:txBody>
      </p:sp>
      <p:sp>
        <p:nvSpPr>
          <p:cNvPr id="30731" name="Rectangle 11"/>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32" name="Rectangle 12"/>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smtClean="0">
                <a:effectLst>
                  <a:outerShdw blurRad="38100" dist="38100" dir="2700000" algn="tl">
                    <a:srgbClr val="010199"/>
                  </a:outerShdw>
                </a:effectLst>
              </a:defRPr>
            </a:lvl1pPr>
          </a:lstStyle>
          <a:p>
            <a:pPr>
              <a:defRPr/>
            </a:pPr>
            <a:endParaRPr lang="en-US"/>
          </a:p>
        </p:txBody>
      </p:sp>
      <p:sp>
        <p:nvSpPr>
          <p:cNvPr id="30733" name="Rectangle 13"/>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smtClean="0">
                <a:effectLst>
                  <a:outerShdw blurRad="38100" dist="38100" dir="2700000" algn="tl">
                    <a:srgbClr val="010199"/>
                  </a:outerShdw>
                </a:effectLst>
              </a:defRPr>
            </a:lvl1pPr>
          </a:lstStyle>
          <a:p>
            <a:pPr>
              <a:defRPr/>
            </a:pPr>
            <a:endParaRPr lang="en-US"/>
          </a:p>
        </p:txBody>
      </p:sp>
      <p:sp>
        <p:nvSpPr>
          <p:cNvPr id="30734" name="Rectangle 14"/>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smtClean="0">
                <a:effectLst>
                  <a:outerShdw blurRad="38100" dist="38100" dir="2700000" algn="tl">
                    <a:srgbClr val="010199"/>
                  </a:outerShdw>
                </a:effectLst>
              </a:defRPr>
            </a:lvl1pPr>
          </a:lstStyle>
          <a:p>
            <a:pPr>
              <a:defRPr/>
            </a:pPr>
            <a:fld id="{206A7684-F191-4658-9E22-0FCEA498B24F}"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78"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75000"/>
        <a:buFont typeface="Wingdings" pitchFamily="2" charset="2"/>
        <a:buChar char="l"/>
        <a:defRPr sz="3200">
          <a:solidFill>
            <a:schemeClr val="tx1"/>
          </a:solidFill>
          <a:effectLst>
            <a:outerShdw blurRad="38100" dist="38100" dir="2700000" algn="tl">
              <a:srgbClr val="010199"/>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Wingdings" pitchFamily="2" charset="2"/>
        <a:buChar char="l"/>
        <a:defRPr sz="2800">
          <a:solidFill>
            <a:schemeClr val="tx1"/>
          </a:solidFill>
          <a:effectLst>
            <a:outerShdw blurRad="38100" dist="38100" dir="2700000" algn="tl">
              <a:srgbClr val="010199"/>
            </a:outerShdw>
          </a:effectLst>
          <a:latin typeface="+mn-lt"/>
        </a:defRPr>
      </a:lvl2pPr>
      <a:lvl3pPr marL="1143000" indent="-228600" algn="l" rtl="0" eaLnBrk="0" fontAlgn="base" hangingPunct="0">
        <a:spcBef>
          <a:spcPct val="20000"/>
        </a:spcBef>
        <a:spcAft>
          <a:spcPct val="0"/>
        </a:spcAft>
        <a:buClr>
          <a:schemeClr val="accent2"/>
        </a:buClr>
        <a:buSzPct val="75000"/>
        <a:buFont typeface="Wingdings" pitchFamily="2" charset="2"/>
        <a:buChar char="l"/>
        <a:defRPr sz="2400">
          <a:solidFill>
            <a:schemeClr val="tx1"/>
          </a:solidFill>
          <a:effectLst>
            <a:outerShdw blurRad="38100" dist="38100" dir="2700000" algn="tl">
              <a:srgbClr val="010199"/>
            </a:outerShdw>
          </a:effectLst>
          <a:latin typeface="+mn-lt"/>
        </a:defRPr>
      </a:lvl3pPr>
      <a:lvl4pPr marL="1600200" indent="-228600" algn="l" rtl="0" eaLnBrk="0" fontAlgn="base" hangingPunct="0">
        <a:spcBef>
          <a:spcPct val="20000"/>
        </a:spcBef>
        <a:spcAft>
          <a:spcPct val="0"/>
        </a:spcAft>
        <a:buClr>
          <a:schemeClr val="folHlink"/>
        </a:buClr>
        <a:buSzPct val="75000"/>
        <a:buFont typeface="Wingdings" pitchFamily="2" charset="2"/>
        <a:buChar char="l"/>
        <a:defRPr sz="2000">
          <a:solidFill>
            <a:schemeClr val="tx1"/>
          </a:solidFill>
          <a:effectLst>
            <a:outerShdw blurRad="38100" dist="38100" dir="2700000" algn="tl">
              <a:srgbClr val="010199"/>
            </a:outerShdw>
          </a:effectLst>
          <a:latin typeface="+mn-lt"/>
        </a:defRPr>
      </a:lvl4pPr>
      <a:lvl5pPr marL="2057400" indent="-228600" algn="l" rtl="0" eaLnBrk="0" fontAlgn="base" hangingPunct="0">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5pPr>
      <a:lvl6pPr marL="25146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6pPr>
      <a:lvl7pPr marL="29718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7pPr>
      <a:lvl8pPr marL="34290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8pPr>
      <a:lvl9pPr marL="38862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37.gif"/><Relationship Id="rId7" Type="http://schemas.openxmlformats.org/officeDocument/2006/relationships/image" Target="../media/image58.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4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4.xml"/><Relationship Id="rId4" Type="http://schemas.openxmlformats.org/officeDocument/2006/relationships/image" Target="../media/image80.jpeg"/></Relationships>
</file>

<file path=ppt/slides/_rels/slide59.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jpeg"/><Relationship Id="rId1" Type="http://schemas.openxmlformats.org/officeDocument/2006/relationships/slideLayout" Target="../slideLayouts/slideLayout2.xml"/><Relationship Id="rId4" Type="http://schemas.openxmlformats.org/officeDocument/2006/relationships/image" Target="../media/image89.jpeg"/></Relationships>
</file>

<file path=ppt/slides/_rels/slide66.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pn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14.xml"/></Relationships>
</file>

<file path=ppt/slides/_rels/slide75.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jpeg"/><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14.xml"/></Relationships>
</file>

<file path=ppt/slides/_rels/slide83.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jpeg"/><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jpeg"/><Relationship Id="rId1" Type="http://schemas.openxmlformats.org/officeDocument/2006/relationships/slideLayout" Target="../slideLayouts/slideLayout12.xml"/><Relationship Id="rId4" Type="http://schemas.openxmlformats.org/officeDocument/2006/relationships/image" Target="../media/image120.jpeg"/></Relationships>
</file>

<file path=ppt/slides/_rels/slide92.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image" Target="../media/image122.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jpeg"/><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defRPr/>
            </a:pPr>
            <a:r>
              <a:rPr lang="en-US"/>
              <a:t>The Struggle Continues:</a:t>
            </a:r>
            <a:br>
              <a:rPr lang="en-US"/>
            </a:br>
            <a:r>
              <a:rPr lang="en-US"/>
              <a:t>The Black Power Era</a:t>
            </a:r>
          </a:p>
        </p:txBody>
      </p:sp>
      <p:sp>
        <p:nvSpPr>
          <p:cNvPr id="2051" name="Rectangle 3"/>
          <p:cNvSpPr>
            <a:spLocks noGrp="1" noChangeArrowheads="1"/>
          </p:cNvSpPr>
          <p:nvPr>
            <p:ph type="subTitle" idx="1"/>
          </p:nvPr>
        </p:nvSpPr>
        <p:spPr/>
        <p:txBody>
          <a:bodyPr/>
          <a:lstStyle/>
          <a:p>
            <a:pPr eaLnBrk="1" hangingPunct="1">
              <a:defRPr/>
            </a:pP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277813"/>
            <a:ext cx="9144000" cy="788987"/>
          </a:xfrm>
        </p:spPr>
        <p:txBody>
          <a:bodyPr/>
          <a:lstStyle/>
          <a:p>
            <a:pPr eaLnBrk="1" hangingPunct="1">
              <a:defRPr/>
            </a:pPr>
            <a:r>
              <a:rPr lang="en-US" sz="2800"/>
              <a:t>Lyndon Baines Johnson and Hubert Horatio Humphrey on Horseback at Johnson’s Ranch, 1964</a:t>
            </a:r>
          </a:p>
        </p:txBody>
      </p:sp>
      <p:pic>
        <p:nvPicPr>
          <p:cNvPr id="4099" name="Picture 3" descr="LBJ &amp; HHH, 1964 (EV)"/>
          <p:cNvPicPr>
            <a:picLocks noGrp="1" noChangeAspect="1" noChangeArrowheads="1"/>
          </p:cNvPicPr>
          <p:nvPr>
            <p:ph idx="1"/>
          </p:nvPr>
        </p:nvPicPr>
        <p:blipFill>
          <a:blip r:embed="rId2" cstate="print"/>
          <a:srcRect/>
          <a:stretch>
            <a:fillRect/>
          </a:stretch>
        </p:blipFill>
        <p:spPr>
          <a:xfrm>
            <a:off x="0" y="1524000"/>
            <a:ext cx="9144000" cy="4806950"/>
          </a:xfr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defRPr/>
            </a:pPr>
            <a:r>
              <a:rPr lang="en-US"/>
              <a:t>The Civil Rights Act of 1964</a:t>
            </a:r>
          </a:p>
        </p:txBody>
      </p:sp>
      <p:sp>
        <p:nvSpPr>
          <p:cNvPr id="35843" name="Rectangle 3"/>
          <p:cNvSpPr>
            <a:spLocks noGrp="1" noChangeArrowheads="1"/>
          </p:cNvSpPr>
          <p:nvPr>
            <p:ph type="body" idx="1"/>
          </p:nvPr>
        </p:nvSpPr>
        <p:spPr>
          <a:xfrm>
            <a:off x="457200" y="1600200"/>
            <a:ext cx="8229600" cy="5638800"/>
          </a:xfrm>
        </p:spPr>
        <p:txBody>
          <a:bodyPr/>
          <a:lstStyle/>
          <a:p>
            <a:pPr eaLnBrk="1" hangingPunct="1">
              <a:lnSpc>
                <a:spcPct val="80000"/>
              </a:lnSpc>
              <a:buFont typeface="Wingdings" pitchFamily="2" charset="2"/>
              <a:buNone/>
              <a:defRPr/>
            </a:pPr>
            <a:r>
              <a:rPr lang="en-US" sz="1400"/>
              <a:t>	An Act</a:t>
            </a:r>
            <a:br>
              <a:rPr lang="en-US" sz="1400"/>
            </a:br>
            <a:br>
              <a:rPr lang="en-US" sz="1400"/>
            </a:br>
            <a:r>
              <a:rPr lang="en-US" sz="1400"/>
              <a:t>To enforce the constitutional right to vote, to confer jurisdiction upon the district courts of the United States to provide injunctive relief against discrimination in public accommodations, to authorize the Attorney General to institute suits to protect constitutional rights in public facilities and public education, to extend the Commission on Civil Rights, to prevent discrimination in federally assisted programs, to establish a Commission on Equal Employment Opportunity, and for other purposes. </a:t>
            </a:r>
            <a:br>
              <a:rPr lang="en-US" sz="1400"/>
            </a:br>
            <a:endParaRPr lang="en-US" sz="1400"/>
          </a:p>
          <a:p>
            <a:pPr eaLnBrk="1" hangingPunct="1">
              <a:lnSpc>
                <a:spcPct val="80000"/>
              </a:lnSpc>
              <a:buFont typeface="Wingdings" pitchFamily="2" charset="2"/>
              <a:buNone/>
              <a:defRPr/>
            </a:pPr>
            <a:r>
              <a:rPr lang="en-US" sz="1400"/>
              <a:t>	Be it enacted by the Senate and House of Representatives of the United States of America in Congress assembled, That this Act may be cited as the "Civil Rights Act of 1964".</a:t>
            </a:r>
            <a:br>
              <a:rPr lang="en-US" sz="1400"/>
            </a:br>
            <a:br>
              <a:rPr lang="en-US" sz="1400"/>
            </a:br>
            <a:r>
              <a:rPr lang="en-US" sz="1400"/>
              <a:t>TITLE I--VOTING RIGHTS</a:t>
            </a:r>
            <a:br>
              <a:rPr lang="en-US" sz="1400"/>
            </a:br>
            <a:br>
              <a:rPr lang="en-US" sz="1400"/>
            </a:br>
            <a:r>
              <a:rPr lang="en-US" sz="1400"/>
              <a:t>SEC. 101. Section 2004 of the Revised Statutes (42 U.S.C. 1971), as amended by section 131 of the Civil Rights Act of 1957 (71 Stat. 637), and as further amended by section 601 of the Civil Rights Act of 1960 (74 Stat. 90), is further amended as follows:</a:t>
            </a:r>
            <a:br>
              <a:rPr lang="en-US" sz="1400"/>
            </a:br>
            <a:br>
              <a:rPr lang="en-US" sz="1400"/>
            </a:br>
            <a:r>
              <a:rPr lang="en-US" sz="1400"/>
              <a:t>(a) Insert "1" after "(a)" in subsection (a) and add at the end of subsection (a) the following new paragraphs:</a:t>
            </a:r>
            <a:br>
              <a:rPr lang="en-US" sz="1400"/>
            </a:br>
            <a:br>
              <a:rPr lang="en-US" sz="1400"/>
            </a:br>
            <a:r>
              <a:rPr lang="en-US" sz="1400"/>
              <a:t>"(2) No person acting under color of law shall--</a:t>
            </a:r>
            <a:br>
              <a:rPr lang="en-US" sz="1400"/>
            </a:br>
            <a:br>
              <a:rPr lang="en-US" sz="1400"/>
            </a:br>
            <a:r>
              <a:rPr lang="en-US" sz="1400"/>
              <a:t>"(A) in determining whether any individual is qualified under State law or laws to vote in any Federal election, apply any standard, practice, or procedure different from the standards, practices, or procedures applied under such law or laws to other individuals within the same county, parish, or similar political subdivision who have been found by State officials to be qualified to vote;</a:t>
            </a:r>
            <a:br>
              <a:rPr lang="en-US" sz="1400"/>
            </a:br>
            <a:br>
              <a:rPr lang="en-US" sz="1400"/>
            </a:br>
            <a:endParaRPr lang="en-US" sz="1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Rectangle 5"/>
          <p:cNvSpPr>
            <a:spLocks noGrp="1" noChangeArrowheads="1"/>
          </p:cNvSpPr>
          <p:nvPr>
            <p:ph type="title"/>
          </p:nvPr>
        </p:nvSpPr>
        <p:spPr>
          <a:xfrm>
            <a:off x="457200" y="277813"/>
            <a:ext cx="8229600" cy="331787"/>
          </a:xfrm>
        </p:spPr>
        <p:txBody>
          <a:bodyPr/>
          <a:lstStyle/>
          <a:p>
            <a:pPr eaLnBrk="1" hangingPunct="1">
              <a:defRPr/>
            </a:pPr>
            <a:r>
              <a:rPr lang="en-US" sz="3200" dirty="0"/>
              <a:t>The Impact of the 1965 Voting Rights Act:</a:t>
            </a:r>
            <a:br>
              <a:rPr lang="en-US" sz="3200" dirty="0"/>
            </a:br>
            <a:r>
              <a:rPr lang="en-US" sz="3200" i="1" dirty="0"/>
              <a:t>Left:</a:t>
            </a:r>
            <a:r>
              <a:rPr lang="en-US" sz="3200" dirty="0"/>
              <a:t> Registering to Vote in Mississippi</a:t>
            </a:r>
          </a:p>
        </p:txBody>
      </p:sp>
      <p:pic>
        <p:nvPicPr>
          <p:cNvPr id="6147" name="Picture 4" descr="Black Voter Registration in the South, 1960-1966"/>
          <p:cNvPicPr>
            <a:picLocks noGrp="1" noChangeAspect="1" noChangeArrowheads="1"/>
          </p:cNvPicPr>
          <p:nvPr>
            <p:ph sz="half" idx="1"/>
          </p:nvPr>
        </p:nvPicPr>
        <p:blipFill>
          <a:blip r:embed="rId2" cstate="print"/>
          <a:srcRect/>
          <a:stretch>
            <a:fillRect/>
          </a:stretch>
        </p:blipFill>
        <p:spPr>
          <a:xfrm>
            <a:off x="4659512" y="1295400"/>
            <a:ext cx="4484488" cy="4724400"/>
          </a:xfrm>
          <a:noFill/>
        </p:spPr>
      </p:pic>
      <p:sp>
        <p:nvSpPr>
          <p:cNvPr id="2" name="Content Placeholder 1"/>
          <p:cNvSpPr>
            <a:spLocks noGrp="1"/>
          </p:cNvSpPr>
          <p:nvPr>
            <p:ph sz="quarter" idx="3"/>
          </p:nvPr>
        </p:nvSpPr>
        <p:spPr/>
        <p:txBody>
          <a:bodyPr/>
          <a:lstStyle/>
          <a:p>
            <a:endParaRPr lang="en-US" dirty="0"/>
          </a:p>
        </p:txBody>
      </p:sp>
      <p:pic>
        <p:nvPicPr>
          <p:cNvPr id="1026" name="Picture 2" descr="C:\Users\User\Desktop\Blacks Registering to Vote for First Time, Somerville, Tn., March 2, 1960 (Civil Rights Chronicle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708" y="1905000"/>
            <a:ext cx="4605478" cy="3495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4504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0" y="0"/>
            <a:ext cx="9144000" cy="1143000"/>
          </a:xfrm>
        </p:spPr>
        <p:txBody>
          <a:bodyPr/>
          <a:lstStyle/>
          <a:p>
            <a:pPr eaLnBrk="1" hangingPunct="1">
              <a:defRPr/>
            </a:pPr>
            <a:r>
              <a:rPr lang="en-US" sz="3600"/>
              <a:t>LBJ With Jobs Corps Volunteer James Truesville of Raleigh, North Carolina, 1966</a:t>
            </a:r>
          </a:p>
        </p:txBody>
      </p:sp>
      <p:pic>
        <p:nvPicPr>
          <p:cNvPr id="7171" name="Picture 3" descr="LBJ with Job Corps Member, James Truesville, ca"/>
          <p:cNvPicPr>
            <a:picLocks noGrp="1" noChangeAspect="1" noChangeArrowheads="1"/>
          </p:cNvPicPr>
          <p:nvPr>
            <p:ph idx="1"/>
          </p:nvPr>
        </p:nvPicPr>
        <p:blipFill>
          <a:blip r:embed="rId2" cstate="print"/>
          <a:srcRect/>
          <a:stretch>
            <a:fillRect/>
          </a:stretch>
        </p:blipFill>
        <p:spPr>
          <a:xfrm>
            <a:off x="1752600" y="1143000"/>
            <a:ext cx="5730875" cy="6019800"/>
          </a:xfr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0" y="0"/>
            <a:ext cx="9144000" cy="990600"/>
          </a:xfrm>
        </p:spPr>
        <p:txBody>
          <a:bodyPr/>
          <a:lstStyle/>
          <a:p>
            <a:pPr eaLnBrk="1" hangingPunct="1">
              <a:defRPr/>
            </a:pPr>
            <a:r>
              <a:rPr lang="en-US" sz="3200"/>
              <a:t>Central Area Motivation Program Office in Seattle</a:t>
            </a:r>
          </a:p>
        </p:txBody>
      </p:sp>
      <p:pic>
        <p:nvPicPr>
          <p:cNvPr id="8195" name="Picture 3" descr="CAMP, Seattle 2 (Karen Demorest)"/>
          <p:cNvPicPr>
            <a:picLocks noGrp="1" noChangeAspect="1" noChangeArrowheads="1"/>
          </p:cNvPicPr>
          <p:nvPr>
            <p:ph idx="1"/>
          </p:nvPr>
        </p:nvPicPr>
        <p:blipFill>
          <a:blip r:embed="rId2" cstate="print"/>
          <a:srcRect/>
          <a:stretch>
            <a:fillRect/>
          </a:stretch>
        </p:blipFill>
        <p:spPr>
          <a:xfrm>
            <a:off x="457200" y="801688"/>
            <a:ext cx="8305800" cy="6056312"/>
          </a:xfr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0" y="0"/>
            <a:ext cx="9144000" cy="685800"/>
          </a:xfrm>
        </p:spPr>
        <p:txBody>
          <a:bodyPr/>
          <a:lstStyle/>
          <a:p>
            <a:pPr eaLnBrk="1" hangingPunct="1">
              <a:defRPr/>
            </a:pPr>
            <a:r>
              <a:rPr lang="en-US" sz="4000"/>
              <a:t>Fighting the War on Poverty</a:t>
            </a:r>
          </a:p>
        </p:txBody>
      </p:sp>
      <p:pic>
        <p:nvPicPr>
          <p:cNvPr id="9219" name="Picture 3" descr="Anti-Proverty Program"/>
          <p:cNvPicPr>
            <a:picLocks noGrp="1" noChangeAspect="1" noChangeArrowheads="1"/>
          </p:cNvPicPr>
          <p:nvPr>
            <p:ph sz="half" idx="1"/>
          </p:nvPr>
        </p:nvPicPr>
        <p:blipFill>
          <a:blip r:embed="rId2" cstate="print"/>
          <a:srcRect/>
          <a:stretch>
            <a:fillRect/>
          </a:stretch>
        </p:blipFill>
        <p:spPr>
          <a:xfrm>
            <a:off x="4992688" y="762000"/>
            <a:ext cx="4151312" cy="6705600"/>
          </a:xfrm>
          <a:noFill/>
        </p:spPr>
      </p:pic>
      <p:pic>
        <p:nvPicPr>
          <p:cNvPr id="9220" name="Picture 4" descr="Blacks Below The Poverty Line, 1960-1969 (OOM)"/>
          <p:cNvPicPr>
            <a:picLocks noGrp="1" noChangeAspect="1" noChangeArrowheads="1"/>
          </p:cNvPicPr>
          <p:nvPr>
            <p:ph sz="half" idx="2"/>
          </p:nvPr>
        </p:nvPicPr>
        <p:blipFill>
          <a:blip r:embed="rId3" cstate="print"/>
          <a:srcRect/>
          <a:stretch>
            <a:fillRect/>
          </a:stretch>
        </p:blipFill>
        <p:spPr>
          <a:xfrm>
            <a:off x="0" y="1143000"/>
            <a:ext cx="4843463" cy="5029200"/>
          </a:xfr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63" name="Rectangle 7"/>
          <p:cNvSpPr>
            <a:spLocks noGrp="1" noChangeArrowheads="1"/>
          </p:cNvSpPr>
          <p:nvPr>
            <p:ph type="title"/>
          </p:nvPr>
        </p:nvSpPr>
        <p:spPr/>
        <p:txBody>
          <a:bodyPr/>
          <a:lstStyle/>
          <a:p>
            <a:pPr eaLnBrk="1" hangingPunct="1">
              <a:defRPr/>
            </a:pPr>
            <a:r>
              <a:rPr lang="en-US" sz="3600"/>
              <a:t>Black Nationalism Personified</a:t>
            </a:r>
            <a:br>
              <a:rPr lang="en-US" sz="2800"/>
            </a:br>
            <a:r>
              <a:rPr lang="en-US" sz="2800"/>
              <a:t>Muhammad Ali’s Self-Definition</a:t>
            </a:r>
          </a:p>
        </p:txBody>
      </p:sp>
      <p:sp>
        <p:nvSpPr>
          <p:cNvPr id="301064" name="Rectangle 8"/>
          <p:cNvSpPr>
            <a:spLocks noGrp="1" noChangeArrowheads="1"/>
          </p:cNvSpPr>
          <p:nvPr>
            <p:ph type="body" sz="half" idx="1"/>
          </p:nvPr>
        </p:nvSpPr>
        <p:spPr>
          <a:xfrm>
            <a:off x="228600" y="1828800"/>
            <a:ext cx="3810000" cy="5029200"/>
          </a:xfrm>
        </p:spPr>
        <p:txBody>
          <a:bodyPr/>
          <a:lstStyle/>
          <a:p>
            <a:pPr marL="0" indent="0" eaLnBrk="1" hangingPunct="1">
              <a:buNone/>
              <a:defRPr/>
            </a:pPr>
            <a:r>
              <a:rPr lang="en-US" sz="2800" dirty="0"/>
              <a:t>I am America. I am the part you won’t recognize, but get used to me. Black, confident, cocky—my name, not yours.  My religion, not yours.  My goals, my own.  Get used to me.</a:t>
            </a:r>
          </a:p>
        </p:txBody>
      </p:sp>
      <p:pic>
        <p:nvPicPr>
          <p:cNvPr id="11268" name="Picture 4" descr="Cassius Clay, 1966, Renaming Himself Mohammad Ali"/>
          <p:cNvPicPr>
            <a:picLocks noGrp="1" noChangeAspect="1" noChangeArrowheads="1"/>
          </p:cNvPicPr>
          <p:nvPr>
            <p:ph sz="half" idx="2"/>
          </p:nvPr>
        </p:nvPicPr>
        <p:blipFill>
          <a:blip r:embed="rId2" cstate="print"/>
          <a:srcRect/>
          <a:stretch>
            <a:fillRect/>
          </a:stretch>
        </p:blipFill>
        <p:spPr>
          <a:xfrm>
            <a:off x="4265613" y="1751013"/>
            <a:ext cx="4878387" cy="5106987"/>
          </a:xfr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0" y="277813"/>
            <a:ext cx="9144000" cy="1139825"/>
          </a:xfrm>
        </p:spPr>
        <p:txBody>
          <a:bodyPr/>
          <a:lstStyle/>
          <a:p>
            <a:pPr eaLnBrk="1" hangingPunct="1">
              <a:defRPr/>
            </a:pPr>
            <a:r>
              <a:rPr lang="en-US" sz="2800"/>
              <a:t>Poverty, North and South:</a:t>
            </a:r>
            <a:br>
              <a:rPr lang="en-US" sz="2800"/>
            </a:br>
            <a:r>
              <a:rPr lang="en-US" sz="2400"/>
              <a:t>Woman Searching Garbage for Food, Chicago, 1964</a:t>
            </a:r>
            <a:br>
              <a:rPr lang="en-US" sz="2400"/>
            </a:br>
            <a:r>
              <a:rPr lang="en-US" sz="2400"/>
              <a:t>Sharecropper Cabin, Alabama, 1966</a:t>
            </a:r>
          </a:p>
        </p:txBody>
      </p:sp>
      <p:pic>
        <p:nvPicPr>
          <p:cNvPr id="12291" name="Picture 6" descr="Southern Rural Poverty, 1967 (Ebony)"/>
          <p:cNvPicPr>
            <a:picLocks noGrp="1" noChangeAspect="1" noChangeArrowheads="1"/>
          </p:cNvPicPr>
          <p:nvPr>
            <p:ph sz="quarter" idx="2"/>
          </p:nvPr>
        </p:nvPicPr>
        <p:blipFill>
          <a:blip r:embed="rId2" cstate="print"/>
          <a:srcRect/>
          <a:stretch>
            <a:fillRect/>
          </a:stretch>
        </p:blipFill>
        <p:spPr>
          <a:xfrm>
            <a:off x="2971800" y="1687513"/>
            <a:ext cx="6172200" cy="4984750"/>
          </a:xfrm>
          <a:noFill/>
        </p:spPr>
      </p:pic>
      <p:pic>
        <p:nvPicPr>
          <p:cNvPr id="12292" name="Picture 11" descr="Northern Poverty, 1964, Chicago Woman Searching Garbage for Food (Ebony)"/>
          <p:cNvPicPr>
            <a:picLocks noGrp="1" noChangeAspect="1" noChangeArrowheads="1"/>
          </p:cNvPicPr>
          <p:nvPr>
            <p:ph sz="quarter" idx="3"/>
          </p:nvPr>
        </p:nvPicPr>
        <p:blipFill>
          <a:blip r:embed="rId3" cstate="print"/>
          <a:srcRect/>
          <a:stretch>
            <a:fillRect/>
          </a:stretch>
        </p:blipFill>
        <p:spPr>
          <a:xfrm>
            <a:off x="0" y="1600200"/>
            <a:ext cx="2860675" cy="5257800"/>
          </a:xfr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5" name="Rectangle 5"/>
          <p:cNvSpPr>
            <a:spLocks noGrp="1" noChangeArrowheads="1"/>
          </p:cNvSpPr>
          <p:nvPr>
            <p:ph type="title"/>
          </p:nvPr>
        </p:nvSpPr>
        <p:spPr>
          <a:xfrm>
            <a:off x="0" y="277813"/>
            <a:ext cx="9144000" cy="636587"/>
          </a:xfrm>
        </p:spPr>
        <p:txBody>
          <a:bodyPr/>
          <a:lstStyle/>
          <a:p>
            <a:pPr eaLnBrk="1" hangingPunct="1">
              <a:defRPr/>
            </a:pPr>
            <a:r>
              <a:rPr lang="en-US" sz="3200"/>
              <a:t>Mississippi Freedom Democratic Convention, </a:t>
            </a:r>
            <a:br>
              <a:rPr lang="en-US" sz="3200"/>
            </a:br>
            <a:r>
              <a:rPr lang="en-US" sz="3200"/>
              <a:t>Jackson, Mississippi, 1964</a:t>
            </a:r>
          </a:p>
        </p:txBody>
      </p:sp>
      <p:pic>
        <p:nvPicPr>
          <p:cNvPr id="13315" name="Picture 4" descr="Miss"/>
          <p:cNvPicPr>
            <a:picLocks noGrp="1" noChangeAspect="1" noChangeArrowheads="1"/>
          </p:cNvPicPr>
          <p:nvPr>
            <p:ph idx="1"/>
          </p:nvPr>
        </p:nvPicPr>
        <p:blipFill>
          <a:blip r:embed="rId2" cstate="print"/>
          <a:srcRect/>
          <a:stretch>
            <a:fillRect/>
          </a:stretch>
        </p:blipFill>
        <p:spPr>
          <a:xfrm>
            <a:off x="457200" y="1233488"/>
            <a:ext cx="8305800" cy="5624512"/>
          </a:xfr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a:xfrm>
            <a:off x="457200" y="0"/>
            <a:ext cx="8229600" cy="1066800"/>
          </a:xfrm>
        </p:spPr>
        <p:txBody>
          <a:bodyPr/>
          <a:lstStyle/>
          <a:p>
            <a:pPr eaLnBrk="1" hangingPunct="1">
              <a:defRPr/>
            </a:pPr>
            <a:r>
              <a:rPr lang="en-US" sz="2800" dirty="0"/>
              <a:t>Fannie Lou Hamer and Supporters of the MFDP at the Democratic National Convention, 1964</a:t>
            </a:r>
            <a:br>
              <a:rPr lang="en-US" sz="2800" dirty="0"/>
            </a:br>
            <a:r>
              <a:rPr lang="en-US" sz="2400" i="1" dirty="0"/>
              <a:t>Stokely Carmichael in Hat, Ella Baker on Right</a:t>
            </a:r>
          </a:p>
        </p:txBody>
      </p:sp>
      <p:pic>
        <p:nvPicPr>
          <p:cNvPr id="14339" name="Picture 14" descr="Fannie Lou Hamer and the Mississippi Freedom Democratic Party, 1964, Atlantic City"/>
          <p:cNvPicPr>
            <a:picLocks noGrp="1" noChangeAspect="1" noChangeArrowheads="1"/>
          </p:cNvPicPr>
          <p:nvPr>
            <p:ph idx="1"/>
          </p:nvPr>
        </p:nvPicPr>
        <p:blipFill>
          <a:blip r:embed="rId2" cstate="print"/>
          <a:srcRect/>
          <a:stretch>
            <a:fillRect/>
          </a:stretch>
        </p:blipFill>
        <p:spPr>
          <a:xfrm>
            <a:off x="-96164" y="1295400"/>
            <a:ext cx="9392564" cy="5638800"/>
          </a:xfr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6" name="Rectangle 8"/>
          <p:cNvSpPr>
            <a:spLocks noGrp="1" noChangeArrowheads="1"/>
          </p:cNvSpPr>
          <p:nvPr>
            <p:ph type="title"/>
          </p:nvPr>
        </p:nvSpPr>
        <p:spPr>
          <a:xfrm>
            <a:off x="0" y="277813"/>
            <a:ext cx="9144000" cy="1139825"/>
          </a:xfrm>
        </p:spPr>
        <p:txBody>
          <a:bodyPr/>
          <a:lstStyle/>
          <a:p>
            <a:pPr eaLnBrk="1" hangingPunct="1">
              <a:defRPr/>
            </a:pPr>
            <a:r>
              <a:rPr lang="en-US" sz="2800"/>
              <a:t>Hubert H. Humphrey </a:t>
            </a:r>
            <a:br>
              <a:rPr lang="en-US" sz="2800"/>
            </a:br>
            <a:r>
              <a:rPr lang="en-US" sz="2400"/>
              <a:t>Elected Mayor of Minneapolis, 1948</a:t>
            </a:r>
            <a:br>
              <a:rPr lang="en-US" sz="2800"/>
            </a:br>
            <a:r>
              <a:rPr lang="en-US" sz="2800"/>
              <a:t>Walter Mondale, </a:t>
            </a:r>
            <a:br>
              <a:rPr lang="en-US" sz="2800"/>
            </a:br>
            <a:r>
              <a:rPr lang="en-US" sz="2400"/>
              <a:t>Democratic Presidential Nominee, 1984</a:t>
            </a:r>
          </a:p>
        </p:txBody>
      </p:sp>
      <p:pic>
        <p:nvPicPr>
          <p:cNvPr id="15363" name="Picture 4" descr="Walter Mondale"/>
          <p:cNvPicPr>
            <a:picLocks noGrp="1" noChangeAspect="1" noChangeArrowheads="1"/>
          </p:cNvPicPr>
          <p:nvPr>
            <p:ph sz="half" idx="1"/>
          </p:nvPr>
        </p:nvPicPr>
        <p:blipFill>
          <a:blip r:embed="rId2" cstate="print"/>
          <a:srcRect/>
          <a:stretch>
            <a:fillRect/>
          </a:stretch>
        </p:blipFill>
        <p:spPr>
          <a:xfrm>
            <a:off x="5224463" y="1676400"/>
            <a:ext cx="3935412" cy="5181600"/>
          </a:xfrm>
          <a:noFill/>
        </p:spPr>
      </p:pic>
      <p:pic>
        <p:nvPicPr>
          <p:cNvPr id="15364" name="Picture 7" descr="Hubert Humphrey as Mayor of Minneapolis, 1948"/>
          <p:cNvPicPr>
            <a:picLocks noGrp="1" noChangeAspect="1" noChangeArrowheads="1"/>
          </p:cNvPicPr>
          <p:nvPr>
            <p:ph sz="half" idx="2"/>
          </p:nvPr>
        </p:nvPicPr>
        <p:blipFill>
          <a:blip r:embed="rId3" cstate="print"/>
          <a:srcRect/>
          <a:stretch>
            <a:fillRect/>
          </a:stretch>
        </p:blipFill>
        <p:spPr>
          <a:xfrm>
            <a:off x="457200" y="1752600"/>
            <a:ext cx="4148138" cy="5105400"/>
          </a:xfr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8" name="Rectangle 8"/>
          <p:cNvSpPr>
            <a:spLocks noGrp="1" noChangeArrowheads="1"/>
          </p:cNvSpPr>
          <p:nvPr>
            <p:ph type="title"/>
          </p:nvPr>
        </p:nvSpPr>
        <p:spPr>
          <a:xfrm>
            <a:off x="457200" y="0"/>
            <a:ext cx="8229600" cy="1066800"/>
          </a:xfrm>
        </p:spPr>
        <p:txBody>
          <a:bodyPr/>
          <a:lstStyle/>
          <a:p>
            <a:pPr eaLnBrk="1" hangingPunct="1">
              <a:defRPr/>
            </a:pPr>
            <a:r>
              <a:rPr lang="en-US" sz="2800" dirty="0"/>
              <a:t>Opposition to Residential Integration, Cicero,</a:t>
            </a:r>
            <a:br>
              <a:rPr lang="en-US" sz="2800" dirty="0"/>
            </a:br>
            <a:r>
              <a:rPr lang="en-US" sz="2800" dirty="0"/>
              <a:t>Opposition to School Busing, Chicago, both, 1966</a:t>
            </a:r>
          </a:p>
        </p:txBody>
      </p:sp>
      <p:pic>
        <p:nvPicPr>
          <p:cNvPr id="16387" name="Picture 12" descr="Anti-Integration Demonstration, Cicero, Ill"/>
          <p:cNvPicPr>
            <a:picLocks noGrp="1" noChangeAspect="1" noChangeArrowheads="1"/>
          </p:cNvPicPr>
          <p:nvPr>
            <p:ph sz="half" idx="1"/>
          </p:nvPr>
        </p:nvPicPr>
        <p:blipFill>
          <a:blip r:embed="rId2" cstate="print"/>
          <a:srcRect/>
          <a:stretch>
            <a:fillRect/>
          </a:stretch>
        </p:blipFill>
        <p:spPr>
          <a:xfrm>
            <a:off x="4191000" y="3340100"/>
            <a:ext cx="4953000" cy="3517900"/>
          </a:xfrm>
        </p:spPr>
      </p:pic>
      <p:pic>
        <p:nvPicPr>
          <p:cNvPr id="16388" name="Picture 13" descr="Anti-MLK Demonstration, Chicago, 1966 (CRC)"/>
          <p:cNvPicPr>
            <a:picLocks noGrp="1" noChangeAspect="1" noChangeArrowheads="1"/>
          </p:cNvPicPr>
          <p:nvPr>
            <p:ph sz="half" idx="2"/>
          </p:nvPr>
        </p:nvPicPr>
        <p:blipFill>
          <a:blip r:embed="rId3" cstate="print"/>
          <a:srcRect/>
          <a:stretch>
            <a:fillRect/>
          </a:stretch>
        </p:blipFill>
        <p:spPr>
          <a:xfrm>
            <a:off x="0" y="1150938"/>
            <a:ext cx="4800600" cy="3019425"/>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1" name="Rectangle 5"/>
          <p:cNvSpPr>
            <a:spLocks noGrp="1" noChangeArrowheads="1"/>
          </p:cNvSpPr>
          <p:nvPr>
            <p:ph type="title"/>
          </p:nvPr>
        </p:nvSpPr>
        <p:spPr>
          <a:xfrm>
            <a:off x="457200" y="0"/>
            <a:ext cx="8229600" cy="1524000"/>
          </a:xfrm>
        </p:spPr>
        <p:txBody>
          <a:bodyPr/>
          <a:lstStyle/>
          <a:p>
            <a:pPr eaLnBrk="1" hangingPunct="1">
              <a:defRPr/>
            </a:pPr>
            <a:r>
              <a:rPr lang="en-US" sz="4000" dirty="0"/>
              <a:t>Police Brutality, Rochester, New York, 1964, NYC, 1966</a:t>
            </a:r>
          </a:p>
        </p:txBody>
      </p:sp>
      <p:pic>
        <p:nvPicPr>
          <p:cNvPr id="21507" name="Picture 8" descr="Rochester Riot, 1964 (Ca"/>
          <p:cNvPicPr>
            <a:picLocks noGrp="1" noChangeAspect="1" noChangeArrowheads="1"/>
          </p:cNvPicPr>
          <p:nvPr>
            <p:ph idx="1"/>
          </p:nvPr>
        </p:nvPicPr>
        <p:blipFill>
          <a:blip r:embed="rId2" cstate="print"/>
          <a:srcRect/>
          <a:stretch>
            <a:fillRect/>
          </a:stretch>
        </p:blipFill>
        <p:spPr>
          <a:xfrm>
            <a:off x="0" y="1752600"/>
            <a:ext cx="5629177" cy="4205288"/>
          </a:xfrm>
        </p:spPr>
      </p:pic>
      <p:pic>
        <p:nvPicPr>
          <p:cNvPr id="4" name="Picture 7" descr="Arrest of Taylor Washington, Atlanta, 1963 (fotofolio"/>
          <p:cNvPicPr>
            <a:picLocks noChangeAspect="1" noChangeArrowheads="1"/>
          </p:cNvPicPr>
          <p:nvPr/>
        </p:nvPicPr>
        <p:blipFill>
          <a:blip r:embed="rId3" cstate="print"/>
          <a:srcRect/>
          <a:stretch>
            <a:fillRect/>
          </a:stretch>
        </p:blipFill>
        <p:spPr>
          <a:xfrm>
            <a:off x="5457092" y="1524000"/>
            <a:ext cx="3686908" cy="5446367"/>
          </a:xfrm>
          <a:prstGeom prst="rect">
            <a:avLst/>
          </a:prstGeom>
          <a:noFill/>
        </p:spPr>
      </p:pic>
    </p:spTree>
    <p:extLst>
      <p:ext uri="{BB962C8B-B14F-4D97-AF65-F5344CB8AC3E}">
        <p14:creationId xmlns:p14="http://schemas.microsoft.com/office/powerpoint/2010/main" val="5522194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457200" y="0"/>
            <a:ext cx="8229600" cy="838200"/>
          </a:xfrm>
        </p:spPr>
        <p:txBody>
          <a:bodyPr/>
          <a:lstStyle/>
          <a:p>
            <a:pPr eaLnBrk="1" hangingPunct="1">
              <a:defRPr/>
            </a:pPr>
            <a:r>
              <a:rPr lang="en-US"/>
              <a:t>Washington, D.C., 1960</a:t>
            </a:r>
          </a:p>
        </p:txBody>
      </p:sp>
      <p:pic>
        <p:nvPicPr>
          <p:cNvPr id="18435" name="Picture 3" descr="Washington, D"/>
          <p:cNvPicPr>
            <a:picLocks noGrp="1" noChangeAspect="1" noChangeArrowheads="1"/>
          </p:cNvPicPr>
          <p:nvPr>
            <p:ph idx="1"/>
          </p:nvPr>
        </p:nvPicPr>
        <p:blipFill>
          <a:blip r:embed="rId2" cstate="print"/>
          <a:srcRect/>
          <a:stretch>
            <a:fillRect/>
          </a:stretch>
        </p:blipFill>
        <p:spPr>
          <a:xfrm>
            <a:off x="0" y="1066800"/>
            <a:ext cx="9372600" cy="5376863"/>
          </a:xfr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7" name="Rectangle 5"/>
          <p:cNvSpPr>
            <a:spLocks noGrp="1" noChangeArrowheads="1"/>
          </p:cNvSpPr>
          <p:nvPr>
            <p:ph type="title"/>
          </p:nvPr>
        </p:nvSpPr>
        <p:spPr>
          <a:xfrm>
            <a:off x="0" y="0"/>
            <a:ext cx="9144000" cy="838200"/>
          </a:xfrm>
        </p:spPr>
        <p:txBody>
          <a:bodyPr/>
          <a:lstStyle/>
          <a:p>
            <a:pPr eaLnBrk="1" hangingPunct="1">
              <a:defRPr/>
            </a:pPr>
            <a:r>
              <a:rPr lang="en-US" sz="4000"/>
              <a:t>Robert Taylor Homes, Chicago, 1964</a:t>
            </a:r>
          </a:p>
        </p:txBody>
      </p:sp>
      <p:pic>
        <p:nvPicPr>
          <p:cNvPr id="19459" name="Picture 4" descr="Robert Taylor Homes, Chicago, 1964"/>
          <p:cNvPicPr>
            <a:picLocks noGrp="1" noChangeAspect="1" noChangeArrowheads="1"/>
          </p:cNvPicPr>
          <p:nvPr>
            <p:ph idx="1"/>
          </p:nvPr>
        </p:nvPicPr>
        <p:blipFill>
          <a:blip r:embed="rId2" cstate="print"/>
          <a:srcRect/>
          <a:stretch>
            <a:fillRect/>
          </a:stretch>
        </p:blipFill>
        <p:spPr>
          <a:xfrm>
            <a:off x="762000" y="871538"/>
            <a:ext cx="7239000" cy="6194425"/>
          </a:xfr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42D8B-95E7-4BE9-9F6E-DB5D91EB67FE}"/>
              </a:ext>
            </a:extLst>
          </p:cNvPr>
          <p:cNvSpPr>
            <a:spLocks noGrp="1"/>
          </p:cNvSpPr>
          <p:nvPr>
            <p:ph type="title"/>
          </p:nvPr>
        </p:nvSpPr>
        <p:spPr>
          <a:xfrm>
            <a:off x="0" y="277813"/>
            <a:ext cx="9144000" cy="1139825"/>
          </a:xfrm>
        </p:spPr>
        <p:txBody>
          <a:bodyPr/>
          <a:lstStyle/>
          <a:p>
            <a:r>
              <a:rPr lang="en-US" dirty="0"/>
              <a:t>Race Riots, 1964</a:t>
            </a:r>
            <a:br>
              <a:rPr lang="en-US" dirty="0"/>
            </a:br>
            <a:r>
              <a:rPr lang="en-US" sz="3600" dirty="0"/>
              <a:t>(Left: Rochester, N.Y, Right: Philadelphia)</a:t>
            </a:r>
          </a:p>
        </p:txBody>
      </p:sp>
      <p:pic>
        <p:nvPicPr>
          <p:cNvPr id="5" name="Content Placeholder 4">
            <a:extLst>
              <a:ext uri="{FF2B5EF4-FFF2-40B4-BE49-F238E27FC236}">
                <a16:creationId xmlns:a16="http://schemas.microsoft.com/office/drawing/2014/main" id="{961450DA-05F4-41D0-87A7-0AD8C26CB7AD}"/>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8676" y="2286000"/>
            <a:ext cx="4281267" cy="3159125"/>
          </a:xfrm>
        </p:spPr>
      </p:pic>
      <p:pic>
        <p:nvPicPr>
          <p:cNvPr id="7" name="Picture 6">
            <a:extLst>
              <a:ext uri="{FF2B5EF4-FFF2-40B4-BE49-F238E27FC236}">
                <a16:creationId xmlns:a16="http://schemas.microsoft.com/office/drawing/2014/main" id="{690A84C5-6D1F-49F3-BC1E-79B15ABAED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1303" y="2514599"/>
            <a:ext cx="5072698" cy="3798887"/>
          </a:xfrm>
          <a:prstGeom prst="rect">
            <a:avLst/>
          </a:prstGeom>
        </p:spPr>
      </p:pic>
    </p:spTree>
    <p:extLst>
      <p:ext uri="{BB962C8B-B14F-4D97-AF65-F5344CB8AC3E}">
        <p14:creationId xmlns:p14="http://schemas.microsoft.com/office/powerpoint/2010/main" val="21814439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7" name="Rectangle 5"/>
          <p:cNvSpPr>
            <a:spLocks noGrp="1" noChangeArrowheads="1"/>
          </p:cNvSpPr>
          <p:nvPr>
            <p:ph type="title"/>
          </p:nvPr>
        </p:nvSpPr>
        <p:spPr/>
        <p:txBody>
          <a:bodyPr/>
          <a:lstStyle/>
          <a:p>
            <a:pPr eaLnBrk="1" hangingPunct="1">
              <a:defRPr/>
            </a:pPr>
            <a:endParaRPr lang="en-US"/>
          </a:p>
        </p:txBody>
      </p:sp>
      <p:pic>
        <p:nvPicPr>
          <p:cNvPr id="22531" name="Picture 4"/>
          <p:cNvPicPr>
            <a:picLocks noGrp="1" noChangeAspect="1" noChangeArrowheads="1"/>
          </p:cNvPicPr>
          <p:nvPr>
            <p:ph idx="1"/>
          </p:nvPr>
        </p:nvPicPr>
        <p:blipFill>
          <a:blip r:embed="rId2" cstate="print"/>
          <a:srcRect/>
          <a:stretch>
            <a:fillRect/>
          </a:stretch>
        </p:blipFill>
        <p:spPr>
          <a:xfrm>
            <a:off x="990600" y="0"/>
            <a:ext cx="7620000" cy="6975475"/>
          </a:xfr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8" name="Rectangle 8"/>
          <p:cNvSpPr>
            <a:spLocks noGrp="1" noChangeArrowheads="1"/>
          </p:cNvSpPr>
          <p:nvPr>
            <p:ph type="title"/>
          </p:nvPr>
        </p:nvSpPr>
        <p:spPr/>
        <p:txBody>
          <a:bodyPr/>
          <a:lstStyle/>
          <a:p>
            <a:pPr eaLnBrk="1" hangingPunct="1">
              <a:defRPr/>
            </a:pPr>
            <a:r>
              <a:rPr lang="en-US"/>
              <a:t>Watts, 1965</a:t>
            </a:r>
          </a:p>
        </p:txBody>
      </p:sp>
      <p:pic>
        <p:nvPicPr>
          <p:cNvPr id="23555" name="Picture 4" descr="Watts Burning, 1965"/>
          <p:cNvPicPr>
            <a:picLocks noGrp="1" noChangeAspect="1" noChangeArrowheads="1"/>
          </p:cNvPicPr>
          <p:nvPr>
            <p:ph sz="half" idx="1"/>
          </p:nvPr>
        </p:nvPicPr>
        <p:blipFill>
          <a:blip r:embed="rId2" cstate="print"/>
          <a:srcRect/>
          <a:stretch>
            <a:fillRect/>
          </a:stretch>
        </p:blipFill>
        <p:spPr>
          <a:xfrm>
            <a:off x="4370388" y="1447800"/>
            <a:ext cx="4773612" cy="4953000"/>
          </a:xfrm>
          <a:noFill/>
        </p:spPr>
      </p:pic>
      <p:pic>
        <p:nvPicPr>
          <p:cNvPr id="23556" name="Picture 7" descr="Watts, 1965, Black Men in Control of Police Car"/>
          <p:cNvPicPr>
            <a:picLocks noGrp="1" noChangeAspect="1" noChangeArrowheads="1"/>
          </p:cNvPicPr>
          <p:nvPr>
            <p:ph sz="half" idx="2"/>
          </p:nvPr>
        </p:nvPicPr>
        <p:blipFill>
          <a:blip r:embed="rId3" cstate="print"/>
          <a:srcRect/>
          <a:stretch>
            <a:fillRect/>
          </a:stretch>
        </p:blipFill>
        <p:spPr>
          <a:xfrm>
            <a:off x="0" y="1981200"/>
            <a:ext cx="4800600" cy="3910013"/>
          </a:xfr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1" name="Rectangle 5"/>
          <p:cNvSpPr>
            <a:spLocks noGrp="1" noChangeArrowheads="1"/>
          </p:cNvSpPr>
          <p:nvPr>
            <p:ph type="title"/>
          </p:nvPr>
        </p:nvSpPr>
        <p:spPr>
          <a:xfrm>
            <a:off x="0" y="277813"/>
            <a:ext cx="9144000" cy="1139825"/>
          </a:xfrm>
        </p:spPr>
        <p:txBody>
          <a:bodyPr/>
          <a:lstStyle/>
          <a:p>
            <a:pPr eaLnBrk="1" hangingPunct="1">
              <a:defRPr/>
            </a:pPr>
            <a:r>
              <a:rPr lang="en-US" sz="4000" i="1" dirty="0"/>
              <a:t>Left: </a:t>
            </a:r>
            <a:r>
              <a:rPr lang="en-US" sz="4000" dirty="0"/>
              <a:t>103</a:t>
            </a:r>
            <a:r>
              <a:rPr lang="en-US" sz="4000" baseline="30000" dirty="0"/>
              <a:t>rd</a:t>
            </a:r>
            <a:r>
              <a:rPr lang="en-US" sz="4000" dirty="0"/>
              <a:t> Street</a:t>
            </a:r>
            <a:br>
              <a:rPr lang="en-US" sz="4000" dirty="0"/>
            </a:br>
            <a:r>
              <a:rPr lang="en-US" sz="4000" i="1" dirty="0"/>
              <a:t>Right:</a:t>
            </a:r>
            <a:r>
              <a:rPr lang="en-US" sz="4000" dirty="0"/>
              <a:t> Compton Ave and 108</a:t>
            </a:r>
            <a:r>
              <a:rPr lang="en-US" sz="4000" baseline="30000" dirty="0"/>
              <a:t>th</a:t>
            </a:r>
            <a:r>
              <a:rPr lang="en-US" sz="4000" dirty="0"/>
              <a:t> Street</a:t>
            </a:r>
          </a:p>
        </p:txBody>
      </p:sp>
      <p:pic>
        <p:nvPicPr>
          <p:cNvPr id="24579" name="Picture 4" descr="103rd Street, Watts Riot, 1965 (UCLA Special Collections)"/>
          <p:cNvPicPr>
            <a:picLocks noGrp="1" noChangeAspect="1" noChangeArrowheads="1"/>
          </p:cNvPicPr>
          <p:nvPr>
            <p:ph sz="half" idx="1"/>
          </p:nvPr>
        </p:nvPicPr>
        <p:blipFill>
          <a:blip r:embed="rId2" cstate="print"/>
          <a:srcRect/>
          <a:stretch>
            <a:fillRect/>
          </a:stretch>
        </p:blipFill>
        <p:spPr>
          <a:xfrm>
            <a:off x="0" y="2209800"/>
            <a:ext cx="4648200" cy="4168775"/>
          </a:xfrm>
          <a:noFill/>
        </p:spPr>
      </p:pic>
      <p:pic>
        <p:nvPicPr>
          <p:cNvPr id="24580" name="Picture 7" descr="Compton Ave"/>
          <p:cNvPicPr>
            <a:picLocks noGrp="1" noChangeAspect="1" noChangeArrowheads="1"/>
          </p:cNvPicPr>
          <p:nvPr>
            <p:ph sz="half" idx="2"/>
          </p:nvPr>
        </p:nvPicPr>
        <p:blipFill>
          <a:blip r:embed="rId3" cstate="print"/>
          <a:srcRect/>
          <a:stretch>
            <a:fillRect/>
          </a:stretch>
        </p:blipFill>
        <p:spPr>
          <a:xfrm>
            <a:off x="4648200" y="1905000"/>
            <a:ext cx="4495800" cy="4127500"/>
          </a:xfr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5" name="Rectangle 5"/>
          <p:cNvSpPr>
            <a:spLocks noGrp="1" noChangeArrowheads="1"/>
          </p:cNvSpPr>
          <p:nvPr>
            <p:ph type="title"/>
          </p:nvPr>
        </p:nvSpPr>
        <p:spPr>
          <a:xfrm>
            <a:off x="457200" y="76201"/>
            <a:ext cx="8229600" cy="609599"/>
          </a:xfrm>
        </p:spPr>
        <p:txBody>
          <a:bodyPr/>
          <a:lstStyle/>
          <a:p>
            <a:pPr eaLnBrk="1" hangingPunct="1">
              <a:defRPr/>
            </a:pPr>
            <a:r>
              <a:rPr lang="en-US" dirty="0"/>
              <a:t>Guns or Butter?</a:t>
            </a:r>
          </a:p>
        </p:txBody>
      </p:sp>
      <p:pic>
        <p:nvPicPr>
          <p:cNvPr id="20483" name="Picture 4" descr="Cartoon, Vietnam vs"/>
          <p:cNvPicPr>
            <a:picLocks noGrp="1" noChangeAspect="1" noChangeArrowheads="1"/>
          </p:cNvPicPr>
          <p:nvPr>
            <p:ph idx="1"/>
          </p:nvPr>
        </p:nvPicPr>
        <p:blipFill>
          <a:blip r:embed="rId2" cstate="print"/>
          <a:srcRect/>
          <a:stretch>
            <a:fillRect/>
          </a:stretch>
        </p:blipFill>
        <p:spPr>
          <a:xfrm>
            <a:off x="2367169" y="837917"/>
            <a:ext cx="4490831" cy="6010033"/>
          </a:xfrm>
          <a:noFill/>
        </p:spPr>
      </p:pic>
    </p:spTree>
    <p:extLst>
      <p:ext uri="{BB962C8B-B14F-4D97-AF65-F5344CB8AC3E}">
        <p14:creationId xmlns:p14="http://schemas.microsoft.com/office/powerpoint/2010/main" val="10915680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4" name="Rectangle 8"/>
          <p:cNvSpPr>
            <a:spLocks noGrp="1" noChangeArrowheads="1"/>
          </p:cNvSpPr>
          <p:nvPr>
            <p:ph type="title"/>
          </p:nvPr>
        </p:nvSpPr>
        <p:spPr/>
        <p:txBody>
          <a:bodyPr/>
          <a:lstStyle/>
          <a:p>
            <a:pPr eaLnBrk="1" hangingPunct="1">
              <a:defRPr/>
            </a:pPr>
            <a:endParaRPr lang="en-US"/>
          </a:p>
        </p:txBody>
      </p:sp>
      <p:pic>
        <p:nvPicPr>
          <p:cNvPr id="25603" name="Picture 7"/>
          <p:cNvPicPr>
            <a:picLocks noGrp="1" noChangeAspect="1" noChangeArrowheads="1"/>
          </p:cNvPicPr>
          <p:nvPr>
            <p:ph sz="half" idx="2"/>
          </p:nvPr>
        </p:nvPicPr>
        <p:blipFill>
          <a:blip r:embed="rId2" cstate="print"/>
          <a:srcRect/>
          <a:stretch>
            <a:fillRect/>
          </a:stretch>
        </p:blipFill>
        <p:spPr>
          <a:xfrm>
            <a:off x="-26988" y="228600"/>
            <a:ext cx="4451351" cy="6629400"/>
          </a:xfrm>
          <a:noFill/>
        </p:spPr>
      </p:pic>
      <p:pic>
        <p:nvPicPr>
          <p:cNvPr id="25604" name="Picture 11" descr="Malcolm X (Corbis-Bettmann)"/>
          <p:cNvPicPr>
            <a:picLocks noGrp="1" noChangeAspect="1" noChangeArrowheads="1"/>
          </p:cNvPicPr>
          <p:nvPr>
            <p:ph sz="half" idx="1"/>
          </p:nvPr>
        </p:nvPicPr>
        <p:blipFill>
          <a:blip r:embed="rId3" cstate="print"/>
          <a:srcRect/>
          <a:stretch>
            <a:fillRect/>
          </a:stretch>
        </p:blipFill>
        <p:spPr>
          <a:xfrm>
            <a:off x="4419600" y="381000"/>
            <a:ext cx="4827588" cy="6324600"/>
          </a:xfr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457200" y="0"/>
            <a:ext cx="8229600" cy="762000"/>
          </a:xfrm>
        </p:spPr>
        <p:txBody>
          <a:bodyPr/>
          <a:lstStyle/>
          <a:p>
            <a:pPr eaLnBrk="1" hangingPunct="1">
              <a:defRPr/>
            </a:pPr>
            <a:r>
              <a:rPr lang="en-US"/>
              <a:t>Malcolm and His Girls, 1965</a:t>
            </a:r>
          </a:p>
        </p:txBody>
      </p:sp>
      <p:pic>
        <p:nvPicPr>
          <p:cNvPr id="26627" name="Picture 3" descr="Malcolm X and His Two Daughters, N"/>
          <p:cNvPicPr>
            <a:picLocks noGrp="1" noChangeAspect="1" noChangeArrowheads="1"/>
          </p:cNvPicPr>
          <p:nvPr>
            <p:ph idx="1"/>
          </p:nvPr>
        </p:nvPicPr>
        <p:blipFill>
          <a:blip r:embed="rId2" cstate="print"/>
          <a:srcRect/>
          <a:stretch>
            <a:fillRect/>
          </a:stretch>
        </p:blipFill>
        <p:spPr>
          <a:xfrm>
            <a:off x="1295400" y="815975"/>
            <a:ext cx="6553200" cy="6099175"/>
          </a:xfr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Middle Class Blacks</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6838" y="1828800"/>
            <a:ext cx="9269690" cy="4495800"/>
          </a:xfrm>
        </p:spPr>
      </p:pic>
    </p:spTree>
    <p:extLst>
      <p:ext uri="{BB962C8B-B14F-4D97-AF65-F5344CB8AC3E}">
        <p14:creationId xmlns:p14="http://schemas.microsoft.com/office/powerpoint/2010/main" val="4395834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57200" y="0"/>
            <a:ext cx="8229600" cy="609600"/>
          </a:xfrm>
        </p:spPr>
        <p:txBody>
          <a:bodyPr/>
          <a:lstStyle/>
          <a:p>
            <a:pPr eaLnBrk="1" hangingPunct="1">
              <a:defRPr/>
            </a:pPr>
            <a:r>
              <a:rPr lang="en-US" sz="3200"/>
              <a:t>Beating of Demonstrators at Selma, 1965</a:t>
            </a:r>
          </a:p>
        </p:txBody>
      </p:sp>
      <p:pic>
        <p:nvPicPr>
          <p:cNvPr id="27651" name="Picture 4" descr="Police Attach Selma Marchers, John Lewis is Beaten, March 1965 (Ebony)"/>
          <p:cNvPicPr>
            <a:picLocks noGrp="1" noChangeAspect="1" noChangeArrowheads="1"/>
          </p:cNvPicPr>
          <p:nvPr>
            <p:ph idx="1"/>
          </p:nvPr>
        </p:nvPicPr>
        <p:blipFill>
          <a:blip r:embed="rId2" cstate="print"/>
          <a:srcRect/>
          <a:stretch>
            <a:fillRect/>
          </a:stretch>
        </p:blipFill>
        <p:spPr>
          <a:xfrm>
            <a:off x="0" y="685800"/>
            <a:ext cx="9144000" cy="6408738"/>
          </a:xfr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761999"/>
          </a:xfrm>
        </p:spPr>
        <p:txBody>
          <a:bodyPr/>
          <a:lstStyle/>
          <a:p>
            <a:r>
              <a:rPr lang="en-US" dirty="0"/>
              <a:t>Seventh Avenue, Harlem, 1956</a:t>
            </a:r>
          </a:p>
        </p:txBody>
      </p:sp>
      <p:pic>
        <p:nvPicPr>
          <p:cNvPr id="3074" name="Picture 2" descr="C:\Users\User\Pictures\322 Illustrations\322, AAH, 1946-1964\Seventh Avenue, Harlem, 1956.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838200"/>
            <a:ext cx="7519394" cy="601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85252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
            <a:ext cx="9067800" cy="1066799"/>
          </a:xfrm>
        </p:spPr>
        <p:txBody>
          <a:bodyPr/>
          <a:lstStyle/>
          <a:p>
            <a:r>
              <a:rPr lang="en-US" sz="3200" dirty="0"/>
              <a:t>Marcus Garvey and the Roots of Black Power</a:t>
            </a:r>
          </a:p>
        </p:txBody>
      </p:sp>
      <p:pic>
        <p:nvPicPr>
          <p:cNvPr id="78850" name="Picture 2" descr="C:\Users\Taylor\Desktop\Garvey at Desk.jpg"/>
          <p:cNvPicPr>
            <a:picLocks noGrp="1" noChangeAspect="1" noChangeArrowheads="1"/>
          </p:cNvPicPr>
          <p:nvPr>
            <p:ph idx="1"/>
          </p:nvPr>
        </p:nvPicPr>
        <p:blipFill>
          <a:blip r:embed="rId2" cstate="print"/>
          <a:srcRect/>
          <a:stretch>
            <a:fillRect/>
          </a:stretch>
        </p:blipFill>
        <p:spPr bwMode="auto">
          <a:xfrm>
            <a:off x="0" y="1219200"/>
            <a:ext cx="4495800" cy="5368951"/>
          </a:xfrm>
          <a:prstGeom prst="rect">
            <a:avLst/>
          </a:prstGeom>
          <a:noFill/>
        </p:spPr>
      </p:pic>
      <p:pic>
        <p:nvPicPr>
          <p:cNvPr id="44033" name="Picture 1" descr="C:\Users\Taylor\Desktop\Garvey in Head Gear.gif"/>
          <p:cNvPicPr>
            <a:picLocks noChangeAspect="1" noChangeArrowheads="1"/>
          </p:cNvPicPr>
          <p:nvPr/>
        </p:nvPicPr>
        <p:blipFill>
          <a:blip r:embed="rId3" cstate="print"/>
          <a:srcRect/>
          <a:stretch>
            <a:fillRect/>
          </a:stretch>
        </p:blipFill>
        <p:spPr bwMode="auto">
          <a:xfrm>
            <a:off x="4819650" y="1143000"/>
            <a:ext cx="4324350" cy="5462337"/>
          </a:xfrm>
          <a:prstGeom prst="rect">
            <a:avLst/>
          </a:prstGeom>
          <a:noFill/>
        </p:spPr>
      </p:pic>
    </p:spTree>
    <p:extLst>
      <p:ext uri="{BB962C8B-B14F-4D97-AF65-F5344CB8AC3E}">
        <p14:creationId xmlns:p14="http://schemas.microsoft.com/office/powerpoint/2010/main" val="16447829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5" name="Rectangle 5"/>
          <p:cNvSpPr>
            <a:spLocks noGrp="1" noChangeArrowheads="1"/>
          </p:cNvSpPr>
          <p:nvPr>
            <p:ph type="title"/>
          </p:nvPr>
        </p:nvSpPr>
        <p:spPr>
          <a:xfrm>
            <a:off x="457200" y="0"/>
            <a:ext cx="8229600" cy="762000"/>
          </a:xfrm>
        </p:spPr>
        <p:txBody>
          <a:bodyPr/>
          <a:lstStyle/>
          <a:p>
            <a:pPr eaLnBrk="1" hangingPunct="1">
              <a:defRPr/>
            </a:pPr>
            <a:r>
              <a:rPr lang="en-US" sz="4000"/>
              <a:t>Ambivalent Identification with Africa</a:t>
            </a:r>
          </a:p>
        </p:txBody>
      </p:sp>
      <p:pic>
        <p:nvPicPr>
          <p:cNvPr id="28675" name="Picture 4" descr="Cartoon, ca"/>
          <p:cNvPicPr>
            <a:picLocks noGrp="1" noChangeAspect="1" noChangeArrowheads="1"/>
          </p:cNvPicPr>
          <p:nvPr>
            <p:ph idx="1"/>
          </p:nvPr>
        </p:nvPicPr>
        <p:blipFill>
          <a:blip r:embed="rId2" cstate="print"/>
          <a:srcRect/>
          <a:stretch>
            <a:fillRect/>
          </a:stretch>
        </p:blipFill>
        <p:spPr>
          <a:xfrm>
            <a:off x="1371600" y="784225"/>
            <a:ext cx="6553200" cy="6021388"/>
          </a:xfr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1"/>
            <a:ext cx="9144000" cy="1981199"/>
          </a:xfrm>
        </p:spPr>
        <p:txBody>
          <a:bodyPr/>
          <a:lstStyle/>
          <a:p>
            <a:r>
              <a:rPr lang="en-US" sz="3200" dirty="0"/>
              <a:t>I don’t feel I am a visitor in Ghana or in any part of Africa.  I feel that I am at home—</a:t>
            </a:r>
            <a:br>
              <a:rPr lang="en-US" sz="3200" dirty="0"/>
            </a:br>
            <a:r>
              <a:rPr lang="en-US" sz="2800" dirty="0"/>
              <a:t>Malcolm X at the University of Ghana, May 13, 1964</a:t>
            </a:r>
          </a:p>
        </p:txBody>
      </p:sp>
      <p:pic>
        <p:nvPicPr>
          <p:cNvPr id="5" name="Content Placeholder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5576481" y="2057400"/>
            <a:ext cx="3560592" cy="4833383"/>
          </a:xfrm>
        </p:spPr>
      </p:pic>
      <p:pic>
        <p:nvPicPr>
          <p:cNvPr id="8" name="Content Placeholder 7"/>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76200" y="2085109"/>
            <a:ext cx="5548973" cy="4495800"/>
          </a:xfrm>
        </p:spPr>
      </p:pic>
    </p:spTree>
    <p:extLst>
      <p:ext uri="{BB962C8B-B14F-4D97-AF65-F5344CB8AC3E}">
        <p14:creationId xmlns:p14="http://schemas.microsoft.com/office/powerpoint/2010/main" val="38137376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600" name="Rectangle 8"/>
          <p:cNvSpPr>
            <a:spLocks noGrp="1" noChangeArrowheads="1"/>
          </p:cNvSpPr>
          <p:nvPr>
            <p:ph type="title"/>
          </p:nvPr>
        </p:nvSpPr>
        <p:spPr>
          <a:xfrm>
            <a:off x="0" y="277813"/>
            <a:ext cx="9144000" cy="407987"/>
          </a:xfrm>
        </p:spPr>
        <p:txBody>
          <a:bodyPr/>
          <a:lstStyle/>
          <a:p>
            <a:pPr eaLnBrk="1" hangingPunct="1">
              <a:defRPr/>
            </a:pPr>
            <a:r>
              <a:rPr lang="en-US" sz="3600"/>
              <a:t>Malcolm X in Mecca and Egypt, 1964</a:t>
            </a:r>
          </a:p>
        </p:txBody>
      </p:sp>
      <p:pic>
        <p:nvPicPr>
          <p:cNvPr id="29699" name="Picture 4" descr="Malcolm X Speaks"/>
          <p:cNvPicPr>
            <a:picLocks noGrp="1" noChangeAspect="1" noChangeArrowheads="1"/>
          </p:cNvPicPr>
          <p:nvPr>
            <p:ph sz="half" idx="1"/>
          </p:nvPr>
        </p:nvPicPr>
        <p:blipFill>
          <a:blip r:embed="rId2" cstate="print"/>
          <a:srcRect/>
          <a:stretch>
            <a:fillRect/>
          </a:stretch>
        </p:blipFill>
        <p:spPr>
          <a:xfrm>
            <a:off x="4340225" y="1143000"/>
            <a:ext cx="4803775" cy="5486400"/>
          </a:xfrm>
          <a:noFill/>
        </p:spPr>
      </p:pic>
      <p:pic>
        <p:nvPicPr>
          <p:cNvPr id="29700" name="Picture 7" descr="Malcolm in Mecca, 1964"/>
          <p:cNvPicPr>
            <a:picLocks noGrp="1" noChangeAspect="1" noChangeArrowheads="1"/>
          </p:cNvPicPr>
          <p:nvPr>
            <p:ph sz="half" idx="2"/>
          </p:nvPr>
        </p:nvPicPr>
        <p:blipFill>
          <a:blip r:embed="rId3" cstate="print"/>
          <a:srcRect/>
          <a:stretch>
            <a:fillRect/>
          </a:stretch>
        </p:blipFill>
        <p:spPr>
          <a:xfrm>
            <a:off x="0" y="990600"/>
            <a:ext cx="4173538" cy="5638800"/>
          </a:xfr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3" name="Rectangle 5"/>
          <p:cNvSpPr>
            <a:spLocks noGrp="1" noChangeArrowheads="1"/>
          </p:cNvSpPr>
          <p:nvPr>
            <p:ph type="title"/>
          </p:nvPr>
        </p:nvSpPr>
        <p:spPr/>
        <p:txBody>
          <a:bodyPr/>
          <a:lstStyle/>
          <a:p>
            <a:pPr eaLnBrk="1" hangingPunct="1">
              <a:defRPr/>
            </a:pPr>
            <a:endParaRPr lang="en-US"/>
          </a:p>
        </p:txBody>
      </p:sp>
      <p:pic>
        <p:nvPicPr>
          <p:cNvPr id="30723" name="Picture 4" descr="Malcolm X Holding A Rifle"/>
          <p:cNvPicPr>
            <a:picLocks noGrp="1" noChangeAspect="1" noChangeArrowheads="1"/>
          </p:cNvPicPr>
          <p:nvPr>
            <p:ph idx="1"/>
          </p:nvPr>
        </p:nvPicPr>
        <p:blipFill>
          <a:blip r:embed="rId2" cstate="print"/>
          <a:srcRect/>
          <a:stretch>
            <a:fillRect/>
          </a:stretch>
        </p:blipFill>
        <p:spPr>
          <a:xfrm>
            <a:off x="1828800" y="0"/>
            <a:ext cx="4730750" cy="6858000"/>
          </a:xfr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Malcolm and The Nation of Islam, 1963</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14600" y="1767451"/>
            <a:ext cx="8361404" cy="3757443"/>
          </a:xfrm>
        </p:spPr>
      </p:pic>
      <p:pic>
        <p:nvPicPr>
          <p:cNvPr id="5" name="Picture 7"/>
          <p:cNvPicPr>
            <a:picLocks noChangeAspect="1" noChangeArrowheads="1"/>
          </p:cNvPicPr>
          <p:nvPr/>
        </p:nvPicPr>
        <p:blipFill>
          <a:blip r:embed="rId3" cstate="print"/>
          <a:srcRect/>
          <a:stretch>
            <a:fillRect/>
          </a:stretch>
        </p:blipFill>
        <p:spPr>
          <a:xfrm>
            <a:off x="-152400" y="1767451"/>
            <a:ext cx="2998788" cy="4466097"/>
          </a:xfrm>
          <a:prstGeom prst="rect">
            <a:avLst/>
          </a:prstGeom>
          <a:noFill/>
        </p:spPr>
      </p:pic>
    </p:spTree>
    <p:extLst>
      <p:ext uri="{BB962C8B-B14F-4D97-AF65-F5344CB8AC3E}">
        <p14:creationId xmlns:p14="http://schemas.microsoft.com/office/powerpoint/2010/main" val="3466517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12" name="Rectangle 8"/>
          <p:cNvSpPr>
            <a:spLocks noGrp="1" noChangeArrowheads="1"/>
          </p:cNvSpPr>
          <p:nvPr>
            <p:ph type="title"/>
          </p:nvPr>
        </p:nvSpPr>
        <p:spPr/>
        <p:txBody>
          <a:bodyPr/>
          <a:lstStyle/>
          <a:p>
            <a:pPr eaLnBrk="1" hangingPunct="1">
              <a:defRPr/>
            </a:pPr>
            <a:endParaRPr lang="en-US"/>
          </a:p>
        </p:txBody>
      </p:sp>
      <p:pic>
        <p:nvPicPr>
          <p:cNvPr id="32771" name="Picture 4" descr="Assassination of Malcolm X, Feb"/>
          <p:cNvPicPr>
            <a:picLocks noGrp="1" noChangeAspect="1" noChangeArrowheads="1"/>
          </p:cNvPicPr>
          <p:nvPr>
            <p:ph sz="half" idx="1"/>
          </p:nvPr>
        </p:nvPicPr>
        <p:blipFill>
          <a:blip r:embed="rId2" cstate="print"/>
          <a:srcRect/>
          <a:stretch>
            <a:fillRect/>
          </a:stretch>
        </p:blipFill>
        <p:spPr>
          <a:xfrm>
            <a:off x="1143000" y="0"/>
            <a:ext cx="6986588" cy="7239000"/>
          </a:xfr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7" name="Rectangle 5"/>
          <p:cNvSpPr>
            <a:spLocks noGrp="1" noChangeArrowheads="1"/>
          </p:cNvSpPr>
          <p:nvPr>
            <p:ph type="title"/>
          </p:nvPr>
        </p:nvSpPr>
        <p:spPr>
          <a:xfrm>
            <a:off x="0" y="0"/>
            <a:ext cx="9144000" cy="609600"/>
          </a:xfrm>
        </p:spPr>
        <p:txBody>
          <a:bodyPr/>
          <a:lstStyle/>
          <a:p>
            <a:pPr eaLnBrk="1" hangingPunct="1">
              <a:defRPr/>
            </a:pPr>
            <a:r>
              <a:rPr lang="en-US" sz="3200"/>
              <a:t>Yuri Kochiyama and Malcolm X</a:t>
            </a:r>
          </a:p>
        </p:txBody>
      </p:sp>
      <p:pic>
        <p:nvPicPr>
          <p:cNvPr id="33795" name="Picture 4" descr="Yori Kochiyama and Malcolm X (www"/>
          <p:cNvPicPr>
            <a:picLocks noGrp="1" noChangeAspect="1" noChangeArrowheads="1"/>
          </p:cNvPicPr>
          <p:nvPr>
            <p:ph idx="1"/>
          </p:nvPr>
        </p:nvPicPr>
        <p:blipFill>
          <a:blip r:embed="rId2" cstate="print"/>
          <a:srcRect/>
          <a:stretch>
            <a:fillRect/>
          </a:stretch>
        </p:blipFill>
        <p:spPr>
          <a:xfrm>
            <a:off x="2286000" y="762000"/>
            <a:ext cx="4454525" cy="6096000"/>
          </a:xfr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7" name="Rectangle 5"/>
          <p:cNvSpPr>
            <a:spLocks noGrp="1" noChangeArrowheads="1"/>
          </p:cNvSpPr>
          <p:nvPr>
            <p:ph type="title"/>
          </p:nvPr>
        </p:nvSpPr>
        <p:spPr>
          <a:xfrm>
            <a:off x="0" y="277813"/>
            <a:ext cx="9144000" cy="560387"/>
          </a:xfrm>
        </p:spPr>
        <p:txBody>
          <a:bodyPr/>
          <a:lstStyle/>
          <a:p>
            <a:pPr eaLnBrk="1" hangingPunct="1">
              <a:defRPr/>
            </a:pPr>
            <a:r>
              <a:rPr lang="en-US" sz="3200"/>
              <a:t>James Meredith Shot During His March Against Fear, June 1966</a:t>
            </a:r>
          </a:p>
        </p:txBody>
      </p:sp>
      <p:pic>
        <p:nvPicPr>
          <p:cNvPr id="34819" name="Picture 8" descr="James Meredith Shot During March Against Fear, 6-6-1966 (CRC)"/>
          <p:cNvPicPr>
            <a:picLocks noGrp="1" noChangeAspect="1" noChangeArrowheads="1"/>
          </p:cNvPicPr>
          <p:nvPr>
            <p:ph idx="1"/>
          </p:nvPr>
        </p:nvPicPr>
        <p:blipFill>
          <a:blip r:embed="rId2" cstate="print"/>
          <a:srcRect/>
          <a:stretch>
            <a:fillRect/>
          </a:stretch>
        </p:blipFill>
        <p:spPr>
          <a:xfrm>
            <a:off x="0" y="1524000"/>
            <a:ext cx="9372600" cy="4432300"/>
          </a:xfr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5" name="Rectangle 5"/>
          <p:cNvSpPr>
            <a:spLocks noGrp="1" noChangeArrowheads="1"/>
          </p:cNvSpPr>
          <p:nvPr>
            <p:ph type="title"/>
          </p:nvPr>
        </p:nvSpPr>
        <p:spPr/>
        <p:txBody>
          <a:bodyPr/>
          <a:lstStyle/>
          <a:p>
            <a:pPr eaLnBrk="1" hangingPunct="1">
              <a:defRPr/>
            </a:pPr>
            <a:endParaRPr lang="en-US"/>
          </a:p>
        </p:txBody>
      </p:sp>
      <p:pic>
        <p:nvPicPr>
          <p:cNvPr id="35843" name="Picture 4" descr="MLK &amp; Stokely Carmichael Complete the March Against Fear, 1966"/>
          <p:cNvPicPr>
            <a:picLocks noGrp="1" noChangeAspect="1" noChangeArrowheads="1"/>
          </p:cNvPicPr>
          <p:nvPr>
            <p:ph idx="1"/>
          </p:nvPr>
        </p:nvPicPr>
        <p:blipFill>
          <a:blip r:embed="rId2" cstate="print"/>
          <a:srcRect/>
          <a:stretch>
            <a:fillRect/>
          </a:stretch>
        </p:blipFill>
        <p:spPr>
          <a:xfrm>
            <a:off x="0" y="609600"/>
            <a:ext cx="9144000" cy="5849938"/>
          </a:xfr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1"/>
            <a:ext cx="9144000" cy="1295399"/>
          </a:xfrm>
        </p:spPr>
        <p:txBody>
          <a:bodyPr/>
          <a:lstStyle/>
          <a:p>
            <a:r>
              <a:rPr lang="en-US" sz="3200" dirty="0"/>
              <a:t>Stokely Carmichael’s First Black Power Speech, Greenwood, Mississippi, June 16, 1966</a:t>
            </a:r>
          </a:p>
        </p:txBody>
      </p:sp>
      <p:pic>
        <p:nvPicPr>
          <p:cNvPr id="1026" name="Picture 2" descr="C:\Users\User\Desktop\Stokley Carmichael Giving Black Power Speech, June 1966 (Bob Fitch Photo).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066800" y="1447801"/>
            <a:ext cx="7419648" cy="5369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1697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5" name="Rectangle 5"/>
          <p:cNvSpPr>
            <a:spLocks noGrp="1" noChangeArrowheads="1"/>
          </p:cNvSpPr>
          <p:nvPr>
            <p:ph type="title"/>
          </p:nvPr>
        </p:nvSpPr>
        <p:spPr>
          <a:xfrm>
            <a:off x="0" y="0"/>
            <a:ext cx="9144000" cy="838200"/>
          </a:xfrm>
        </p:spPr>
        <p:txBody>
          <a:bodyPr/>
          <a:lstStyle/>
          <a:p>
            <a:pPr eaLnBrk="1" hangingPunct="1">
              <a:defRPr/>
            </a:pPr>
            <a:r>
              <a:rPr lang="en-US" sz="3200"/>
              <a:t>Stokely Carmichael at Garfield High, April 1967</a:t>
            </a:r>
          </a:p>
        </p:txBody>
      </p:sp>
      <p:pic>
        <p:nvPicPr>
          <p:cNvPr id="36867" name="Picture 4" descr="Stokely Carmichael, Garfield High, 1967 (MOHAI)"/>
          <p:cNvPicPr>
            <a:picLocks noGrp="1" noChangeAspect="1" noChangeArrowheads="1"/>
          </p:cNvPicPr>
          <p:nvPr>
            <p:ph idx="1"/>
          </p:nvPr>
        </p:nvPicPr>
        <p:blipFill>
          <a:blip r:embed="rId2" cstate="print"/>
          <a:srcRect/>
          <a:stretch>
            <a:fillRect/>
          </a:stretch>
        </p:blipFill>
        <p:spPr>
          <a:xfrm>
            <a:off x="1765300" y="762000"/>
            <a:ext cx="5678488" cy="6172200"/>
          </a:xfr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101" name="Rectangle 5"/>
          <p:cNvSpPr>
            <a:spLocks noGrp="1" noChangeArrowheads="1"/>
          </p:cNvSpPr>
          <p:nvPr>
            <p:ph type="title"/>
          </p:nvPr>
        </p:nvSpPr>
        <p:spPr>
          <a:xfrm>
            <a:off x="457200" y="277813"/>
            <a:ext cx="8229600" cy="407987"/>
          </a:xfrm>
        </p:spPr>
        <p:txBody>
          <a:bodyPr/>
          <a:lstStyle/>
          <a:p>
            <a:pPr eaLnBrk="1" hangingPunct="1">
              <a:defRPr/>
            </a:pPr>
            <a:r>
              <a:rPr lang="en-US" sz="4000"/>
              <a:t>Viet Cong Fighters, 1966</a:t>
            </a:r>
          </a:p>
        </p:txBody>
      </p:sp>
      <p:pic>
        <p:nvPicPr>
          <p:cNvPr id="37891" name="Picture 8" descr="Viet Cong Fighters, 1966"/>
          <p:cNvPicPr>
            <a:picLocks noGrp="1" noChangeAspect="1" noChangeArrowheads="1"/>
          </p:cNvPicPr>
          <p:nvPr>
            <p:ph idx="1"/>
          </p:nvPr>
        </p:nvPicPr>
        <p:blipFill>
          <a:blip r:embed="rId2" cstate="print"/>
          <a:srcRect/>
          <a:stretch>
            <a:fillRect/>
          </a:stretch>
        </p:blipFill>
        <p:spPr>
          <a:xfrm>
            <a:off x="381000" y="1095375"/>
            <a:ext cx="8382000" cy="5762625"/>
          </a:xfr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457200" y="277813"/>
            <a:ext cx="8229600" cy="865187"/>
          </a:xfrm>
        </p:spPr>
        <p:txBody>
          <a:bodyPr/>
          <a:lstStyle/>
          <a:p>
            <a:pPr eaLnBrk="1" hangingPunct="1">
              <a:defRPr/>
            </a:pPr>
            <a:r>
              <a:rPr lang="en-US" sz="3200"/>
              <a:t>High School Student Demonstrators, </a:t>
            </a:r>
            <a:br>
              <a:rPr lang="en-US" sz="3200"/>
            </a:br>
            <a:r>
              <a:rPr lang="en-US" sz="3200"/>
              <a:t>Social Circle, California, Feb. 15, 1968</a:t>
            </a:r>
          </a:p>
        </p:txBody>
      </p:sp>
      <p:pic>
        <p:nvPicPr>
          <p:cNvPr id="38915" name="Picture 4" descr="High School Demonstrators at Social Circle, California, Feb"/>
          <p:cNvPicPr>
            <a:picLocks noGrp="1" noChangeAspect="1" noChangeArrowheads="1"/>
          </p:cNvPicPr>
          <p:nvPr>
            <p:ph idx="1"/>
          </p:nvPr>
        </p:nvPicPr>
        <p:blipFill>
          <a:blip r:embed="rId2" cstate="print"/>
          <a:srcRect/>
          <a:stretch>
            <a:fillRect/>
          </a:stretch>
        </p:blipFill>
        <p:spPr>
          <a:xfrm>
            <a:off x="838200" y="1374775"/>
            <a:ext cx="7467600" cy="5483225"/>
          </a:xfr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0" y="0"/>
            <a:ext cx="9144000" cy="1066800"/>
          </a:xfrm>
        </p:spPr>
        <p:txBody>
          <a:bodyPr/>
          <a:lstStyle/>
          <a:p>
            <a:pPr eaLnBrk="1" hangingPunct="1">
              <a:defRPr/>
            </a:pPr>
            <a:r>
              <a:rPr lang="en-US" sz="2800"/>
              <a:t>Lowndes County (Alabama) Freedom Democratic Organization</a:t>
            </a:r>
          </a:p>
        </p:txBody>
      </p:sp>
      <p:pic>
        <p:nvPicPr>
          <p:cNvPr id="39939" name="Picture 4" descr="Lowndes County Freedom Democratic Organization"/>
          <p:cNvPicPr>
            <a:picLocks noGrp="1" noChangeAspect="1" noChangeArrowheads="1"/>
          </p:cNvPicPr>
          <p:nvPr>
            <p:ph sz="half" idx="1"/>
          </p:nvPr>
        </p:nvPicPr>
        <p:blipFill>
          <a:blip r:embed="rId2" cstate="print"/>
          <a:srcRect/>
          <a:stretch>
            <a:fillRect/>
          </a:stretch>
        </p:blipFill>
        <p:spPr>
          <a:xfrm>
            <a:off x="0" y="1143000"/>
            <a:ext cx="4119563" cy="5715000"/>
          </a:xfrm>
          <a:noFill/>
        </p:spPr>
      </p:pic>
      <p:pic>
        <p:nvPicPr>
          <p:cNvPr id="39940" name="Picture 6" descr="Lowdnes County Freedom Org"/>
          <p:cNvPicPr>
            <a:picLocks noGrp="1" noChangeAspect="1" noChangeArrowheads="1"/>
          </p:cNvPicPr>
          <p:nvPr>
            <p:ph sz="half" idx="2"/>
          </p:nvPr>
        </p:nvPicPr>
        <p:blipFill>
          <a:blip r:embed="rId3" cstate="print"/>
          <a:srcRect/>
          <a:stretch>
            <a:fillRect/>
          </a:stretch>
        </p:blipFill>
        <p:spPr>
          <a:xfrm>
            <a:off x="4662488" y="1143000"/>
            <a:ext cx="4481512" cy="5715000"/>
          </a:xfr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914399"/>
          </a:xfrm>
        </p:spPr>
        <p:txBody>
          <a:bodyPr/>
          <a:lstStyle/>
          <a:p>
            <a:br>
              <a:rPr lang="en-US" sz="3600" dirty="0"/>
            </a:br>
            <a:r>
              <a:rPr lang="en-US" sz="3600" dirty="0"/>
              <a:t>The Roots of Black Power</a:t>
            </a:r>
            <a:br>
              <a:rPr lang="en-US" sz="3600" dirty="0"/>
            </a:br>
            <a:r>
              <a:rPr lang="en-US" sz="2800" dirty="0"/>
              <a:t>David Walker, Henry Highland Garnet, Maj. Martin R. Delany, Booker T. Washington, Marcus Garvey</a:t>
            </a:r>
          </a:p>
        </p:txBody>
      </p:sp>
      <p:pic>
        <p:nvPicPr>
          <p:cNvPr id="44033" name="Picture 1" descr="C:\Users\Taylor\Desktop\Garvey in Head Gear.gif"/>
          <p:cNvPicPr>
            <a:picLocks noChangeAspect="1" noChangeArrowheads="1"/>
          </p:cNvPicPr>
          <p:nvPr/>
        </p:nvPicPr>
        <p:blipFill>
          <a:blip r:embed="rId3" cstate="print"/>
          <a:srcRect/>
          <a:stretch>
            <a:fillRect/>
          </a:stretch>
        </p:blipFill>
        <p:spPr bwMode="auto">
          <a:xfrm>
            <a:off x="6388100" y="1600200"/>
            <a:ext cx="2755900" cy="3481137"/>
          </a:xfrm>
          <a:prstGeom prst="rect">
            <a:avLst/>
          </a:prstGeom>
          <a:noFill/>
        </p:spPr>
      </p:pic>
      <p:pic>
        <p:nvPicPr>
          <p:cNvPr id="4" name="Content Placeholder 3"/>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31750" y="1532432"/>
            <a:ext cx="2349500" cy="3860800"/>
          </a:xfr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4075" y="4338888"/>
            <a:ext cx="2819400" cy="2819400"/>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15298" y="1584576"/>
            <a:ext cx="2590800" cy="3136900"/>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81600" y="3884585"/>
            <a:ext cx="2133600" cy="3014133"/>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3" name="Rectangle 5"/>
          <p:cNvSpPr>
            <a:spLocks noGrp="1" noChangeArrowheads="1"/>
          </p:cNvSpPr>
          <p:nvPr>
            <p:ph type="title"/>
          </p:nvPr>
        </p:nvSpPr>
        <p:spPr>
          <a:xfrm>
            <a:off x="0" y="304800"/>
            <a:ext cx="9144000" cy="609600"/>
          </a:xfrm>
        </p:spPr>
        <p:txBody>
          <a:bodyPr/>
          <a:lstStyle/>
          <a:p>
            <a:pPr eaLnBrk="1" hangingPunct="1">
              <a:defRPr/>
            </a:pPr>
            <a:r>
              <a:rPr lang="en-US" sz="3200"/>
              <a:t>Black Power Press Conference in Newark, 1967</a:t>
            </a:r>
          </a:p>
        </p:txBody>
      </p:sp>
      <p:pic>
        <p:nvPicPr>
          <p:cNvPr id="40963" name="Picture 4" descr="Black Power Press Conference, Newark, 1967 (CRC)"/>
          <p:cNvPicPr>
            <a:picLocks noGrp="1" noChangeAspect="1" noChangeArrowheads="1"/>
          </p:cNvPicPr>
          <p:nvPr>
            <p:ph idx="1"/>
          </p:nvPr>
        </p:nvPicPr>
        <p:blipFill>
          <a:blip r:embed="rId2" cstate="print"/>
          <a:srcRect/>
          <a:stretch>
            <a:fillRect/>
          </a:stretch>
        </p:blipFill>
        <p:spPr>
          <a:xfrm>
            <a:off x="457200" y="1017588"/>
            <a:ext cx="8305800" cy="5840412"/>
          </a:xfr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46" name="Rectangle 10"/>
          <p:cNvSpPr>
            <a:spLocks noGrp="1" noChangeArrowheads="1"/>
          </p:cNvSpPr>
          <p:nvPr>
            <p:ph type="title"/>
          </p:nvPr>
        </p:nvSpPr>
        <p:spPr>
          <a:xfrm>
            <a:off x="0" y="277813"/>
            <a:ext cx="9144000" cy="1139825"/>
          </a:xfrm>
        </p:spPr>
        <p:txBody>
          <a:bodyPr/>
          <a:lstStyle/>
          <a:p>
            <a:pPr eaLnBrk="1" hangingPunct="1">
              <a:defRPr/>
            </a:pPr>
            <a:r>
              <a:rPr lang="en-US" sz="4000"/>
              <a:t>The Debate Over Black Power</a:t>
            </a:r>
            <a:br>
              <a:rPr lang="en-US" sz="4000"/>
            </a:br>
            <a:r>
              <a:rPr lang="en-US" sz="2800"/>
              <a:t>Meet the Press, August 1966,</a:t>
            </a:r>
            <a:br>
              <a:rPr lang="en-US" sz="2800"/>
            </a:br>
            <a:r>
              <a:rPr lang="en-US" sz="2800"/>
              <a:t>Sepia Magazine, September 1966</a:t>
            </a:r>
          </a:p>
        </p:txBody>
      </p:sp>
      <p:pic>
        <p:nvPicPr>
          <p:cNvPr id="41987" name="Picture 8" descr="Black Power Debated on  Meet the Press, 1966 (CRC"/>
          <p:cNvPicPr>
            <a:picLocks noGrp="1" noChangeAspect="1" noChangeArrowheads="1"/>
          </p:cNvPicPr>
          <p:nvPr>
            <p:ph sz="half" idx="1"/>
          </p:nvPr>
        </p:nvPicPr>
        <p:blipFill>
          <a:blip r:embed="rId2" cstate="print"/>
          <a:srcRect/>
          <a:stretch>
            <a:fillRect/>
          </a:stretch>
        </p:blipFill>
        <p:spPr>
          <a:xfrm>
            <a:off x="0" y="1828800"/>
            <a:ext cx="5943600" cy="3694113"/>
          </a:xfrm>
        </p:spPr>
      </p:pic>
      <p:pic>
        <p:nvPicPr>
          <p:cNvPr id="41988" name="Picture 13" descr="The Debate Over Black Power (CRC)"/>
          <p:cNvPicPr>
            <a:picLocks noGrp="1" noChangeAspect="1" noChangeArrowheads="1"/>
          </p:cNvPicPr>
          <p:nvPr>
            <p:ph sz="half" idx="2"/>
          </p:nvPr>
        </p:nvPicPr>
        <p:blipFill>
          <a:blip r:embed="rId3" cstate="print"/>
          <a:srcRect/>
          <a:stretch>
            <a:fillRect/>
          </a:stretch>
        </p:blipFill>
        <p:spPr>
          <a:xfrm>
            <a:off x="5994400" y="2057400"/>
            <a:ext cx="3149600" cy="4114800"/>
          </a:xfr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20" name="Rectangle 8"/>
          <p:cNvSpPr>
            <a:spLocks noGrp="1" noChangeArrowheads="1"/>
          </p:cNvSpPr>
          <p:nvPr>
            <p:ph type="title"/>
          </p:nvPr>
        </p:nvSpPr>
        <p:spPr/>
        <p:txBody>
          <a:bodyPr/>
          <a:lstStyle/>
          <a:p>
            <a:pPr eaLnBrk="1" hangingPunct="1">
              <a:defRPr/>
            </a:pPr>
            <a:endParaRPr lang="en-US"/>
          </a:p>
        </p:txBody>
      </p:sp>
      <p:pic>
        <p:nvPicPr>
          <p:cNvPr id="43011" name="Picture 4" descr="Melba Moore, 1972 (Wagner International Photos, Inc"/>
          <p:cNvPicPr>
            <a:picLocks noGrp="1" noChangeAspect="1" noChangeArrowheads="1"/>
          </p:cNvPicPr>
          <p:nvPr>
            <p:ph sz="half" idx="1"/>
          </p:nvPr>
        </p:nvPicPr>
        <p:blipFill>
          <a:blip r:embed="rId2" cstate="print"/>
          <a:srcRect/>
          <a:stretch>
            <a:fillRect/>
          </a:stretch>
        </p:blipFill>
        <p:spPr>
          <a:xfrm>
            <a:off x="304800" y="0"/>
            <a:ext cx="3498850" cy="6858000"/>
          </a:xfrm>
          <a:noFill/>
        </p:spPr>
      </p:pic>
      <p:pic>
        <p:nvPicPr>
          <p:cNvPr id="43012" name="Picture 7" descr="1969 Ad for Newport Cigarettes"/>
          <p:cNvPicPr>
            <a:picLocks noGrp="1" noChangeAspect="1" noChangeArrowheads="1"/>
          </p:cNvPicPr>
          <p:nvPr>
            <p:ph sz="half" idx="2"/>
          </p:nvPr>
        </p:nvPicPr>
        <p:blipFill>
          <a:blip r:embed="rId3" cstate="print"/>
          <a:srcRect/>
          <a:stretch>
            <a:fillRect/>
          </a:stretch>
        </p:blipFill>
        <p:spPr>
          <a:xfrm>
            <a:off x="4157663" y="0"/>
            <a:ext cx="4986337" cy="6858000"/>
          </a:xfr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3" name="Rectangle 5"/>
          <p:cNvSpPr>
            <a:spLocks noGrp="1" noChangeArrowheads="1"/>
          </p:cNvSpPr>
          <p:nvPr>
            <p:ph type="title"/>
          </p:nvPr>
        </p:nvSpPr>
        <p:spPr>
          <a:xfrm>
            <a:off x="457200" y="0"/>
            <a:ext cx="8229600" cy="914400"/>
          </a:xfrm>
        </p:spPr>
        <p:txBody>
          <a:bodyPr/>
          <a:lstStyle/>
          <a:p>
            <a:pPr eaLnBrk="1" hangingPunct="1">
              <a:defRPr/>
            </a:pPr>
            <a:r>
              <a:rPr lang="en-US" sz="3200"/>
              <a:t>Tommie Smith and John Carlos,</a:t>
            </a:r>
            <a:br>
              <a:rPr lang="en-US" sz="3200"/>
            </a:br>
            <a:r>
              <a:rPr lang="en-US" sz="3200"/>
              <a:t>Mexico City Olympics, 1968</a:t>
            </a:r>
          </a:p>
        </p:txBody>
      </p:sp>
      <p:pic>
        <p:nvPicPr>
          <p:cNvPr id="44035" name="Picture 4" descr="Tommie Smith and John Carlos, Mexico CIty, Aug"/>
          <p:cNvPicPr>
            <a:picLocks noGrp="1" noChangeAspect="1" noChangeArrowheads="1"/>
          </p:cNvPicPr>
          <p:nvPr>
            <p:ph idx="1"/>
          </p:nvPr>
        </p:nvPicPr>
        <p:blipFill>
          <a:blip r:embed="rId2" cstate="print"/>
          <a:srcRect/>
          <a:stretch>
            <a:fillRect/>
          </a:stretch>
        </p:blipFill>
        <p:spPr>
          <a:xfrm>
            <a:off x="2286000" y="1066800"/>
            <a:ext cx="4235450" cy="5791200"/>
          </a:xfr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609599"/>
          </a:xfrm>
        </p:spPr>
        <p:txBody>
          <a:bodyPr/>
          <a:lstStyle/>
          <a:p>
            <a:r>
              <a:rPr lang="en-US" sz="3200" dirty="0"/>
              <a:t>Howard University Commencement, 1969</a:t>
            </a:r>
          </a:p>
        </p:txBody>
      </p:sp>
      <p:pic>
        <p:nvPicPr>
          <p:cNvPr id="1026" name="Picture 2" descr="C:\Users\User\Pictures\322 Illustrations\322, AAH, 1965-1975\Howard Univ. Students at Commencement, 1969.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762000"/>
            <a:ext cx="7587468" cy="60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83762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3" name="Rectangle 5"/>
          <p:cNvSpPr>
            <a:spLocks noGrp="1" noChangeArrowheads="1"/>
          </p:cNvSpPr>
          <p:nvPr>
            <p:ph type="title"/>
          </p:nvPr>
        </p:nvSpPr>
        <p:spPr>
          <a:xfrm>
            <a:off x="0" y="277813"/>
            <a:ext cx="9144000" cy="636587"/>
          </a:xfrm>
        </p:spPr>
        <p:txBody>
          <a:bodyPr/>
          <a:lstStyle/>
          <a:p>
            <a:pPr eaLnBrk="1" hangingPunct="1">
              <a:defRPr/>
            </a:pPr>
            <a:r>
              <a:rPr lang="en-US" sz="2800" dirty="0"/>
              <a:t>Jesse Jackson and Canadian Black Power Advocates</a:t>
            </a:r>
          </a:p>
        </p:txBody>
      </p:sp>
      <p:pic>
        <p:nvPicPr>
          <p:cNvPr id="45059" name="Picture 4" descr="Jesse Jackson and other Civil Rights Leaders, 1969"/>
          <p:cNvPicPr>
            <a:picLocks noGrp="1" noChangeAspect="1" noChangeArrowheads="1"/>
          </p:cNvPicPr>
          <p:nvPr>
            <p:ph idx="1"/>
          </p:nvPr>
        </p:nvPicPr>
        <p:blipFill>
          <a:blip r:embed="rId2" cstate="print"/>
          <a:srcRect/>
          <a:stretch>
            <a:fillRect/>
          </a:stretch>
        </p:blipFill>
        <p:spPr>
          <a:xfrm>
            <a:off x="0" y="1001712"/>
            <a:ext cx="9144000" cy="5856288"/>
          </a:xfr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0" y="277813"/>
            <a:ext cx="9144000" cy="865187"/>
          </a:xfrm>
        </p:spPr>
        <p:txBody>
          <a:bodyPr/>
          <a:lstStyle/>
          <a:p>
            <a:pPr eaLnBrk="1" hangingPunct="1">
              <a:defRPr/>
            </a:pPr>
            <a:r>
              <a:rPr lang="en-US" sz="2800" dirty="0"/>
              <a:t>Bloods: Black Soldiers in Vietnam, 1968</a:t>
            </a:r>
            <a:br>
              <a:rPr lang="en-US" sz="2800" dirty="0"/>
            </a:br>
            <a:endParaRPr lang="en-US" sz="2800" dirty="0"/>
          </a:p>
        </p:txBody>
      </p:sp>
      <p:pic>
        <p:nvPicPr>
          <p:cNvPr id="47107" name="Picture 3" descr="Black Soldiers and Black Power Greeting (American Legacy, Sp"/>
          <p:cNvPicPr>
            <a:picLocks noGrp="1" noChangeAspect="1" noChangeArrowheads="1"/>
          </p:cNvPicPr>
          <p:nvPr>
            <p:ph idx="1"/>
          </p:nvPr>
        </p:nvPicPr>
        <p:blipFill>
          <a:blip r:embed="rId2" cstate="print"/>
          <a:srcRect/>
          <a:stretch>
            <a:fillRect/>
          </a:stretch>
        </p:blipFill>
        <p:spPr>
          <a:xfrm>
            <a:off x="0" y="1676400"/>
            <a:ext cx="5331706" cy="4038600"/>
          </a:xfrm>
          <a:noFill/>
        </p:spPr>
      </p:pic>
      <p:pic>
        <p:nvPicPr>
          <p:cNvPr id="1026" name="Picture 2" descr="C:\Users\Taylor\Desktop\Black Soldiers in Vietnam (American Legacy, Sp. '08).jpg"/>
          <p:cNvPicPr>
            <a:picLocks noChangeAspect="1" noChangeArrowheads="1"/>
          </p:cNvPicPr>
          <p:nvPr/>
        </p:nvPicPr>
        <p:blipFill>
          <a:blip r:embed="rId3" cstate="print"/>
          <a:srcRect/>
          <a:stretch>
            <a:fillRect/>
          </a:stretch>
        </p:blipFill>
        <p:spPr bwMode="auto">
          <a:xfrm>
            <a:off x="5410200" y="1371599"/>
            <a:ext cx="3733800" cy="4961763"/>
          </a:xfrm>
          <a:prstGeom prst="rect">
            <a:avLst/>
          </a:prstGeom>
          <a:noFill/>
        </p:spPr>
      </p:pic>
    </p:spTree>
    <p:extLst>
      <p:ext uri="{BB962C8B-B14F-4D97-AF65-F5344CB8AC3E}">
        <p14:creationId xmlns:p14="http://schemas.microsoft.com/office/powerpoint/2010/main" val="23457101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Aretha Franklin, From Pop Star to the Queen of Soul</a:t>
            </a:r>
          </a:p>
        </p:txBody>
      </p:sp>
      <p:pic>
        <p:nvPicPr>
          <p:cNvPr id="46083" name="Picture 4" descr="Aretha Franklin, 1971 (Ebony Collection)"/>
          <p:cNvPicPr>
            <a:picLocks noGrp="1" noChangeAspect="1" noChangeArrowheads="1"/>
          </p:cNvPicPr>
          <p:nvPr>
            <p:ph sz="half" idx="1"/>
          </p:nvPr>
        </p:nvPicPr>
        <p:blipFill>
          <a:blip r:embed="rId2" cstate="print"/>
          <a:stretch>
            <a:fillRect/>
          </a:stretch>
        </p:blipFill>
        <p:spPr>
          <a:xfrm>
            <a:off x="492014" y="1600200"/>
            <a:ext cx="3486799" cy="5257800"/>
          </a:xfrm>
          <a:noFill/>
        </p:spPr>
      </p:pic>
      <p:sp>
        <p:nvSpPr>
          <p:cNvPr id="3" name="Content Placeholder 2"/>
          <p:cNvSpPr>
            <a:spLocks noGrp="1"/>
          </p:cNvSpPr>
          <p:nvPr>
            <p:ph sz="half" idx="2"/>
          </p:nvPr>
        </p:nvSpPr>
        <p:spPr>
          <a:xfrm>
            <a:off x="4648200" y="2209800"/>
            <a:ext cx="4038600" cy="3921125"/>
          </a:xfrm>
        </p:spPr>
        <p:txBody>
          <a:bodyPr/>
          <a:lstStyle/>
          <a:p>
            <a:pPr marL="0" indent="0">
              <a:buNone/>
            </a:pPr>
            <a:r>
              <a:rPr lang="en-US" dirty="0"/>
              <a:t>“Respect”</a:t>
            </a:r>
          </a:p>
          <a:p>
            <a:endParaRPr lang="en-US" dirty="0"/>
          </a:p>
          <a:p>
            <a:pPr marL="0" indent="0">
              <a:buNone/>
            </a:pPr>
            <a:r>
              <a:rPr lang="en-US" dirty="0"/>
              <a:t>“You Make Me Feel Like a Natural Woman”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9" name="Rectangle 5"/>
          <p:cNvSpPr>
            <a:spLocks noGrp="1" noChangeArrowheads="1"/>
          </p:cNvSpPr>
          <p:nvPr>
            <p:ph type="title"/>
          </p:nvPr>
        </p:nvSpPr>
        <p:spPr/>
        <p:txBody>
          <a:bodyPr/>
          <a:lstStyle/>
          <a:p>
            <a:pPr eaLnBrk="1" hangingPunct="1">
              <a:defRPr/>
            </a:pPr>
            <a:r>
              <a:rPr lang="en-US"/>
              <a:t>Claiming Malcolm’s Legacy</a:t>
            </a:r>
          </a:p>
        </p:txBody>
      </p:sp>
      <p:sp>
        <p:nvSpPr>
          <p:cNvPr id="149507" name="Rectangle 3"/>
          <p:cNvSpPr>
            <a:spLocks noGrp="1" noChangeArrowheads="1"/>
          </p:cNvSpPr>
          <p:nvPr>
            <p:ph type="body" sz="half" idx="1"/>
          </p:nvPr>
        </p:nvSpPr>
        <p:spPr>
          <a:xfrm>
            <a:off x="0" y="2362200"/>
            <a:ext cx="4495800" cy="3768725"/>
          </a:xfrm>
        </p:spPr>
        <p:txBody>
          <a:bodyPr/>
          <a:lstStyle/>
          <a:p>
            <a:pPr eaLnBrk="1" hangingPunct="1">
              <a:buFont typeface="Wingdings" pitchFamily="2" charset="2"/>
              <a:buNone/>
              <a:defRPr/>
            </a:pPr>
            <a:r>
              <a:rPr lang="en-US" sz="2800"/>
              <a:t>Cultural Nationalism</a:t>
            </a:r>
          </a:p>
          <a:p>
            <a:pPr eaLnBrk="1" hangingPunct="1">
              <a:buFont typeface="Wingdings" pitchFamily="2" charset="2"/>
              <a:buNone/>
              <a:defRPr/>
            </a:pPr>
            <a:endParaRPr lang="en-US" sz="2800"/>
          </a:p>
          <a:p>
            <a:pPr eaLnBrk="1" hangingPunct="1">
              <a:buFont typeface="Wingdings" pitchFamily="2" charset="2"/>
              <a:buNone/>
              <a:defRPr/>
            </a:pPr>
            <a:r>
              <a:rPr lang="en-US" sz="2800"/>
              <a:t>Revolutionary Nationalism</a:t>
            </a:r>
          </a:p>
        </p:txBody>
      </p:sp>
      <p:pic>
        <p:nvPicPr>
          <p:cNvPr id="48132" name="Picture 4" descr="The BPP and Malcolm's Legacy (Ogbar)"/>
          <p:cNvPicPr>
            <a:picLocks noGrp="1" noChangeAspect="1" noChangeArrowheads="1"/>
          </p:cNvPicPr>
          <p:nvPr>
            <p:ph sz="half" idx="2"/>
          </p:nvPr>
        </p:nvPicPr>
        <p:blipFill>
          <a:blip r:embed="rId2" cstate="print"/>
          <a:srcRect/>
          <a:stretch>
            <a:fillRect/>
          </a:stretch>
        </p:blipFill>
        <p:spPr>
          <a:xfrm>
            <a:off x="4419600" y="1447800"/>
            <a:ext cx="4395788" cy="5410200"/>
          </a:xfr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2"/>
          <p:cNvSpPr>
            <a:spLocks noGrp="1" noChangeArrowheads="1"/>
          </p:cNvSpPr>
          <p:nvPr>
            <p:ph type="title"/>
          </p:nvPr>
        </p:nvSpPr>
        <p:spPr>
          <a:xfrm>
            <a:off x="0" y="277813"/>
            <a:ext cx="9144000" cy="484187"/>
          </a:xfrm>
        </p:spPr>
        <p:txBody>
          <a:bodyPr/>
          <a:lstStyle/>
          <a:p>
            <a:pPr eaLnBrk="1" hangingPunct="1">
              <a:defRPr/>
            </a:pPr>
            <a:r>
              <a:rPr lang="en-US" sz="4000"/>
              <a:t>US Wedding, Los Angeles, 1966</a:t>
            </a:r>
          </a:p>
        </p:txBody>
      </p:sp>
      <p:pic>
        <p:nvPicPr>
          <p:cNvPr id="49155" name="Picture 3" descr="Wedding Ceremony, US Organization, 1967"/>
          <p:cNvPicPr>
            <a:picLocks noGrp="1" noChangeAspect="1" noChangeArrowheads="1"/>
          </p:cNvPicPr>
          <p:nvPr>
            <p:ph idx="1"/>
          </p:nvPr>
        </p:nvPicPr>
        <p:blipFill>
          <a:blip r:embed="rId2" cstate="print"/>
          <a:srcRect/>
          <a:stretch>
            <a:fillRect/>
          </a:stretch>
        </p:blipFill>
        <p:spPr>
          <a:xfrm>
            <a:off x="2286000" y="914400"/>
            <a:ext cx="4603750" cy="5943600"/>
          </a:xfrm>
          <a:noFill/>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7" name="Rectangle 5"/>
          <p:cNvSpPr>
            <a:spLocks noGrp="1" noChangeArrowheads="1"/>
          </p:cNvSpPr>
          <p:nvPr>
            <p:ph type="title"/>
          </p:nvPr>
        </p:nvSpPr>
        <p:spPr>
          <a:xfrm>
            <a:off x="0" y="277813"/>
            <a:ext cx="9144000" cy="1169987"/>
          </a:xfrm>
        </p:spPr>
        <p:txBody>
          <a:bodyPr/>
          <a:lstStyle/>
          <a:p>
            <a:pPr eaLnBrk="1" hangingPunct="1">
              <a:defRPr/>
            </a:pPr>
            <a:r>
              <a:rPr lang="en-US" sz="3600" dirty="0"/>
              <a:t>Cultural Liberation:</a:t>
            </a:r>
            <a:br>
              <a:rPr lang="en-US" sz="3200" dirty="0"/>
            </a:br>
            <a:r>
              <a:rPr lang="en-US" sz="2800" dirty="0"/>
              <a:t>Play in Charleston, West Virginia, 1967</a:t>
            </a:r>
            <a:br>
              <a:rPr lang="en-US" sz="2800" dirty="0"/>
            </a:br>
            <a:r>
              <a:rPr lang="en-US" sz="2800" dirty="0"/>
              <a:t>Black Arts West: Seattle, 1969</a:t>
            </a:r>
          </a:p>
        </p:txBody>
      </p:sp>
      <p:pic>
        <p:nvPicPr>
          <p:cNvPr id="50179" name="Picture 4" descr="Community Cultural Performance, New York's Theater in the Streets, 1970"/>
          <p:cNvPicPr>
            <a:picLocks noGrp="1" noChangeAspect="1" noChangeArrowheads="1"/>
          </p:cNvPicPr>
          <p:nvPr>
            <p:ph idx="1"/>
          </p:nvPr>
        </p:nvPicPr>
        <p:blipFill>
          <a:blip r:embed="rId2" cstate="print"/>
          <a:srcRect/>
          <a:stretch>
            <a:fillRect/>
          </a:stretch>
        </p:blipFill>
        <p:spPr>
          <a:xfrm>
            <a:off x="0" y="1905000"/>
            <a:ext cx="5398973" cy="4572000"/>
          </a:xfrm>
          <a:noFill/>
        </p:spPr>
      </p:pic>
      <p:pic>
        <p:nvPicPr>
          <p:cNvPr id="4" name="Picture 2" descr="C:\Users\Taylor\Desktop\Dance Group, Black Arts West.jpg"/>
          <p:cNvPicPr>
            <a:picLocks noChangeAspect="1" noChangeArrowheads="1"/>
          </p:cNvPicPr>
          <p:nvPr/>
        </p:nvPicPr>
        <p:blipFill>
          <a:blip r:embed="rId3" cstate="print"/>
          <a:srcRect/>
          <a:stretch>
            <a:fillRect/>
          </a:stretch>
        </p:blipFill>
        <p:spPr bwMode="auto">
          <a:xfrm>
            <a:off x="5370286" y="1828800"/>
            <a:ext cx="3773714" cy="4876800"/>
          </a:xfrm>
          <a:prstGeom prst="rect">
            <a:avLst/>
          </a:prstGeom>
          <a:noFill/>
          <a:ln w="9525">
            <a:noFill/>
            <a:miter lim="800000"/>
            <a:headEnd/>
            <a:tailEnd/>
          </a:ln>
          <a:effec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2"/>
          <p:cNvSpPr>
            <a:spLocks noGrp="1" noChangeArrowheads="1"/>
          </p:cNvSpPr>
          <p:nvPr>
            <p:ph type="title"/>
          </p:nvPr>
        </p:nvSpPr>
        <p:spPr/>
        <p:txBody>
          <a:bodyPr/>
          <a:lstStyle/>
          <a:p>
            <a:pPr eaLnBrk="1" hangingPunct="1">
              <a:defRPr/>
            </a:pPr>
            <a:r>
              <a:rPr lang="en-US" sz="3600"/>
              <a:t>Leaders of Cultural Nationalism:</a:t>
            </a:r>
            <a:br>
              <a:rPr lang="en-US" sz="4000"/>
            </a:br>
            <a:r>
              <a:rPr lang="en-US" sz="3200"/>
              <a:t>Maulana Ron Karenga (left) of Los Angeles</a:t>
            </a:r>
            <a:br>
              <a:rPr lang="en-US" sz="3200"/>
            </a:br>
            <a:r>
              <a:rPr lang="en-US" sz="3200"/>
              <a:t>Amiri Baraka of Newark</a:t>
            </a:r>
          </a:p>
        </p:txBody>
      </p:sp>
      <p:pic>
        <p:nvPicPr>
          <p:cNvPr id="51203" name="Picture 3" descr="Amiri Baraka and Wife, 1967"/>
          <p:cNvPicPr>
            <a:picLocks noGrp="1" noChangeAspect="1" noChangeArrowheads="1"/>
          </p:cNvPicPr>
          <p:nvPr>
            <p:ph sz="half" idx="1"/>
          </p:nvPr>
        </p:nvPicPr>
        <p:blipFill>
          <a:blip r:embed="rId2" cstate="print"/>
          <a:srcRect/>
          <a:stretch>
            <a:fillRect/>
          </a:stretch>
        </p:blipFill>
        <p:spPr>
          <a:xfrm>
            <a:off x="4876800" y="1828800"/>
            <a:ext cx="3946525" cy="5029200"/>
          </a:xfrm>
          <a:noFill/>
        </p:spPr>
      </p:pic>
      <p:pic>
        <p:nvPicPr>
          <p:cNvPr id="51204" name="Picture 4" descr="Maulana Ron Karenga and Hakim Jamal, 1966"/>
          <p:cNvPicPr>
            <a:picLocks noGrp="1" noChangeAspect="1" noChangeArrowheads="1"/>
          </p:cNvPicPr>
          <p:nvPr>
            <p:ph sz="half" idx="2"/>
          </p:nvPr>
        </p:nvPicPr>
        <p:blipFill>
          <a:blip r:embed="rId3" cstate="print"/>
          <a:srcRect/>
          <a:stretch>
            <a:fillRect/>
          </a:stretch>
        </p:blipFill>
        <p:spPr>
          <a:xfrm>
            <a:off x="0" y="2514600"/>
            <a:ext cx="4800600" cy="3722688"/>
          </a:xfrm>
          <a:no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a:xfrm>
            <a:off x="457200" y="277813"/>
            <a:ext cx="8229600" cy="407987"/>
          </a:xfrm>
        </p:spPr>
        <p:txBody>
          <a:bodyPr/>
          <a:lstStyle/>
          <a:p>
            <a:pPr eaLnBrk="1" hangingPunct="1">
              <a:defRPr/>
            </a:pPr>
            <a:r>
              <a:rPr lang="en-US" sz="2800"/>
              <a:t>Bobby Seale &amp; Huey P. Newton, 1967</a:t>
            </a:r>
          </a:p>
        </p:txBody>
      </p:sp>
      <p:pic>
        <p:nvPicPr>
          <p:cNvPr id="52227" name="Picture 4" descr="Bobby Seale and Huey Newton (World Wide Photos)"/>
          <p:cNvPicPr>
            <a:picLocks noGrp="1" noChangeAspect="1" noChangeArrowheads="1"/>
          </p:cNvPicPr>
          <p:nvPr>
            <p:ph idx="1"/>
          </p:nvPr>
        </p:nvPicPr>
        <p:blipFill>
          <a:blip r:embed="rId2" cstate="print"/>
          <a:srcRect/>
          <a:stretch>
            <a:fillRect/>
          </a:stretch>
        </p:blipFill>
        <p:spPr>
          <a:xfrm>
            <a:off x="2209800" y="838200"/>
            <a:ext cx="4906963" cy="6019800"/>
          </a:xfrm>
          <a:noFill/>
        </p:spPr>
      </p:pic>
    </p:spTree>
    <p:extLst>
      <p:ext uri="{BB962C8B-B14F-4D97-AF65-F5344CB8AC3E}">
        <p14:creationId xmlns:p14="http://schemas.microsoft.com/office/powerpoint/2010/main" val="33068268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a:xfrm>
            <a:off x="0" y="277813"/>
            <a:ext cx="9144000" cy="407987"/>
          </a:xfrm>
        </p:spPr>
        <p:txBody>
          <a:bodyPr/>
          <a:lstStyle/>
          <a:p>
            <a:pPr eaLnBrk="1" hangingPunct="1">
              <a:defRPr/>
            </a:pPr>
            <a:r>
              <a:rPr lang="en-US" sz="2400"/>
              <a:t>Panthers at the California State Capitol, Sacramento, 1967</a:t>
            </a:r>
          </a:p>
        </p:txBody>
      </p:sp>
      <p:pic>
        <p:nvPicPr>
          <p:cNvPr id="53251" name="Picture 3" descr="Black Panthers in Ca"/>
          <p:cNvPicPr>
            <a:picLocks noGrp="1" noChangeAspect="1" noChangeArrowheads="1"/>
          </p:cNvPicPr>
          <p:nvPr>
            <p:ph idx="1"/>
          </p:nvPr>
        </p:nvPicPr>
        <p:blipFill>
          <a:blip r:embed="rId2" cstate="print"/>
          <a:srcRect/>
          <a:stretch>
            <a:fillRect/>
          </a:stretch>
        </p:blipFill>
        <p:spPr>
          <a:xfrm>
            <a:off x="609600" y="841375"/>
            <a:ext cx="7924800" cy="6045200"/>
          </a:xfr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9" name="Rectangle 5"/>
          <p:cNvSpPr>
            <a:spLocks noGrp="1" noChangeArrowheads="1"/>
          </p:cNvSpPr>
          <p:nvPr>
            <p:ph type="title"/>
          </p:nvPr>
        </p:nvSpPr>
        <p:spPr>
          <a:xfrm>
            <a:off x="0" y="1"/>
            <a:ext cx="9144000" cy="1417638"/>
          </a:xfrm>
        </p:spPr>
        <p:txBody>
          <a:bodyPr/>
          <a:lstStyle/>
          <a:p>
            <a:pPr eaLnBrk="1" hangingPunct="1">
              <a:defRPr/>
            </a:pPr>
            <a:r>
              <a:rPr lang="en-US" sz="4000" dirty="0"/>
              <a:t>The Panthers Rainbow Coalition:</a:t>
            </a:r>
            <a:br>
              <a:rPr lang="en-US" sz="4000" dirty="0"/>
            </a:br>
            <a:r>
              <a:rPr lang="en-US" sz="2800" dirty="0"/>
              <a:t>Young Lords in Chicago, Brown Berets in Los Angeles, Yellow Peril in San Francisco</a:t>
            </a:r>
          </a:p>
        </p:txBody>
      </p:sp>
      <p:pic>
        <p:nvPicPr>
          <p:cNvPr id="55299" name="Picture 4" descr="Young Lords with Bobby Rush, BPP, 1969 (Ogbar)"/>
          <p:cNvPicPr>
            <a:picLocks noGrp="1" noChangeAspect="1" noChangeArrowheads="1"/>
          </p:cNvPicPr>
          <p:nvPr>
            <p:ph sz="half" idx="1"/>
          </p:nvPr>
        </p:nvPicPr>
        <p:blipFill>
          <a:blip r:embed="rId2" cstate="print"/>
          <a:srcRect/>
          <a:stretch>
            <a:fillRect/>
          </a:stretch>
        </p:blipFill>
        <p:spPr>
          <a:xfrm>
            <a:off x="0" y="1524000"/>
            <a:ext cx="4038600" cy="2922463"/>
          </a:xfrm>
          <a:noFill/>
        </p:spPr>
      </p:pic>
      <p:pic>
        <p:nvPicPr>
          <p:cNvPr id="55300" name="Picture 7" descr="Yellow Peril Supports Black Power (Ogbar)"/>
          <p:cNvPicPr>
            <a:picLocks noGrp="1" noChangeAspect="1" noChangeArrowheads="1"/>
          </p:cNvPicPr>
          <p:nvPr>
            <p:ph sz="half" idx="2"/>
          </p:nvPr>
        </p:nvPicPr>
        <p:blipFill>
          <a:blip r:embed="rId3" cstate="print"/>
          <a:srcRect/>
          <a:stretch>
            <a:fillRect/>
          </a:stretch>
        </p:blipFill>
        <p:spPr>
          <a:xfrm>
            <a:off x="5479136" y="1524000"/>
            <a:ext cx="3664864" cy="4419600"/>
          </a:xfrm>
          <a:noFill/>
        </p:spPr>
      </p:pic>
      <p:pic>
        <p:nvPicPr>
          <p:cNvPr id="5" name="Picture 2" descr="C:\Users\Best Buy\Desktop\Brown Berets 1.jpg"/>
          <p:cNvPicPr>
            <a:picLocks noChangeAspect="1" noChangeArrowheads="1"/>
          </p:cNvPicPr>
          <p:nvPr/>
        </p:nvPicPr>
        <p:blipFill>
          <a:blip r:embed="rId4" cstate="print"/>
          <a:srcRect/>
          <a:stretch>
            <a:fillRect/>
          </a:stretch>
        </p:blipFill>
        <p:spPr bwMode="auto">
          <a:xfrm>
            <a:off x="1219200" y="3718075"/>
            <a:ext cx="4495800" cy="3139925"/>
          </a:xfrm>
          <a:prstGeom prst="rect">
            <a:avLst/>
          </a:prstGeom>
          <a:noFill/>
          <a:ln w="9525">
            <a:noFill/>
            <a:miter lim="800000"/>
            <a:headEnd/>
            <a:tailEnd/>
          </a:ln>
          <a:effec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3" name="Rectangle 5"/>
          <p:cNvSpPr>
            <a:spLocks noGrp="1" noChangeArrowheads="1"/>
          </p:cNvSpPr>
          <p:nvPr>
            <p:ph type="title"/>
          </p:nvPr>
        </p:nvSpPr>
        <p:spPr>
          <a:xfrm>
            <a:off x="0" y="0"/>
            <a:ext cx="9144000" cy="685800"/>
          </a:xfrm>
        </p:spPr>
        <p:txBody>
          <a:bodyPr/>
          <a:lstStyle/>
          <a:p>
            <a:pPr eaLnBrk="1" hangingPunct="1">
              <a:defRPr/>
            </a:pPr>
            <a:r>
              <a:rPr lang="en-US" sz="2800"/>
              <a:t>Panther Rally at the Federal Courthouse, Seattle, 1969</a:t>
            </a:r>
          </a:p>
        </p:txBody>
      </p:sp>
      <p:pic>
        <p:nvPicPr>
          <p:cNvPr id="57347" name="Picture 4" descr="Black Panthers Demonstrating in front of U"/>
          <p:cNvPicPr>
            <a:picLocks noGrp="1" noChangeAspect="1" noChangeArrowheads="1"/>
          </p:cNvPicPr>
          <p:nvPr>
            <p:ph idx="1"/>
          </p:nvPr>
        </p:nvPicPr>
        <p:blipFill>
          <a:blip r:embed="rId2" cstate="print"/>
          <a:srcRect/>
          <a:stretch>
            <a:fillRect/>
          </a:stretch>
        </p:blipFill>
        <p:spPr>
          <a:xfrm>
            <a:off x="762000" y="738188"/>
            <a:ext cx="7772400" cy="6134100"/>
          </a:xfrm>
          <a:noFill/>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2" name="Rectangle 4"/>
          <p:cNvSpPr>
            <a:spLocks noGrp="1" noChangeArrowheads="1"/>
          </p:cNvSpPr>
          <p:nvPr>
            <p:ph type="title"/>
          </p:nvPr>
        </p:nvSpPr>
        <p:spPr>
          <a:xfrm>
            <a:off x="457200" y="277813"/>
            <a:ext cx="8229600" cy="636587"/>
          </a:xfrm>
        </p:spPr>
        <p:txBody>
          <a:bodyPr/>
          <a:lstStyle/>
          <a:p>
            <a:pPr eaLnBrk="1" hangingPunct="1">
              <a:defRPr/>
            </a:pPr>
            <a:r>
              <a:rPr lang="en-US" sz="4000"/>
              <a:t>Bobby Seale on Racial Hatred</a:t>
            </a:r>
          </a:p>
        </p:txBody>
      </p:sp>
      <p:sp>
        <p:nvSpPr>
          <p:cNvPr id="191493" name="Rectangle 5"/>
          <p:cNvSpPr>
            <a:spLocks noGrp="1" noChangeArrowheads="1"/>
          </p:cNvSpPr>
          <p:nvPr>
            <p:ph type="body" sz="half" idx="1"/>
          </p:nvPr>
        </p:nvSpPr>
        <p:spPr>
          <a:xfrm>
            <a:off x="152400" y="1219200"/>
            <a:ext cx="5257800" cy="5638800"/>
          </a:xfrm>
        </p:spPr>
        <p:txBody>
          <a:bodyPr/>
          <a:lstStyle/>
          <a:p>
            <a:pPr marL="0" indent="0" eaLnBrk="1" hangingPunct="1">
              <a:buNone/>
              <a:defRPr/>
            </a:pPr>
            <a:r>
              <a:rPr lang="en-US" sz="2800" dirty="0"/>
              <a:t>When a man walks up and says we are anti-white, I say, yeah, we hate something alright. We hate the oppression that we live under.  If you got enough energy to sit down and hate a white person just because of the color of his skin, you’re wasting a lot of energy.  You’d better take some of that energy and start dealing with oppressive conditions.</a:t>
            </a:r>
          </a:p>
        </p:txBody>
      </p:sp>
      <p:pic>
        <p:nvPicPr>
          <p:cNvPr id="58372" name="Picture 3" descr="Bobby Seale (PBS"/>
          <p:cNvPicPr>
            <a:picLocks noGrp="1" noChangeAspect="1" noChangeArrowheads="1"/>
          </p:cNvPicPr>
          <p:nvPr>
            <p:ph sz="half" idx="2"/>
          </p:nvPr>
        </p:nvPicPr>
        <p:blipFill>
          <a:blip r:embed="rId2" cstate="print"/>
          <a:srcRect/>
          <a:stretch>
            <a:fillRect/>
          </a:stretch>
        </p:blipFill>
        <p:spPr>
          <a:xfrm>
            <a:off x="5509366" y="1295400"/>
            <a:ext cx="3634634" cy="4648200"/>
          </a:xfrm>
          <a:noFill/>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5" name="Rectangle 5"/>
          <p:cNvSpPr>
            <a:spLocks noGrp="1" noChangeArrowheads="1"/>
          </p:cNvSpPr>
          <p:nvPr>
            <p:ph type="title"/>
          </p:nvPr>
        </p:nvSpPr>
        <p:spPr/>
        <p:txBody>
          <a:bodyPr/>
          <a:lstStyle/>
          <a:p>
            <a:pPr eaLnBrk="1" hangingPunct="1">
              <a:defRPr/>
            </a:pPr>
            <a:r>
              <a:rPr lang="en-US"/>
              <a:t>Panther Rally in Chicago, 1968</a:t>
            </a:r>
          </a:p>
        </p:txBody>
      </p:sp>
      <p:pic>
        <p:nvPicPr>
          <p:cNvPr id="56323" name="Picture 4" descr="Black Panther Rally, Chicago, 1969"/>
          <p:cNvPicPr>
            <a:picLocks noGrp="1" noChangeAspect="1" noChangeArrowheads="1"/>
          </p:cNvPicPr>
          <p:nvPr>
            <p:ph idx="1"/>
          </p:nvPr>
        </p:nvPicPr>
        <p:blipFill>
          <a:blip r:embed="rId2" cstate="print"/>
          <a:srcRect/>
          <a:stretch>
            <a:fillRect/>
          </a:stretch>
        </p:blipFill>
        <p:spPr>
          <a:xfrm>
            <a:off x="762000" y="1452563"/>
            <a:ext cx="7620000" cy="5405437"/>
          </a:xfrm>
          <a:noFill/>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C:\Users\Taylor\Desktop\Black Panthers Before Police Building Wall.jpg"/>
          <p:cNvPicPr>
            <a:picLocks noGrp="1" noChangeAspect="1" noChangeArrowheads="1"/>
          </p:cNvPicPr>
          <p:nvPr>
            <p:ph idx="1"/>
          </p:nvPr>
        </p:nvPicPr>
        <p:blipFill>
          <a:blip r:embed="rId2" cstate="print"/>
          <a:srcRect/>
          <a:stretch>
            <a:fillRect/>
          </a:stretch>
        </p:blipFill>
        <p:spPr bwMode="auto">
          <a:xfrm>
            <a:off x="457200" y="0"/>
            <a:ext cx="8363414" cy="6858000"/>
          </a:xfrm>
          <a:prstGeom prst="rect">
            <a:avLst/>
          </a:prstGeom>
          <a:noFill/>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7" name="Rectangle 5"/>
          <p:cNvSpPr>
            <a:spLocks noGrp="1" noChangeArrowheads="1"/>
          </p:cNvSpPr>
          <p:nvPr>
            <p:ph type="title"/>
          </p:nvPr>
        </p:nvSpPr>
        <p:spPr>
          <a:xfrm>
            <a:off x="0" y="1"/>
            <a:ext cx="9144000" cy="838199"/>
          </a:xfrm>
        </p:spPr>
        <p:txBody>
          <a:bodyPr/>
          <a:lstStyle/>
          <a:p>
            <a:pPr eaLnBrk="1" hangingPunct="1">
              <a:defRPr/>
            </a:pPr>
            <a:r>
              <a:rPr lang="en-US" sz="3200" dirty="0"/>
              <a:t>Recruiting Women into the Black Panther Party</a:t>
            </a:r>
          </a:p>
        </p:txBody>
      </p:sp>
      <p:pic>
        <p:nvPicPr>
          <p:cNvPr id="54275" name="Picture 4" descr="Black Panther Party Members, Oakland, 1969 (Jonathan Eubanks Collection)"/>
          <p:cNvPicPr>
            <a:picLocks noGrp="1" noChangeAspect="1" noChangeArrowheads="1"/>
          </p:cNvPicPr>
          <p:nvPr>
            <p:ph idx="1"/>
          </p:nvPr>
        </p:nvPicPr>
        <p:blipFill>
          <a:blip r:embed="rId2" cstate="print"/>
          <a:srcRect/>
          <a:stretch>
            <a:fillRect/>
          </a:stretch>
        </p:blipFill>
        <p:spPr>
          <a:xfrm>
            <a:off x="1676400" y="838200"/>
            <a:ext cx="5984964" cy="6019800"/>
          </a:xfrm>
          <a:noFill/>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a:xfrm>
            <a:off x="0" y="0"/>
            <a:ext cx="9144000" cy="838200"/>
          </a:xfrm>
        </p:spPr>
        <p:txBody>
          <a:bodyPr/>
          <a:lstStyle/>
          <a:p>
            <a:pPr eaLnBrk="1" hangingPunct="1">
              <a:defRPr/>
            </a:pPr>
            <a:r>
              <a:rPr lang="en-US" sz="2800"/>
              <a:t>Panthers on the Steps of the State Capitol at Olympia</a:t>
            </a:r>
          </a:p>
        </p:txBody>
      </p:sp>
      <p:pic>
        <p:nvPicPr>
          <p:cNvPr id="59395" name="Picture 3" descr="Black Panthers on the Steps of the Washington State Capitol Building,  Olympia, 1969 (MOHAI)"/>
          <p:cNvPicPr>
            <a:picLocks noGrp="1" noChangeAspect="1" noChangeArrowheads="1"/>
          </p:cNvPicPr>
          <p:nvPr>
            <p:ph idx="1"/>
          </p:nvPr>
        </p:nvPicPr>
        <p:blipFill>
          <a:blip r:embed="rId2" cstate="print"/>
          <a:srcRect/>
          <a:stretch>
            <a:fillRect/>
          </a:stretch>
        </p:blipFill>
        <p:spPr>
          <a:xfrm>
            <a:off x="0" y="914400"/>
            <a:ext cx="9144000" cy="5661025"/>
          </a:xfrm>
          <a:noFill/>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1139825"/>
          </a:xfrm>
        </p:spPr>
        <p:txBody>
          <a:bodyPr/>
          <a:lstStyle/>
          <a:p>
            <a:r>
              <a:rPr lang="en-US" sz="3200" dirty="0"/>
              <a:t>The Panthers: The International Impact</a:t>
            </a:r>
            <a:br>
              <a:rPr lang="en-US" sz="2800" dirty="0"/>
            </a:br>
            <a:r>
              <a:rPr lang="en-US" sz="2800" dirty="0"/>
              <a:t>Black Panther Woman at Rally in Brixton (London), 1972</a:t>
            </a:r>
            <a:br>
              <a:rPr lang="en-US" sz="2800" dirty="0"/>
            </a:br>
            <a:r>
              <a:rPr lang="en-US" sz="2800" dirty="0"/>
              <a:t>Black Panthers in Israel, 1972</a:t>
            </a:r>
            <a:br>
              <a:rPr lang="en-US" sz="2800" dirty="0"/>
            </a:br>
            <a:r>
              <a:rPr lang="en-US" sz="2800"/>
              <a:t>Dalit Panther Party, India,  Founded, 1972</a:t>
            </a:r>
            <a:endParaRPr lang="en-US" sz="2800" dirty="0"/>
          </a:p>
        </p:txBody>
      </p:sp>
      <p:pic>
        <p:nvPicPr>
          <p:cNvPr id="1026" name="Picture 2" descr="C:\Users\Best Buy\Desktop\Israeli Black Panther Party (1973).jpg"/>
          <p:cNvPicPr>
            <a:picLocks noGrp="1" noChangeAspect="1" noChangeArrowheads="1"/>
          </p:cNvPicPr>
          <p:nvPr>
            <p:ph idx="1"/>
          </p:nvPr>
        </p:nvPicPr>
        <p:blipFill>
          <a:blip r:embed="rId2" cstate="print"/>
          <a:srcRect/>
          <a:stretch>
            <a:fillRect/>
          </a:stretch>
        </p:blipFill>
        <p:spPr bwMode="auto">
          <a:xfrm>
            <a:off x="2740316" y="2552700"/>
            <a:ext cx="4293623" cy="3467100"/>
          </a:xfrm>
          <a:prstGeom prst="rect">
            <a:avLst/>
          </a:prstGeom>
          <a:noFill/>
        </p:spPr>
      </p:pic>
      <p:pic>
        <p:nvPicPr>
          <p:cNvPr id="1027" name="Picture 3" descr="C:\Users\Best Buy\Desktop\Olive Morris (BP) Speaking at Brixton (London) Anti-Police Brutality Rally, 1972.bmp"/>
          <p:cNvPicPr>
            <a:picLocks noChangeAspect="1" noChangeArrowheads="1"/>
          </p:cNvPicPr>
          <p:nvPr/>
        </p:nvPicPr>
        <p:blipFill>
          <a:blip r:embed="rId3" cstate="print"/>
          <a:srcRect/>
          <a:stretch>
            <a:fillRect/>
          </a:stretch>
        </p:blipFill>
        <p:spPr bwMode="auto">
          <a:xfrm>
            <a:off x="0" y="2057400"/>
            <a:ext cx="2740316" cy="4343400"/>
          </a:xfrm>
          <a:prstGeom prst="rect">
            <a:avLst/>
          </a:prstGeom>
          <a:noFill/>
        </p:spPr>
      </p:pic>
      <p:pic>
        <p:nvPicPr>
          <p:cNvPr id="3" name="Picture 2" descr="C:\Users\User\Desktop\Dalit Panther Party Woman, 201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38975" y="2347911"/>
            <a:ext cx="2105025" cy="3762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157685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Panther Feeding Child at Free Huey Rally, Oakland, 1968</a:t>
            </a:r>
          </a:p>
        </p:txBody>
      </p:sp>
      <p:sp>
        <p:nvSpPr>
          <p:cNvPr id="4" name="Content Placeholder 3"/>
          <p:cNvSpPr>
            <a:spLocks noGrp="1"/>
          </p:cNvSpPr>
          <p:nvPr>
            <p:ph sz="half" idx="2"/>
          </p:nvPr>
        </p:nvSpPr>
        <p:spPr/>
        <p:txBody>
          <a:bodyPr/>
          <a:lstStyle/>
          <a:p>
            <a:endParaRPr lang="en-US"/>
          </a:p>
        </p:txBody>
      </p:sp>
      <p:pic>
        <p:nvPicPr>
          <p:cNvPr id="1026" name="Picture 2" descr="C:\Users\Taylor\Desktop\Black Panther Feeding His Son, Oakland, July 28, 1969 (Pirkle Jones Foundation).jpg"/>
          <p:cNvPicPr>
            <a:picLocks noGrp="1" noChangeAspect="1" noChangeArrowheads="1"/>
          </p:cNvPicPr>
          <p:nvPr>
            <p:ph sz="half" idx="1"/>
          </p:nvPr>
        </p:nvPicPr>
        <p:blipFill>
          <a:blip r:embed="rId2" cstate="print"/>
          <a:srcRect/>
          <a:stretch>
            <a:fillRect/>
          </a:stretch>
        </p:blipFill>
        <p:spPr bwMode="auto">
          <a:xfrm>
            <a:off x="1219200" y="1600200"/>
            <a:ext cx="6845387" cy="5665874"/>
          </a:xfrm>
          <a:prstGeom prst="rect">
            <a:avLst/>
          </a:prstGeom>
          <a:noFill/>
        </p:spPr>
      </p:pic>
    </p:spTree>
    <p:extLst>
      <p:ext uri="{BB962C8B-B14F-4D97-AF65-F5344CB8AC3E}">
        <p14:creationId xmlns:p14="http://schemas.microsoft.com/office/powerpoint/2010/main" val="4989390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92" name="Rectangle 8"/>
          <p:cNvSpPr>
            <a:spLocks noGrp="1" noChangeArrowheads="1"/>
          </p:cNvSpPr>
          <p:nvPr>
            <p:ph type="title"/>
          </p:nvPr>
        </p:nvSpPr>
        <p:spPr>
          <a:xfrm>
            <a:off x="0" y="277813"/>
            <a:ext cx="9144000" cy="1139825"/>
          </a:xfrm>
        </p:spPr>
        <p:txBody>
          <a:bodyPr/>
          <a:lstStyle/>
          <a:p>
            <a:pPr eaLnBrk="1" hangingPunct="1">
              <a:defRPr/>
            </a:pPr>
            <a:r>
              <a:rPr lang="en-US" sz="2800" dirty="0"/>
              <a:t>Aaron Dixon at the Free Breakfast Program (Seattle)</a:t>
            </a:r>
            <a:br>
              <a:rPr lang="en-US" sz="2800" dirty="0"/>
            </a:br>
            <a:r>
              <a:rPr lang="en-US" sz="2800" dirty="0"/>
              <a:t>Carolyn Downs Family Medical Center (Seattle)</a:t>
            </a:r>
          </a:p>
        </p:txBody>
      </p:sp>
      <p:pic>
        <p:nvPicPr>
          <p:cNvPr id="60419" name="Picture 7" descr="Odessa Brown Clinic, Seattle"/>
          <p:cNvPicPr>
            <a:picLocks noGrp="1" noChangeAspect="1" noChangeArrowheads="1"/>
          </p:cNvPicPr>
          <p:nvPr>
            <p:ph sz="half" idx="2"/>
          </p:nvPr>
        </p:nvPicPr>
        <p:blipFill>
          <a:blip r:embed="rId2" cstate="print"/>
          <a:srcRect/>
          <a:stretch>
            <a:fillRect/>
          </a:stretch>
        </p:blipFill>
        <p:spPr>
          <a:xfrm>
            <a:off x="3693584" y="2008188"/>
            <a:ext cx="5450416" cy="4087812"/>
          </a:xfrm>
          <a:noFill/>
        </p:spPr>
      </p:pic>
      <p:pic>
        <p:nvPicPr>
          <p:cNvPr id="60420" name="Picture 11" descr="Aaron Dixon Serving Breakfast"/>
          <p:cNvPicPr>
            <a:picLocks noGrp="1" noChangeAspect="1" noChangeArrowheads="1"/>
          </p:cNvPicPr>
          <p:nvPr>
            <p:ph sz="half" idx="1"/>
          </p:nvPr>
        </p:nvPicPr>
        <p:blipFill>
          <a:blip r:embed="rId3" cstate="print"/>
          <a:srcRect/>
          <a:stretch>
            <a:fillRect/>
          </a:stretch>
        </p:blipFill>
        <p:spPr>
          <a:xfrm>
            <a:off x="0" y="2362200"/>
            <a:ext cx="3973926" cy="2717800"/>
          </a:xfr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C:\Users\Taylor\Desktop\Black Panther Party Voter Registration Drive, Oakland, Ca. (.jpg"/>
          <p:cNvPicPr>
            <a:picLocks noChangeAspect="1" noChangeArrowheads="1"/>
          </p:cNvPicPr>
          <p:nvPr/>
        </p:nvPicPr>
        <p:blipFill>
          <a:blip r:embed="rId2" cstate="print"/>
          <a:srcRect/>
          <a:stretch>
            <a:fillRect/>
          </a:stretch>
        </p:blipFill>
        <p:spPr bwMode="auto">
          <a:xfrm>
            <a:off x="0" y="609600"/>
            <a:ext cx="9285226" cy="6248400"/>
          </a:xfrm>
          <a:prstGeom prst="rect">
            <a:avLst/>
          </a:prstGeom>
          <a:noFill/>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41" name="Rectangle 5"/>
          <p:cNvSpPr>
            <a:spLocks noGrp="1" noChangeArrowheads="1"/>
          </p:cNvSpPr>
          <p:nvPr>
            <p:ph type="title"/>
          </p:nvPr>
        </p:nvSpPr>
        <p:spPr>
          <a:xfrm>
            <a:off x="0" y="277813"/>
            <a:ext cx="9144000" cy="1139825"/>
          </a:xfrm>
        </p:spPr>
        <p:txBody>
          <a:bodyPr/>
          <a:lstStyle/>
          <a:p>
            <a:pPr eaLnBrk="1" hangingPunct="1">
              <a:defRPr/>
            </a:pPr>
            <a:r>
              <a:rPr lang="en-US" sz="3200" dirty="0"/>
              <a:t>Panther Politics, 1973</a:t>
            </a:r>
            <a:br>
              <a:rPr lang="en-US" sz="3200" dirty="0"/>
            </a:br>
            <a:r>
              <a:rPr lang="en-US" sz="2800" dirty="0"/>
              <a:t>Bobby Seale Running for Oakland Mayor, </a:t>
            </a:r>
            <a:br>
              <a:rPr lang="en-US" sz="2800" dirty="0"/>
            </a:br>
            <a:r>
              <a:rPr lang="en-US" sz="2800" dirty="0"/>
              <a:t>Elaine Brown Running for Oakland City Council</a:t>
            </a:r>
          </a:p>
        </p:txBody>
      </p:sp>
      <p:pic>
        <p:nvPicPr>
          <p:cNvPr id="61443" name="Picture 4" descr="Bobby Seale &amp; Eliane Brown Campaigning for City Offices, Oakland (Stanford Univ"/>
          <p:cNvPicPr>
            <a:picLocks noGrp="1" noChangeAspect="1" noChangeArrowheads="1"/>
          </p:cNvPicPr>
          <p:nvPr>
            <p:ph idx="1"/>
          </p:nvPr>
        </p:nvPicPr>
        <p:blipFill>
          <a:blip r:embed="rId2" cstate="print"/>
          <a:srcRect/>
          <a:stretch>
            <a:fillRect/>
          </a:stretch>
        </p:blipFill>
        <p:spPr>
          <a:xfrm>
            <a:off x="1066800" y="1676400"/>
            <a:ext cx="7086600" cy="5457825"/>
          </a:xfrm>
          <a:noFill/>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a:xfrm>
            <a:off x="0" y="304800"/>
            <a:ext cx="9144000" cy="1139825"/>
          </a:xfrm>
        </p:spPr>
        <p:txBody>
          <a:bodyPr/>
          <a:lstStyle/>
          <a:p>
            <a:pPr eaLnBrk="1" hangingPunct="1">
              <a:defRPr/>
            </a:pPr>
            <a:r>
              <a:rPr lang="en-US" sz="3600" dirty="0"/>
              <a:t>The Black Nationalist Alternative: </a:t>
            </a:r>
            <a:br>
              <a:rPr lang="en-US" sz="3600" dirty="0"/>
            </a:br>
            <a:r>
              <a:rPr lang="en-US" sz="2400" dirty="0"/>
              <a:t>The Honorable Elijah Muhammad and The Nation of Islam</a:t>
            </a:r>
          </a:p>
        </p:txBody>
      </p:sp>
      <p:pic>
        <p:nvPicPr>
          <p:cNvPr id="71683" name="Picture 3"/>
          <p:cNvPicPr>
            <a:picLocks noGrp="1" noChangeAspect="1" noChangeArrowheads="1"/>
          </p:cNvPicPr>
          <p:nvPr>
            <p:ph sz="half" idx="1"/>
          </p:nvPr>
        </p:nvPicPr>
        <p:blipFill>
          <a:blip r:embed="rId2" cstate="print"/>
          <a:srcRect/>
          <a:stretch>
            <a:fillRect/>
          </a:stretch>
        </p:blipFill>
        <p:spPr>
          <a:xfrm>
            <a:off x="2895600" y="2209800"/>
            <a:ext cx="6248400" cy="3962400"/>
          </a:xfrm>
          <a:noFill/>
        </p:spPr>
      </p:pic>
      <p:pic>
        <p:nvPicPr>
          <p:cNvPr id="71684" name="Picture 4" descr="Elijah Muhammad (Library of Congress)"/>
          <p:cNvPicPr>
            <a:picLocks noGrp="1" noChangeAspect="1" noChangeArrowheads="1"/>
          </p:cNvPicPr>
          <p:nvPr>
            <p:ph sz="half" idx="2"/>
          </p:nvPr>
        </p:nvPicPr>
        <p:blipFill>
          <a:blip r:embed="rId3" cstate="print"/>
          <a:srcRect/>
          <a:stretch>
            <a:fillRect/>
          </a:stretch>
        </p:blipFill>
        <p:spPr>
          <a:xfrm>
            <a:off x="0" y="2057400"/>
            <a:ext cx="2811463" cy="4114800"/>
          </a:xfrm>
          <a:noFill/>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990600"/>
          </a:xfrm>
        </p:spPr>
        <p:txBody>
          <a:bodyPr/>
          <a:lstStyle/>
          <a:p>
            <a:r>
              <a:rPr lang="en-US" dirty="0"/>
              <a:t>Black Belt Republic Poster</a:t>
            </a:r>
          </a:p>
        </p:txBody>
      </p:sp>
      <p:sp>
        <p:nvSpPr>
          <p:cNvPr id="3" name="Content Placeholder 2"/>
          <p:cNvSpPr>
            <a:spLocks noGrp="1"/>
          </p:cNvSpPr>
          <p:nvPr>
            <p:ph idx="1"/>
          </p:nvPr>
        </p:nvSpPr>
        <p:spPr/>
        <p:txBody>
          <a:bodyPr/>
          <a:lstStyle/>
          <a:p>
            <a:endParaRPr lang="en-US"/>
          </a:p>
        </p:txBody>
      </p:sp>
      <p:pic>
        <p:nvPicPr>
          <p:cNvPr id="88066" name="Picture 2" descr="C:\Users\User\Desktop\Communist Campaign Poster 1932.jpg"/>
          <p:cNvPicPr>
            <a:picLocks noChangeAspect="1" noChangeArrowheads="1"/>
          </p:cNvPicPr>
          <p:nvPr/>
        </p:nvPicPr>
        <p:blipFill>
          <a:blip r:embed="rId2" cstate="print"/>
          <a:srcRect/>
          <a:stretch>
            <a:fillRect/>
          </a:stretch>
        </p:blipFill>
        <p:spPr bwMode="auto">
          <a:xfrm>
            <a:off x="2335984" y="914400"/>
            <a:ext cx="4968926" cy="5943600"/>
          </a:xfrm>
          <a:prstGeom prst="rect">
            <a:avLst/>
          </a:prstGeom>
          <a:noFill/>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9" name="Rectangle 5"/>
          <p:cNvSpPr>
            <a:spLocks noGrp="1" noChangeArrowheads="1"/>
          </p:cNvSpPr>
          <p:nvPr>
            <p:ph type="title"/>
          </p:nvPr>
        </p:nvSpPr>
        <p:spPr>
          <a:xfrm>
            <a:off x="0" y="277813"/>
            <a:ext cx="9144000" cy="865187"/>
          </a:xfrm>
        </p:spPr>
        <p:txBody>
          <a:bodyPr/>
          <a:lstStyle/>
          <a:p>
            <a:pPr eaLnBrk="1" hangingPunct="1">
              <a:defRPr/>
            </a:pPr>
            <a:r>
              <a:rPr lang="en-US" sz="3200"/>
              <a:t>UCLA Shootout, January 17,1969</a:t>
            </a:r>
            <a:br>
              <a:rPr lang="en-US" sz="3200"/>
            </a:br>
            <a:r>
              <a:rPr lang="en-US" sz="2800"/>
              <a:t>Campbell Hall, 1201: Room Where John Huggins and Alphonse “Bunchy” Carter were killed</a:t>
            </a:r>
            <a:r>
              <a:rPr lang="en-US" sz="4000"/>
              <a:t> </a:t>
            </a:r>
          </a:p>
        </p:txBody>
      </p:sp>
      <p:pic>
        <p:nvPicPr>
          <p:cNvPr id="72707" name="Picture 4" descr="Locale of Shootout at UCLA, 1969 (UCLA)"/>
          <p:cNvPicPr>
            <a:picLocks noGrp="1" noChangeAspect="1" noChangeArrowheads="1"/>
          </p:cNvPicPr>
          <p:nvPr>
            <p:ph idx="1"/>
          </p:nvPr>
        </p:nvPicPr>
        <p:blipFill>
          <a:blip r:embed="rId2" cstate="print"/>
          <a:srcRect/>
          <a:stretch>
            <a:fillRect/>
          </a:stretch>
        </p:blipFill>
        <p:spPr>
          <a:xfrm>
            <a:off x="1676400" y="1479550"/>
            <a:ext cx="5715000" cy="5378450"/>
          </a:xfrm>
          <a:noFill/>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a:xfrm>
            <a:off x="0" y="277813"/>
            <a:ext cx="9144000" cy="1139825"/>
          </a:xfrm>
        </p:spPr>
        <p:txBody>
          <a:bodyPr/>
          <a:lstStyle/>
          <a:p>
            <a:pPr eaLnBrk="1" hangingPunct="1">
              <a:defRPr/>
            </a:pPr>
            <a:r>
              <a:rPr lang="en-US" sz="4000" dirty="0"/>
              <a:t>Leading Black Power Groups in Seattle	</a:t>
            </a:r>
          </a:p>
        </p:txBody>
      </p:sp>
      <p:sp>
        <p:nvSpPr>
          <p:cNvPr id="224259" name="Rectangle 3"/>
          <p:cNvSpPr>
            <a:spLocks noGrp="1" noChangeArrowheads="1"/>
          </p:cNvSpPr>
          <p:nvPr>
            <p:ph type="body" idx="1"/>
          </p:nvPr>
        </p:nvSpPr>
        <p:spPr>
          <a:xfrm>
            <a:off x="457200" y="1828800"/>
            <a:ext cx="8229600" cy="3733800"/>
          </a:xfrm>
        </p:spPr>
        <p:txBody>
          <a:bodyPr/>
          <a:lstStyle/>
          <a:p>
            <a:pPr eaLnBrk="1" hangingPunct="1">
              <a:lnSpc>
                <a:spcPct val="90000"/>
              </a:lnSpc>
              <a:buFont typeface="Wingdings" pitchFamily="2" charset="2"/>
              <a:buNone/>
              <a:defRPr/>
            </a:pPr>
            <a:r>
              <a:rPr lang="en-US" sz="2400" dirty="0"/>
              <a:t>Seattle Congress of Racial Equality</a:t>
            </a:r>
          </a:p>
          <a:p>
            <a:pPr eaLnBrk="1" hangingPunct="1">
              <a:lnSpc>
                <a:spcPct val="90000"/>
              </a:lnSpc>
              <a:buFont typeface="Wingdings" pitchFamily="2" charset="2"/>
              <a:buNone/>
              <a:defRPr/>
            </a:pPr>
            <a:endParaRPr lang="en-US" sz="2400" dirty="0"/>
          </a:p>
          <a:p>
            <a:pPr eaLnBrk="1" hangingPunct="1">
              <a:lnSpc>
                <a:spcPct val="90000"/>
              </a:lnSpc>
              <a:buFont typeface="Wingdings" pitchFamily="2" charset="2"/>
              <a:buNone/>
              <a:defRPr/>
            </a:pPr>
            <a:r>
              <a:rPr lang="en-US" sz="2400" dirty="0"/>
              <a:t>Seattle Student Non-Violent Coordinating Committee</a:t>
            </a:r>
          </a:p>
          <a:p>
            <a:pPr eaLnBrk="1" hangingPunct="1">
              <a:lnSpc>
                <a:spcPct val="90000"/>
              </a:lnSpc>
              <a:buFont typeface="Wingdings" pitchFamily="2" charset="2"/>
              <a:buNone/>
              <a:defRPr/>
            </a:pPr>
            <a:endParaRPr lang="en-US" sz="2400" dirty="0"/>
          </a:p>
          <a:p>
            <a:pPr eaLnBrk="1" hangingPunct="1">
              <a:lnSpc>
                <a:spcPct val="90000"/>
              </a:lnSpc>
              <a:buFont typeface="Wingdings" pitchFamily="2" charset="2"/>
              <a:buNone/>
              <a:defRPr/>
            </a:pPr>
            <a:r>
              <a:rPr lang="en-US" sz="2400" dirty="0"/>
              <a:t>The Black Panther Party</a:t>
            </a:r>
          </a:p>
          <a:p>
            <a:pPr eaLnBrk="1" hangingPunct="1">
              <a:lnSpc>
                <a:spcPct val="90000"/>
              </a:lnSpc>
              <a:buFont typeface="Wingdings" pitchFamily="2" charset="2"/>
              <a:buNone/>
              <a:defRPr/>
            </a:pPr>
            <a:endParaRPr lang="en-US" sz="2400" dirty="0"/>
          </a:p>
          <a:p>
            <a:pPr eaLnBrk="1" hangingPunct="1">
              <a:lnSpc>
                <a:spcPct val="90000"/>
              </a:lnSpc>
              <a:buFont typeface="Wingdings" pitchFamily="2" charset="2"/>
              <a:buNone/>
              <a:defRPr/>
            </a:pPr>
            <a:r>
              <a:rPr lang="en-US" sz="2400" dirty="0"/>
              <a:t>Central Area Committee for Peace and Improvement</a:t>
            </a:r>
          </a:p>
          <a:p>
            <a:pPr eaLnBrk="1" hangingPunct="1">
              <a:lnSpc>
                <a:spcPct val="90000"/>
              </a:lnSpc>
              <a:buFont typeface="Wingdings" pitchFamily="2" charset="2"/>
              <a:buNone/>
              <a:defRPr/>
            </a:pPr>
            <a:endParaRPr lang="en-US" sz="2400" dirty="0"/>
          </a:p>
          <a:p>
            <a:pPr eaLnBrk="1" hangingPunct="1">
              <a:lnSpc>
                <a:spcPct val="90000"/>
              </a:lnSpc>
              <a:buFont typeface="Wingdings" pitchFamily="2" charset="2"/>
              <a:buNone/>
              <a:defRPr/>
            </a:pPr>
            <a:r>
              <a:rPr lang="en-US" sz="2400" dirty="0"/>
              <a:t>Black Arts West</a:t>
            </a:r>
          </a:p>
          <a:p>
            <a:pPr eaLnBrk="1" hangingPunct="1">
              <a:lnSpc>
                <a:spcPct val="90000"/>
              </a:lnSpc>
              <a:buFont typeface="Wingdings" pitchFamily="2" charset="2"/>
              <a:buNone/>
              <a:defRPr/>
            </a:pPr>
            <a:endParaRPr lang="en-US" sz="2400" dirty="0"/>
          </a:p>
          <a:p>
            <a:pPr eaLnBrk="1" hangingPunct="1">
              <a:lnSpc>
                <a:spcPct val="90000"/>
              </a:lnSpc>
              <a:buFont typeface="Wingdings" pitchFamily="2" charset="2"/>
              <a:buNone/>
              <a:defRPr/>
            </a:pPr>
            <a:r>
              <a:rPr lang="en-US" sz="2400" dirty="0"/>
              <a:t>The United Black Front</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5" name="Rectangle 5"/>
          <p:cNvSpPr>
            <a:spLocks noGrp="1" noChangeArrowheads="1"/>
          </p:cNvSpPr>
          <p:nvPr>
            <p:ph type="title"/>
          </p:nvPr>
        </p:nvSpPr>
        <p:spPr>
          <a:xfrm>
            <a:off x="0" y="277813"/>
            <a:ext cx="9144000" cy="1139825"/>
          </a:xfrm>
        </p:spPr>
        <p:txBody>
          <a:bodyPr/>
          <a:lstStyle/>
          <a:p>
            <a:pPr eaLnBrk="1" hangingPunct="1">
              <a:defRPr/>
            </a:pPr>
            <a:r>
              <a:rPr lang="en-US" sz="4000" dirty="0"/>
              <a:t>The Feminist Critique of Black Power: Black Women March in Washington, D.C., 1971</a:t>
            </a:r>
          </a:p>
        </p:txBody>
      </p:sp>
      <p:pic>
        <p:nvPicPr>
          <p:cNvPr id="74755" name="Picture 4" descr="Children's March for Survival, 1972"/>
          <p:cNvPicPr>
            <a:picLocks noGrp="1" noChangeAspect="1" noChangeArrowheads="1"/>
          </p:cNvPicPr>
          <p:nvPr>
            <p:ph sz="half" idx="1"/>
          </p:nvPr>
        </p:nvPicPr>
        <p:blipFill>
          <a:blip r:embed="rId2" cstate="print"/>
          <a:srcRect/>
          <a:stretch>
            <a:fillRect/>
          </a:stretch>
        </p:blipFill>
        <p:spPr>
          <a:xfrm>
            <a:off x="0" y="1905000"/>
            <a:ext cx="4208325" cy="4343400"/>
          </a:xfrm>
          <a:noFill/>
        </p:spPr>
      </p:pic>
      <p:sp>
        <p:nvSpPr>
          <p:cNvPr id="225287" name="Rectangle 7"/>
          <p:cNvSpPr>
            <a:spLocks noGrp="1" noChangeArrowheads="1"/>
          </p:cNvSpPr>
          <p:nvPr>
            <p:ph type="body" sz="half" idx="2"/>
          </p:nvPr>
        </p:nvSpPr>
        <p:spPr>
          <a:xfrm>
            <a:off x="4419600" y="1417638"/>
            <a:ext cx="4724400" cy="5440362"/>
          </a:xfrm>
        </p:spPr>
        <p:txBody>
          <a:bodyPr/>
          <a:lstStyle/>
          <a:p>
            <a:pPr eaLnBrk="1" hangingPunct="1">
              <a:defRPr/>
            </a:pPr>
            <a:endParaRPr lang="en-US" sz="2400" dirty="0"/>
          </a:p>
          <a:p>
            <a:pPr marL="0" indent="0" eaLnBrk="1" hangingPunct="1">
              <a:buNone/>
              <a:defRPr/>
            </a:pPr>
            <a:r>
              <a:rPr lang="en-US" sz="3600" dirty="0"/>
              <a:t>Total black liberation is impossible if black women are silenced.  No black woman can become a modern Harriett Tubman if she is chained to an ironing board....</a:t>
            </a:r>
          </a:p>
          <a:p>
            <a:pPr eaLnBrk="1" hangingPunct="1">
              <a:buFont typeface="Wingdings" pitchFamily="2" charset="2"/>
              <a:buNone/>
              <a:defRPr/>
            </a:pPr>
            <a:endParaRPr lang="en-US" sz="3600" dirty="0"/>
          </a:p>
          <a:p>
            <a:pPr eaLnBrk="1" hangingPunct="1">
              <a:buFont typeface="Wingdings" pitchFamily="2" charset="2"/>
              <a:buNone/>
              <a:defRPr/>
            </a:pPr>
            <a:r>
              <a:rPr lang="en-US" sz="3600" dirty="0"/>
              <a:t>		Unidentified Black Panther woman</a:t>
            </a:r>
          </a:p>
        </p:txBody>
      </p:sp>
    </p:spTree>
    <p:extLst>
      <p:ext uri="{BB962C8B-B14F-4D97-AF65-F5344CB8AC3E}">
        <p14:creationId xmlns:p14="http://schemas.microsoft.com/office/powerpoint/2010/main" val="11357821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3" name="Rectangle 5"/>
          <p:cNvSpPr>
            <a:spLocks noGrp="1" noChangeArrowheads="1"/>
          </p:cNvSpPr>
          <p:nvPr>
            <p:ph type="title"/>
          </p:nvPr>
        </p:nvSpPr>
        <p:spPr>
          <a:xfrm>
            <a:off x="0" y="0"/>
            <a:ext cx="9144000" cy="609600"/>
          </a:xfrm>
        </p:spPr>
        <p:txBody>
          <a:bodyPr/>
          <a:lstStyle/>
          <a:p>
            <a:pPr eaLnBrk="1" hangingPunct="1">
              <a:defRPr/>
            </a:pPr>
            <a:r>
              <a:rPr lang="en-US" sz="3200"/>
              <a:t>Major Urban Uprising, 1965-1968</a:t>
            </a:r>
          </a:p>
        </p:txBody>
      </p:sp>
      <p:pic>
        <p:nvPicPr>
          <p:cNvPr id="75779" name="Picture 4" descr="Map, Urban Uprisings, 1965-1968 (OOM)"/>
          <p:cNvPicPr>
            <a:picLocks noGrp="1" noChangeAspect="1" noChangeArrowheads="1"/>
          </p:cNvPicPr>
          <p:nvPr>
            <p:ph idx="1"/>
          </p:nvPr>
        </p:nvPicPr>
        <p:blipFill>
          <a:blip r:embed="rId2" cstate="print"/>
          <a:srcRect/>
          <a:stretch>
            <a:fillRect/>
          </a:stretch>
        </p:blipFill>
        <p:spPr>
          <a:xfrm>
            <a:off x="0" y="889000"/>
            <a:ext cx="9144000" cy="5951538"/>
          </a:xfrm>
          <a:noFill/>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1417638"/>
          </a:xfrm>
        </p:spPr>
        <p:txBody>
          <a:bodyPr/>
          <a:lstStyle/>
          <a:p>
            <a:r>
              <a:rPr lang="en-US" sz="2800" dirty="0"/>
              <a:t>1968: Chicago’s West Side and Washington D.C. Following the Assassination of </a:t>
            </a:r>
            <a:br>
              <a:rPr lang="en-US" sz="2800" dirty="0"/>
            </a:br>
            <a:r>
              <a:rPr lang="en-US" sz="2800" dirty="0"/>
              <a:t>Dr. Martin Luther King</a:t>
            </a:r>
          </a:p>
        </p:txBody>
      </p:sp>
      <p:pic>
        <p:nvPicPr>
          <p:cNvPr id="1026" name="Picture 2" descr="C:\Users\Taylor\Pictures\322 Illustrations\322, AAH, 1965-1975\Washington, D.C. 1968 (Ebony Collection).jpg"/>
          <p:cNvPicPr>
            <a:picLocks noGrp="1" noChangeAspect="1" noChangeArrowheads="1"/>
          </p:cNvPicPr>
          <p:nvPr>
            <p:ph idx="1"/>
          </p:nvPr>
        </p:nvPicPr>
        <p:blipFill>
          <a:blip r:embed="rId2" cstate="print"/>
          <a:srcRect/>
          <a:stretch>
            <a:fillRect/>
          </a:stretch>
        </p:blipFill>
        <p:spPr bwMode="auto">
          <a:xfrm>
            <a:off x="5655889" y="1447800"/>
            <a:ext cx="3488112" cy="5410200"/>
          </a:xfrm>
          <a:prstGeom prst="rect">
            <a:avLst/>
          </a:prstGeom>
          <a:noFill/>
        </p:spPr>
      </p:pic>
      <p:pic>
        <p:nvPicPr>
          <p:cNvPr id="1027" name="Picture 3" descr="C:\Users\Taylor\Pictures\322 Illustrations\322, AAH, 1965-1975\Chicago's West Side After the King Assassination (CRC).jpg"/>
          <p:cNvPicPr>
            <a:picLocks noChangeAspect="1" noChangeArrowheads="1"/>
          </p:cNvPicPr>
          <p:nvPr/>
        </p:nvPicPr>
        <p:blipFill>
          <a:blip r:embed="rId3" cstate="print"/>
          <a:srcRect/>
          <a:stretch>
            <a:fillRect/>
          </a:stretch>
        </p:blipFill>
        <p:spPr bwMode="auto">
          <a:xfrm>
            <a:off x="0" y="1524000"/>
            <a:ext cx="5334000" cy="4508562"/>
          </a:xfrm>
          <a:prstGeom prst="rect">
            <a:avLst/>
          </a:prstGeom>
          <a:noFill/>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1139825"/>
          </a:xfrm>
        </p:spPr>
        <p:txBody>
          <a:bodyPr/>
          <a:lstStyle/>
          <a:p>
            <a:r>
              <a:rPr lang="en-US" dirty="0"/>
              <a:t>Black Panther Survival Programs</a:t>
            </a:r>
          </a:p>
        </p:txBody>
      </p:sp>
      <p:pic>
        <p:nvPicPr>
          <p:cNvPr id="2050" name="Picture 2" descr="C:\Users\Taylor\Desktop\Black Panther Party Food Distribution, Oakland, ca. 1970 (Stanford Univ. Libraries).jpg"/>
          <p:cNvPicPr>
            <a:picLocks noGrp="1" noChangeAspect="1" noChangeArrowheads="1"/>
          </p:cNvPicPr>
          <p:nvPr>
            <p:ph idx="1"/>
          </p:nvPr>
        </p:nvPicPr>
        <p:blipFill>
          <a:blip r:embed="rId2" cstate="print"/>
          <a:srcRect/>
          <a:stretch>
            <a:fillRect/>
          </a:stretch>
        </p:blipFill>
        <p:spPr bwMode="auto">
          <a:xfrm>
            <a:off x="-1" y="1524000"/>
            <a:ext cx="3510855" cy="5334000"/>
          </a:xfrm>
          <a:prstGeom prst="rect">
            <a:avLst/>
          </a:prstGeom>
          <a:noFill/>
        </p:spPr>
      </p:pic>
      <p:pic>
        <p:nvPicPr>
          <p:cNvPr id="2052" name="Picture 4" descr="C:\Users\Taylor\Desktop\Black Panther Survival Family Receiving Free Groceries (Stan.jpg"/>
          <p:cNvPicPr>
            <a:picLocks noChangeAspect="1" noChangeArrowheads="1"/>
          </p:cNvPicPr>
          <p:nvPr/>
        </p:nvPicPr>
        <p:blipFill>
          <a:blip r:embed="rId3" cstate="print"/>
          <a:srcRect/>
          <a:stretch>
            <a:fillRect/>
          </a:stretch>
        </p:blipFill>
        <p:spPr bwMode="auto">
          <a:xfrm>
            <a:off x="3561048" y="1905001"/>
            <a:ext cx="5582951" cy="3429000"/>
          </a:xfrm>
          <a:prstGeom prst="rect">
            <a:avLst/>
          </a:prstGeom>
          <a:noFill/>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1"/>
            <a:ext cx="8229600" cy="1142999"/>
          </a:xfrm>
        </p:spPr>
        <p:txBody>
          <a:bodyPr/>
          <a:lstStyle/>
          <a:p>
            <a:r>
              <a:rPr lang="en-US" dirty="0"/>
              <a:t>J. Edgar Hoover on the Panther Survival Programs</a:t>
            </a:r>
          </a:p>
        </p:txBody>
      </p:sp>
      <p:sp>
        <p:nvSpPr>
          <p:cNvPr id="5" name="Content Placeholder 4"/>
          <p:cNvSpPr>
            <a:spLocks noGrp="1"/>
          </p:cNvSpPr>
          <p:nvPr>
            <p:ph sz="half" idx="2"/>
          </p:nvPr>
        </p:nvSpPr>
        <p:spPr>
          <a:xfrm>
            <a:off x="3200400" y="1524000"/>
            <a:ext cx="5791200" cy="4606925"/>
          </a:xfrm>
        </p:spPr>
        <p:txBody>
          <a:bodyPr/>
          <a:lstStyle/>
          <a:p>
            <a:pPr marL="0" indent="0">
              <a:buNone/>
            </a:pPr>
            <a:r>
              <a:rPr lang="en-US" dirty="0"/>
              <a:t>You state that the [FBI] under the counter-intelligence program should not attack programs of community interest such as the Black Panther Party’s “Breakfast for Children.”  You have obviously missed the point.  This program was formed by the BPP…to create an image of civility, assume community control of Negroes, and to fill adolescent children with their insidious poison. </a:t>
            </a:r>
          </a:p>
        </p:txBody>
      </p:sp>
      <p:pic>
        <p:nvPicPr>
          <p:cNvPr id="7" name="Picture 2" descr="C:\Users\Taylor\Desktop\Black Panther Party Food Distribution, Oakland, ca. 1970 (Stanford Univ. Libraries).jpg"/>
          <p:cNvPicPr>
            <a:picLocks noGrp="1" noChangeAspect="1" noChangeArrowheads="1"/>
          </p:cNvPicPr>
          <p:nvPr>
            <p:ph sz="half" idx="1"/>
          </p:nvPr>
        </p:nvPicPr>
        <p:blipFill>
          <a:blip r:embed="rId2" cstate="print"/>
          <a:srcRect/>
          <a:stretch>
            <a:fillRect/>
          </a:stretch>
        </p:blipFill>
        <p:spPr bwMode="auto">
          <a:xfrm>
            <a:off x="25400" y="1600199"/>
            <a:ext cx="2982137" cy="4530725"/>
          </a:xfrm>
          <a:prstGeom prst="rect">
            <a:avLst/>
          </a:prstGeom>
          <a:noFill/>
        </p:spPr>
      </p:pic>
    </p:spTree>
    <p:extLst>
      <p:ext uri="{BB962C8B-B14F-4D97-AF65-F5344CB8AC3E}">
        <p14:creationId xmlns:p14="http://schemas.microsoft.com/office/powerpoint/2010/main" val="328963769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a:xfrm>
            <a:off x="0" y="277813"/>
            <a:ext cx="9144000" cy="1139825"/>
          </a:xfrm>
        </p:spPr>
        <p:txBody>
          <a:bodyPr/>
          <a:lstStyle/>
          <a:p>
            <a:pPr eaLnBrk="1" hangingPunct="1">
              <a:defRPr/>
            </a:pPr>
            <a:r>
              <a:rPr lang="en-US"/>
              <a:t>COINTELPRO Memorandum, 1968</a:t>
            </a:r>
          </a:p>
        </p:txBody>
      </p:sp>
      <p:pic>
        <p:nvPicPr>
          <p:cNvPr id="76803" name="Picture 3" descr="COINTELPRO Memo, 10-10-68 (CRC)"/>
          <p:cNvPicPr>
            <a:picLocks noGrp="1" noChangeAspect="1" noChangeArrowheads="1"/>
          </p:cNvPicPr>
          <p:nvPr>
            <p:ph idx="1"/>
          </p:nvPr>
        </p:nvPicPr>
        <p:blipFill>
          <a:blip r:embed="rId2" cstate="print"/>
          <a:srcRect/>
          <a:stretch>
            <a:fillRect/>
          </a:stretch>
        </p:blipFill>
        <p:spPr>
          <a:xfrm>
            <a:off x="0" y="1524000"/>
            <a:ext cx="9144000" cy="5054600"/>
          </a:xfrm>
          <a:noFill/>
        </p:spPr>
      </p:pic>
    </p:spTree>
    <p:extLst>
      <p:ext uri="{BB962C8B-B14F-4D97-AF65-F5344CB8AC3E}">
        <p14:creationId xmlns:p14="http://schemas.microsoft.com/office/powerpoint/2010/main" val="339571269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1066800"/>
          </a:xfrm>
        </p:spPr>
        <p:txBody>
          <a:bodyPr/>
          <a:lstStyle/>
          <a:p>
            <a:r>
              <a:rPr lang="en-US" sz="3600" dirty="0"/>
              <a:t>Crude COINTELPRO Drawing, 1969</a:t>
            </a:r>
          </a:p>
        </p:txBody>
      </p:sp>
      <p:pic>
        <p:nvPicPr>
          <p:cNvPr id="1026" name="Picture 2" descr="C:\Users\Taylor\Desktop\COINTELPRO Drawing, 1969 (Public Domain).jpg"/>
          <p:cNvPicPr>
            <a:picLocks noGrp="1" noChangeAspect="1" noChangeArrowheads="1"/>
          </p:cNvPicPr>
          <p:nvPr>
            <p:ph idx="1"/>
          </p:nvPr>
        </p:nvPicPr>
        <p:blipFill>
          <a:blip r:embed="rId2" cstate="print"/>
          <a:srcRect/>
          <a:stretch>
            <a:fillRect/>
          </a:stretch>
        </p:blipFill>
        <p:spPr bwMode="auto">
          <a:xfrm>
            <a:off x="1752600" y="990601"/>
            <a:ext cx="5606214" cy="5783540"/>
          </a:xfrm>
          <a:prstGeom prst="rect">
            <a:avLst/>
          </a:prstGeom>
          <a:noFill/>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7" name="Rectangle 5"/>
          <p:cNvSpPr>
            <a:spLocks noGrp="1" noChangeArrowheads="1"/>
          </p:cNvSpPr>
          <p:nvPr>
            <p:ph type="title"/>
          </p:nvPr>
        </p:nvSpPr>
        <p:spPr>
          <a:xfrm>
            <a:off x="0" y="277813"/>
            <a:ext cx="9144000" cy="1139825"/>
          </a:xfrm>
        </p:spPr>
        <p:txBody>
          <a:bodyPr/>
          <a:lstStyle/>
          <a:p>
            <a:pPr eaLnBrk="1" hangingPunct="1">
              <a:defRPr/>
            </a:pPr>
            <a:r>
              <a:rPr lang="en-US" sz="2400"/>
              <a:t>Fred Hampton (in White Shirt) with Members of the Chicago Black Panther Party, 1968</a:t>
            </a:r>
            <a:br>
              <a:rPr lang="en-US" sz="2400"/>
            </a:br>
            <a:r>
              <a:rPr lang="en-US" sz="2400"/>
              <a:t>Door of Hampton Apartment after Raid on December 4, 1969</a:t>
            </a:r>
          </a:p>
        </p:txBody>
      </p:sp>
      <p:pic>
        <p:nvPicPr>
          <p:cNvPr id="77827" name="Picture 4" descr="Black Panther Meeting, Chicago, 1968"/>
          <p:cNvPicPr>
            <a:picLocks noGrp="1" noChangeAspect="1" noChangeArrowheads="1"/>
          </p:cNvPicPr>
          <p:nvPr>
            <p:ph sz="half" idx="1"/>
          </p:nvPr>
        </p:nvPicPr>
        <p:blipFill>
          <a:blip r:embed="rId2" cstate="print"/>
          <a:srcRect/>
          <a:stretch>
            <a:fillRect/>
          </a:stretch>
        </p:blipFill>
        <p:spPr>
          <a:xfrm>
            <a:off x="0" y="1905000"/>
            <a:ext cx="4884738" cy="4953000"/>
          </a:xfrm>
          <a:noFill/>
        </p:spPr>
      </p:pic>
      <p:pic>
        <p:nvPicPr>
          <p:cNvPr id="77828" name="Picture 7" descr="Door of Fred Hampton's Apartment, 1969 (CRC)"/>
          <p:cNvPicPr>
            <a:picLocks noGrp="1" noChangeAspect="1" noChangeArrowheads="1"/>
          </p:cNvPicPr>
          <p:nvPr>
            <p:ph sz="half" idx="2"/>
          </p:nvPr>
        </p:nvPicPr>
        <p:blipFill>
          <a:blip r:embed="rId3" cstate="print"/>
          <a:srcRect/>
          <a:stretch>
            <a:fillRect/>
          </a:stretch>
        </p:blipFill>
        <p:spPr>
          <a:xfrm>
            <a:off x="4845050" y="1905000"/>
            <a:ext cx="4298950" cy="4724400"/>
          </a:xfrm>
          <a:noFill/>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9" name="Rectangle 5"/>
          <p:cNvSpPr>
            <a:spLocks noGrp="1" noChangeArrowheads="1"/>
          </p:cNvSpPr>
          <p:nvPr>
            <p:ph type="title"/>
          </p:nvPr>
        </p:nvSpPr>
        <p:spPr>
          <a:xfrm>
            <a:off x="457200" y="277813"/>
            <a:ext cx="8229600" cy="1246187"/>
          </a:xfrm>
        </p:spPr>
        <p:txBody>
          <a:bodyPr/>
          <a:lstStyle/>
          <a:p>
            <a:pPr eaLnBrk="1" hangingPunct="1">
              <a:defRPr/>
            </a:pPr>
            <a:r>
              <a:rPr lang="en-US" sz="3200"/>
              <a:t>Elaine Brown, Chairwoman of the Black Panther Party, 1974-1977</a:t>
            </a:r>
          </a:p>
        </p:txBody>
      </p:sp>
      <p:pic>
        <p:nvPicPr>
          <p:cNvPr id="78851" name="Picture 4" descr="Elaine Brown, BPP"/>
          <p:cNvPicPr>
            <a:picLocks noGrp="1" noChangeAspect="1" noChangeArrowheads="1"/>
          </p:cNvPicPr>
          <p:nvPr>
            <p:ph sz="half" idx="1"/>
          </p:nvPr>
        </p:nvPicPr>
        <p:blipFill>
          <a:blip r:embed="rId2" cstate="print"/>
          <a:srcRect/>
          <a:stretch>
            <a:fillRect/>
          </a:stretch>
        </p:blipFill>
        <p:spPr>
          <a:xfrm>
            <a:off x="-16540" y="1524000"/>
            <a:ext cx="3840163" cy="4267200"/>
          </a:xfrm>
          <a:noFill/>
        </p:spPr>
      </p:pic>
      <p:sp>
        <p:nvSpPr>
          <p:cNvPr id="236551" name="Rectangle 7"/>
          <p:cNvSpPr>
            <a:spLocks noGrp="1" noChangeArrowheads="1"/>
          </p:cNvSpPr>
          <p:nvPr>
            <p:ph type="body" sz="half" idx="2"/>
          </p:nvPr>
        </p:nvSpPr>
        <p:spPr>
          <a:xfrm>
            <a:off x="3823623" y="1524000"/>
            <a:ext cx="5244177" cy="4953000"/>
          </a:xfrm>
        </p:spPr>
        <p:txBody>
          <a:bodyPr/>
          <a:lstStyle/>
          <a:p>
            <a:pPr eaLnBrk="1" hangingPunct="1">
              <a:buFont typeface="Wingdings" pitchFamily="2" charset="2"/>
              <a:buNone/>
              <a:defRPr/>
            </a:pPr>
            <a:r>
              <a:rPr lang="en-US" dirty="0"/>
              <a:t>   I saw my friends’ brains splattered on the sidewalk by police bullets.  I saw their faces in caskets.  Things got so bad that funeral attire became a regular part of our wardrobe.  I became paranoid.  I always looked over my shoulder....</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2"/>
          <p:cNvSpPr>
            <a:spLocks noGrp="1" noChangeArrowheads="1"/>
          </p:cNvSpPr>
          <p:nvPr>
            <p:ph type="title"/>
          </p:nvPr>
        </p:nvSpPr>
        <p:spPr>
          <a:xfrm>
            <a:off x="0" y="0"/>
            <a:ext cx="9144000" cy="1066800"/>
          </a:xfrm>
        </p:spPr>
        <p:txBody>
          <a:bodyPr/>
          <a:lstStyle/>
          <a:p>
            <a:pPr eaLnBrk="1" hangingPunct="1">
              <a:defRPr/>
            </a:pPr>
            <a:r>
              <a:rPr lang="en-US" sz="3200"/>
              <a:t>Stokely Carmichael and H. Rap Brown at Columbia University Student Take-Over, 1968</a:t>
            </a:r>
          </a:p>
        </p:txBody>
      </p:sp>
      <p:pic>
        <p:nvPicPr>
          <p:cNvPr id="79875" name="Picture 3" descr="Stokely Carmichael and H"/>
          <p:cNvPicPr>
            <a:picLocks noGrp="1" noChangeAspect="1" noChangeArrowheads="1"/>
          </p:cNvPicPr>
          <p:nvPr>
            <p:ph idx="1"/>
          </p:nvPr>
        </p:nvPicPr>
        <p:blipFill>
          <a:blip r:embed="rId2" cstate="print"/>
          <a:srcRect/>
          <a:stretch>
            <a:fillRect/>
          </a:stretch>
        </p:blipFill>
        <p:spPr>
          <a:xfrm>
            <a:off x="1066800" y="1090613"/>
            <a:ext cx="7086600" cy="5767387"/>
          </a:xfrm>
          <a:noFill/>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3" name="Rectangle 5"/>
          <p:cNvSpPr>
            <a:spLocks noGrp="1" noChangeArrowheads="1"/>
          </p:cNvSpPr>
          <p:nvPr>
            <p:ph type="title"/>
          </p:nvPr>
        </p:nvSpPr>
        <p:spPr/>
        <p:txBody>
          <a:bodyPr/>
          <a:lstStyle/>
          <a:p>
            <a:pPr eaLnBrk="1" hangingPunct="1">
              <a:defRPr/>
            </a:pPr>
            <a:r>
              <a:rPr lang="en-US" sz="2800" dirty="0"/>
              <a:t>Maynard Jackson, Mayor of Atlanta, 1973</a:t>
            </a:r>
            <a:br>
              <a:rPr lang="en-US" sz="2800" dirty="0"/>
            </a:br>
            <a:r>
              <a:rPr lang="en-US" sz="2800" dirty="0"/>
              <a:t>Harold Washington, Mayor of Chicago, 1983</a:t>
            </a:r>
            <a:r>
              <a:rPr lang="en-US" sz="4000" dirty="0"/>
              <a:t>  </a:t>
            </a:r>
          </a:p>
        </p:txBody>
      </p:sp>
      <p:pic>
        <p:nvPicPr>
          <p:cNvPr id="80900" name="Picture 7" descr="Harold Washington Elected Mayor of Chicago, 1983 (CRC)"/>
          <p:cNvPicPr>
            <a:picLocks noGrp="1" noChangeAspect="1" noChangeArrowheads="1"/>
          </p:cNvPicPr>
          <p:nvPr>
            <p:ph sz="half" idx="2"/>
          </p:nvPr>
        </p:nvPicPr>
        <p:blipFill>
          <a:blip r:embed="rId2" cstate="print"/>
          <a:srcRect/>
          <a:stretch>
            <a:fillRect/>
          </a:stretch>
        </p:blipFill>
        <p:spPr>
          <a:xfrm>
            <a:off x="5334000" y="1537855"/>
            <a:ext cx="3463925" cy="5334000"/>
          </a:xfrm>
          <a:noFill/>
        </p:spPr>
      </p:pic>
      <p:pic>
        <p:nvPicPr>
          <p:cNvPr id="2050" name="Picture 2" descr="C:\Users\User\Desktop\Maynard Jackson, Jr., First Black Mayor of Atlanta, 1973.jpg"/>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1752600"/>
            <a:ext cx="4473303" cy="5105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3" name="Rectangle 5"/>
          <p:cNvSpPr>
            <a:spLocks noGrp="1" noChangeArrowheads="1"/>
          </p:cNvSpPr>
          <p:nvPr>
            <p:ph type="title"/>
          </p:nvPr>
        </p:nvSpPr>
        <p:spPr/>
        <p:txBody>
          <a:bodyPr/>
          <a:lstStyle/>
          <a:p>
            <a:pPr eaLnBrk="1" hangingPunct="1">
              <a:defRPr/>
            </a:pPr>
            <a:r>
              <a:rPr lang="en-US" sz="2800" dirty="0"/>
              <a:t>BIG CITY MAYORS, 1967--  </a:t>
            </a:r>
            <a:br>
              <a:rPr lang="en-US" sz="2800" dirty="0"/>
            </a:br>
            <a:r>
              <a:rPr lang="en-US" sz="2800" dirty="0"/>
              <a:t>Left&gt; Maynard Jackson, Mayor of Atlanta, 1973</a:t>
            </a:r>
            <a:br>
              <a:rPr lang="en-US" sz="2800" dirty="0"/>
            </a:br>
            <a:endParaRPr lang="en-US" sz="4000" dirty="0"/>
          </a:p>
        </p:txBody>
      </p:sp>
      <p:pic>
        <p:nvPicPr>
          <p:cNvPr id="2050" name="Picture 2" descr="C:\Users\User\Desktop\Maynard Jackson, Jr., First Black Mayor of Atlanta, 1973.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1" y="1143000"/>
            <a:ext cx="3004457" cy="34290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sz="half" idx="2"/>
          </p:nvPr>
        </p:nvSpPr>
        <p:spPr>
          <a:xfrm>
            <a:off x="3124200" y="1143000"/>
            <a:ext cx="6019800" cy="4987925"/>
          </a:xfrm>
        </p:spPr>
        <p:txBody>
          <a:bodyPr/>
          <a:lstStyle/>
          <a:p>
            <a:pPr>
              <a:buNone/>
            </a:pPr>
            <a:r>
              <a:rPr lang="en-US" dirty="0"/>
              <a:t>Carl Stokes, Cleveland, 1967</a:t>
            </a:r>
          </a:p>
          <a:p>
            <a:pPr>
              <a:buNone/>
            </a:pPr>
            <a:r>
              <a:rPr lang="en-US" dirty="0"/>
              <a:t>Kenneth Gibson, Newark, 1969</a:t>
            </a:r>
          </a:p>
          <a:p>
            <a:pPr>
              <a:buNone/>
            </a:pPr>
            <a:r>
              <a:rPr lang="en-US" dirty="0"/>
              <a:t>Tom Bradley, Los Angeles, 1972</a:t>
            </a:r>
          </a:p>
          <a:p>
            <a:pPr>
              <a:buNone/>
            </a:pPr>
            <a:r>
              <a:rPr lang="en-US" dirty="0"/>
              <a:t>Maynard Jackson, Atlanta, 1973</a:t>
            </a:r>
          </a:p>
          <a:p>
            <a:pPr>
              <a:buNone/>
            </a:pPr>
            <a:r>
              <a:rPr lang="en-US" dirty="0"/>
              <a:t>Walter Washington, Washington, D.C., 1975</a:t>
            </a:r>
          </a:p>
          <a:p>
            <a:pPr>
              <a:buNone/>
            </a:pPr>
            <a:r>
              <a:rPr lang="en-US" dirty="0"/>
              <a:t>Harold Washington, Chicago, 1983</a:t>
            </a:r>
          </a:p>
          <a:p>
            <a:pPr>
              <a:buNone/>
            </a:pPr>
            <a:r>
              <a:rPr lang="en-US" dirty="0"/>
              <a:t>Wilson Goode, Philadelphia, 1984</a:t>
            </a:r>
          </a:p>
          <a:p>
            <a:pPr>
              <a:buNone/>
            </a:pPr>
            <a:r>
              <a:rPr lang="en-US" dirty="0"/>
              <a:t>David Dinkins, New York City, 1989</a:t>
            </a:r>
          </a:p>
          <a:p>
            <a:pPr>
              <a:buNone/>
            </a:pPr>
            <a:r>
              <a:rPr lang="en-US" dirty="0"/>
              <a:t>Norm Rice, Seattle, 1989</a:t>
            </a:r>
          </a:p>
          <a:p>
            <a:pPr>
              <a:buNone/>
            </a:pPr>
            <a:r>
              <a:rPr lang="en-US" dirty="0"/>
              <a:t>Lee Brown, Houston, 1997</a:t>
            </a:r>
          </a:p>
          <a:p>
            <a:pPr>
              <a:buNone/>
            </a:pPr>
            <a:endParaRPr lang="en-US"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1219200"/>
          </a:xfrm>
        </p:spPr>
        <p:txBody>
          <a:bodyPr/>
          <a:lstStyle/>
          <a:p>
            <a:r>
              <a:rPr lang="en-US" sz="2400" dirty="0"/>
              <a:t>Presidential Candidate Jesse Jackson Addressing the 1984 Democratic Party Convention in San Francisco</a:t>
            </a:r>
          </a:p>
        </p:txBody>
      </p:sp>
      <p:sp>
        <p:nvSpPr>
          <p:cNvPr id="4" name="Content Placeholder 3"/>
          <p:cNvSpPr>
            <a:spLocks noGrp="1"/>
          </p:cNvSpPr>
          <p:nvPr>
            <p:ph sz="half" idx="2"/>
          </p:nvPr>
        </p:nvSpPr>
        <p:spPr/>
        <p:txBody>
          <a:bodyPr/>
          <a:lstStyle/>
          <a:p>
            <a:endParaRPr lang="en-US"/>
          </a:p>
        </p:txBody>
      </p:sp>
      <p:pic>
        <p:nvPicPr>
          <p:cNvPr id="2050" name="Picture 2" descr="C:\Users\Taylor\Desktop\Jesse Jackson at the 1984 Democratic National Convention.jpg"/>
          <p:cNvPicPr>
            <a:picLocks noGrp="1" noChangeAspect="1" noChangeArrowheads="1"/>
          </p:cNvPicPr>
          <p:nvPr>
            <p:ph sz="half" idx="1"/>
          </p:nvPr>
        </p:nvPicPr>
        <p:blipFill>
          <a:blip r:embed="rId2" cstate="print"/>
          <a:srcRect/>
          <a:stretch>
            <a:fillRect/>
          </a:stretch>
        </p:blipFill>
        <p:spPr bwMode="auto">
          <a:xfrm>
            <a:off x="2514600" y="1143001"/>
            <a:ext cx="4828329" cy="5715000"/>
          </a:xfrm>
          <a:prstGeom prst="rect">
            <a:avLst/>
          </a:prstGeom>
          <a:noFill/>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8" name="Rectangle 8"/>
          <p:cNvSpPr>
            <a:spLocks noGrp="1" noChangeArrowheads="1"/>
          </p:cNvSpPr>
          <p:nvPr>
            <p:ph type="title"/>
          </p:nvPr>
        </p:nvSpPr>
        <p:spPr>
          <a:xfrm>
            <a:off x="0" y="277813"/>
            <a:ext cx="9144000" cy="331787"/>
          </a:xfrm>
        </p:spPr>
        <p:txBody>
          <a:bodyPr/>
          <a:lstStyle/>
          <a:p>
            <a:pPr eaLnBrk="1" hangingPunct="1">
              <a:defRPr/>
            </a:pPr>
            <a:r>
              <a:rPr lang="en-US" sz="2800"/>
              <a:t>Anti-Apartheid Protests, Milwaukee, Wisconsin, 1985</a:t>
            </a:r>
          </a:p>
        </p:txBody>
      </p:sp>
      <p:pic>
        <p:nvPicPr>
          <p:cNvPr id="82947" name="Picture 7" descr="Anti Apartheid Protests, 1985 (From Have You Hear From Johannesburg)"/>
          <p:cNvPicPr>
            <a:picLocks noGrp="1" noChangeAspect="1" noChangeArrowheads="1"/>
          </p:cNvPicPr>
          <p:nvPr>
            <p:ph sz="half" idx="2"/>
          </p:nvPr>
        </p:nvPicPr>
        <p:blipFill>
          <a:blip r:embed="rId2" cstate="print"/>
          <a:srcRect/>
          <a:stretch>
            <a:fillRect/>
          </a:stretch>
        </p:blipFill>
        <p:spPr>
          <a:xfrm>
            <a:off x="609600" y="990600"/>
            <a:ext cx="8077200" cy="6102350"/>
          </a:xfrm>
          <a:noFill/>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3" name="Rectangle 5"/>
          <p:cNvSpPr>
            <a:spLocks noGrp="1" noChangeArrowheads="1"/>
          </p:cNvSpPr>
          <p:nvPr>
            <p:ph type="title"/>
          </p:nvPr>
        </p:nvSpPr>
        <p:spPr>
          <a:xfrm>
            <a:off x="457200" y="277813"/>
            <a:ext cx="8229600" cy="636587"/>
          </a:xfrm>
        </p:spPr>
        <p:txBody>
          <a:bodyPr/>
          <a:lstStyle/>
          <a:p>
            <a:pPr eaLnBrk="1" hangingPunct="1">
              <a:defRPr/>
            </a:pPr>
            <a:r>
              <a:rPr lang="en-US" sz="2800"/>
              <a:t>Million Man March, October 16, 1995 </a:t>
            </a:r>
            <a:br>
              <a:rPr lang="en-US" sz="2800"/>
            </a:br>
            <a:endParaRPr lang="en-US" sz="2800"/>
          </a:p>
        </p:txBody>
      </p:sp>
      <p:pic>
        <p:nvPicPr>
          <p:cNvPr id="83971" name="Picture 4" descr="Million Man March, October 1995 (CRC)"/>
          <p:cNvPicPr>
            <a:picLocks noGrp="1" noChangeAspect="1" noChangeArrowheads="1"/>
          </p:cNvPicPr>
          <p:nvPr>
            <p:ph idx="1"/>
          </p:nvPr>
        </p:nvPicPr>
        <p:blipFill>
          <a:blip r:embed="rId2" cstate="print"/>
          <a:srcRect/>
          <a:stretch>
            <a:fillRect/>
          </a:stretch>
        </p:blipFill>
        <p:spPr>
          <a:xfrm>
            <a:off x="2362200" y="762000"/>
            <a:ext cx="4716463" cy="6096000"/>
          </a:xfrm>
          <a:noFill/>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7" name="Rectangle 5"/>
          <p:cNvSpPr>
            <a:spLocks noGrp="1" noChangeArrowheads="1"/>
          </p:cNvSpPr>
          <p:nvPr>
            <p:ph type="title"/>
          </p:nvPr>
        </p:nvSpPr>
        <p:spPr/>
        <p:txBody>
          <a:bodyPr/>
          <a:lstStyle/>
          <a:p>
            <a:pPr eaLnBrk="1" hangingPunct="1">
              <a:defRPr/>
            </a:pPr>
            <a:endParaRPr lang="en-US"/>
          </a:p>
        </p:txBody>
      </p:sp>
      <p:pic>
        <p:nvPicPr>
          <p:cNvPr id="84995" name="Picture 4" descr="Protest Sign for Black History, 1968 (Ebony)"/>
          <p:cNvPicPr>
            <a:picLocks noGrp="1" noChangeAspect="1" noChangeArrowheads="1"/>
          </p:cNvPicPr>
          <p:nvPr>
            <p:ph idx="1"/>
          </p:nvPr>
        </p:nvPicPr>
        <p:blipFill>
          <a:blip r:embed="rId2" cstate="print"/>
          <a:srcRect/>
          <a:stretch>
            <a:fillRect/>
          </a:stretch>
        </p:blipFill>
        <p:spPr>
          <a:xfrm>
            <a:off x="2635250" y="0"/>
            <a:ext cx="4437063" cy="6858000"/>
          </a:xfrm>
          <a:noFill/>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F07BA-450E-4E11-835D-0C1264597A9C}"/>
              </a:ext>
            </a:extLst>
          </p:cNvPr>
          <p:cNvSpPr>
            <a:spLocks noGrp="1"/>
          </p:cNvSpPr>
          <p:nvPr>
            <p:ph type="title"/>
          </p:nvPr>
        </p:nvSpPr>
        <p:spPr>
          <a:xfrm>
            <a:off x="0" y="1"/>
            <a:ext cx="9144000" cy="1417638"/>
          </a:xfrm>
        </p:spPr>
        <p:txBody>
          <a:bodyPr/>
          <a:lstStyle/>
          <a:p>
            <a:r>
              <a:rPr lang="en-US" dirty="0"/>
              <a:t>U.W. Student Protests in Favor of Black Studies, 1969</a:t>
            </a:r>
          </a:p>
        </p:txBody>
      </p:sp>
      <p:pic>
        <p:nvPicPr>
          <p:cNvPr id="4" name="Content Placeholder 3" descr="C:\Users\Best Buy\Pictures\313 Illustrations\Seattle African American Since 1945\UW Student Demonstration for Black Studies, 1968 (UW Archives).JPG">
            <a:extLst>
              <a:ext uri="{FF2B5EF4-FFF2-40B4-BE49-F238E27FC236}">
                <a16:creationId xmlns:a16="http://schemas.microsoft.com/office/drawing/2014/main" id="{561133F9-3F9F-4A4F-87AE-F133A58BD29A}"/>
              </a:ext>
            </a:extLst>
          </p:cNvPr>
          <p:cNvPicPr>
            <a:picLocks noGrp="1" noChangeAspect="1" noChangeArrowheads="1"/>
          </p:cNvPicPr>
          <p:nvPr>
            <p:ph idx="1"/>
          </p:nvPr>
        </p:nvPicPr>
        <p:blipFill>
          <a:blip r:embed="rId2" cstate="print"/>
          <a:srcRect/>
          <a:stretch>
            <a:fillRect/>
          </a:stretch>
        </p:blipFill>
        <p:spPr bwMode="auto">
          <a:xfrm>
            <a:off x="762000" y="1434844"/>
            <a:ext cx="8020049" cy="5280691"/>
          </a:xfrm>
          <a:prstGeom prst="rect">
            <a:avLst/>
          </a:prstGeom>
          <a:noFill/>
        </p:spPr>
      </p:pic>
    </p:spTree>
    <p:extLst>
      <p:ext uri="{BB962C8B-B14F-4D97-AF65-F5344CB8AC3E}">
        <p14:creationId xmlns:p14="http://schemas.microsoft.com/office/powerpoint/2010/main" val="257750882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31" name="Rectangle 11"/>
          <p:cNvSpPr>
            <a:spLocks noGrp="1" noChangeArrowheads="1"/>
          </p:cNvSpPr>
          <p:nvPr>
            <p:ph type="title"/>
          </p:nvPr>
        </p:nvSpPr>
        <p:spPr>
          <a:xfrm>
            <a:off x="0" y="277813"/>
            <a:ext cx="9144000" cy="560387"/>
          </a:xfrm>
        </p:spPr>
        <p:txBody>
          <a:bodyPr/>
          <a:lstStyle/>
          <a:p>
            <a:pPr eaLnBrk="1" hangingPunct="1">
              <a:defRPr/>
            </a:pPr>
            <a:r>
              <a:rPr lang="en-US" sz="2800"/>
              <a:t>Nikki Giovanni, Lorraine Hansberry, Maya Angelou</a:t>
            </a:r>
          </a:p>
        </p:txBody>
      </p:sp>
      <p:pic>
        <p:nvPicPr>
          <p:cNvPr id="86019" name="Picture 4" descr="Nikki Giovanni (Anacostia Museum)"/>
          <p:cNvPicPr>
            <a:picLocks noGrp="1" noChangeAspect="1" noChangeArrowheads="1"/>
          </p:cNvPicPr>
          <p:nvPr>
            <p:ph sz="half" idx="1"/>
          </p:nvPr>
        </p:nvPicPr>
        <p:blipFill>
          <a:blip r:embed="rId2" cstate="print"/>
          <a:srcRect/>
          <a:stretch>
            <a:fillRect/>
          </a:stretch>
        </p:blipFill>
        <p:spPr>
          <a:xfrm>
            <a:off x="0" y="1371600"/>
            <a:ext cx="3551238" cy="5486400"/>
          </a:xfrm>
          <a:noFill/>
        </p:spPr>
      </p:pic>
      <p:pic>
        <p:nvPicPr>
          <p:cNvPr id="86020" name="Picture 7" descr="Lorraine Hansberry (www,africanamericans"/>
          <p:cNvPicPr>
            <a:picLocks noGrp="1" noChangeAspect="1" noChangeArrowheads="1"/>
          </p:cNvPicPr>
          <p:nvPr>
            <p:ph sz="quarter" idx="2"/>
          </p:nvPr>
        </p:nvPicPr>
        <p:blipFill>
          <a:blip r:embed="rId3" cstate="print"/>
          <a:srcRect/>
          <a:stretch>
            <a:fillRect/>
          </a:stretch>
        </p:blipFill>
        <p:spPr>
          <a:xfrm>
            <a:off x="3568700" y="1828800"/>
            <a:ext cx="2846388" cy="3581400"/>
          </a:xfrm>
          <a:noFill/>
        </p:spPr>
      </p:pic>
      <p:pic>
        <p:nvPicPr>
          <p:cNvPr id="86021" name="Picture 10" descr="Maya Angelou (www"/>
          <p:cNvPicPr>
            <a:picLocks noGrp="1" noChangeAspect="1" noChangeArrowheads="1"/>
          </p:cNvPicPr>
          <p:nvPr>
            <p:ph sz="quarter" idx="3"/>
          </p:nvPr>
        </p:nvPicPr>
        <p:blipFill>
          <a:blip r:embed="rId4" cstate="print"/>
          <a:srcRect/>
          <a:stretch>
            <a:fillRect/>
          </a:stretch>
        </p:blipFill>
        <p:spPr>
          <a:xfrm>
            <a:off x="6324600" y="2667000"/>
            <a:ext cx="2992438" cy="4191000"/>
          </a:xfrm>
          <a:noFill/>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941387"/>
          </a:xfrm>
        </p:spPr>
        <p:txBody>
          <a:bodyPr/>
          <a:lstStyle/>
          <a:p>
            <a:r>
              <a:rPr lang="en-US" sz="2800" dirty="0"/>
              <a:t>“Dark Divas”</a:t>
            </a:r>
            <a:br>
              <a:rPr lang="en-US" sz="2800" dirty="0"/>
            </a:br>
            <a:r>
              <a:rPr lang="en-US" sz="2800" dirty="0"/>
              <a:t>New Black Arts West Production in Seattle: September 2010</a:t>
            </a:r>
          </a:p>
        </p:txBody>
      </p:sp>
      <p:sp>
        <p:nvSpPr>
          <p:cNvPr id="4" name="Content Placeholder 3"/>
          <p:cNvSpPr>
            <a:spLocks noGrp="1"/>
          </p:cNvSpPr>
          <p:nvPr>
            <p:ph sz="quarter" idx="2"/>
          </p:nvPr>
        </p:nvSpPr>
        <p:spPr/>
        <p:txBody>
          <a:bodyPr/>
          <a:lstStyle/>
          <a:p>
            <a:endParaRPr lang="en-US" dirty="0"/>
          </a:p>
        </p:txBody>
      </p:sp>
      <p:sp>
        <p:nvSpPr>
          <p:cNvPr id="5" name="Content Placeholder 4"/>
          <p:cNvSpPr>
            <a:spLocks noGrp="1"/>
          </p:cNvSpPr>
          <p:nvPr>
            <p:ph sz="quarter" idx="3"/>
          </p:nvPr>
        </p:nvSpPr>
        <p:spPr/>
        <p:txBody>
          <a:bodyPr/>
          <a:lstStyle/>
          <a:p>
            <a:endParaRPr lang="en-US"/>
          </a:p>
        </p:txBody>
      </p:sp>
      <p:pic>
        <p:nvPicPr>
          <p:cNvPr id="3074" name="Picture 2" descr="C:\Users\Taylor\Desktop\Dark Divas, New Black Arts West Production, September 2010.jpg"/>
          <p:cNvPicPr>
            <a:picLocks noGrp="1" noChangeAspect="1" noChangeArrowheads="1"/>
          </p:cNvPicPr>
          <p:nvPr>
            <p:ph sz="half" idx="1"/>
          </p:nvPr>
        </p:nvPicPr>
        <p:blipFill>
          <a:blip r:embed="rId2" cstate="print"/>
          <a:srcRect/>
          <a:stretch>
            <a:fillRect/>
          </a:stretch>
        </p:blipFill>
        <p:spPr bwMode="auto">
          <a:xfrm>
            <a:off x="457200" y="1425195"/>
            <a:ext cx="8169631" cy="5432805"/>
          </a:xfrm>
          <a:prstGeom prst="rect">
            <a:avLst/>
          </a:prstGeom>
          <a:noFill/>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5" name="Rectangle 5"/>
          <p:cNvSpPr>
            <a:spLocks noGrp="1" noChangeArrowheads="1"/>
          </p:cNvSpPr>
          <p:nvPr>
            <p:ph type="title"/>
          </p:nvPr>
        </p:nvSpPr>
        <p:spPr>
          <a:xfrm>
            <a:off x="457200" y="277813"/>
            <a:ext cx="8229600" cy="407987"/>
          </a:xfrm>
        </p:spPr>
        <p:txBody>
          <a:bodyPr/>
          <a:lstStyle/>
          <a:p>
            <a:pPr eaLnBrk="1" hangingPunct="1">
              <a:defRPr/>
            </a:pPr>
            <a:r>
              <a:rPr lang="en-US" sz="2800" dirty="0"/>
              <a:t>Toni Morrison and August Wilson</a:t>
            </a:r>
          </a:p>
        </p:txBody>
      </p:sp>
      <p:pic>
        <p:nvPicPr>
          <p:cNvPr id="89091" name="Picture 4" descr="Toni Morrison (www"/>
          <p:cNvPicPr>
            <a:picLocks noGrp="1" noChangeAspect="1" noChangeArrowheads="1"/>
          </p:cNvPicPr>
          <p:nvPr>
            <p:ph idx="1"/>
          </p:nvPr>
        </p:nvPicPr>
        <p:blipFill>
          <a:blip r:embed="rId2" cstate="print"/>
          <a:srcRect/>
          <a:stretch>
            <a:fillRect/>
          </a:stretch>
        </p:blipFill>
        <p:spPr>
          <a:xfrm>
            <a:off x="0" y="1295400"/>
            <a:ext cx="4281969" cy="5562600"/>
          </a:xfrm>
          <a:noFill/>
        </p:spPr>
      </p:pic>
      <p:pic>
        <p:nvPicPr>
          <p:cNvPr id="117761" name="Picture 1" descr="C:\Users\Taylor\Desktop\August Wilson.jpg"/>
          <p:cNvPicPr>
            <a:picLocks noChangeAspect="1" noChangeArrowheads="1"/>
          </p:cNvPicPr>
          <p:nvPr/>
        </p:nvPicPr>
        <p:blipFill>
          <a:blip r:embed="rId3" cstate="print"/>
          <a:srcRect/>
          <a:stretch>
            <a:fillRect/>
          </a:stretch>
        </p:blipFill>
        <p:spPr bwMode="auto">
          <a:xfrm>
            <a:off x="4408265" y="1447800"/>
            <a:ext cx="4735735" cy="3581400"/>
          </a:xfrm>
          <a:prstGeom prst="rect">
            <a:avLst/>
          </a:prstGeom>
          <a:noFill/>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6" name="Rectangle 8"/>
          <p:cNvSpPr>
            <a:spLocks noGrp="1" noChangeArrowheads="1"/>
          </p:cNvSpPr>
          <p:nvPr>
            <p:ph type="title"/>
          </p:nvPr>
        </p:nvSpPr>
        <p:spPr/>
        <p:txBody>
          <a:bodyPr/>
          <a:lstStyle/>
          <a:p>
            <a:pPr eaLnBrk="1" hangingPunct="1">
              <a:defRPr/>
            </a:pPr>
            <a:r>
              <a:rPr lang="en-US"/>
              <a:t>NWA and Tupac</a:t>
            </a:r>
          </a:p>
        </p:txBody>
      </p:sp>
      <p:pic>
        <p:nvPicPr>
          <p:cNvPr id="90115" name="Picture 4" descr="NWA Album Cover"/>
          <p:cNvPicPr>
            <a:picLocks noGrp="1" noChangeAspect="1" noChangeArrowheads="1"/>
          </p:cNvPicPr>
          <p:nvPr>
            <p:ph sz="half" idx="1"/>
          </p:nvPr>
        </p:nvPicPr>
        <p:blipFill>
          <a:blip r:embed="rId2" cstate="print"/>
          <a:srcRect/>
          <a:stretch>
            <a:fillRect/>
          </a:stretch>
        </p:blipFill>
        <p:spPr>
          <a:xfrm>
            <a:off x="-228600" y="1371600"/>
            <a:ext cx="4907702" cy="4879975"/>
          </a:xfrm>
          <a:noFill/>
        </p:spPr>
      </p:pic>
      <p:pic>
        <p:nvPicPr>
          <p:cNvPr id="90116" name="Picture 7" descr="Tupac Shakur (hometown"/>
          <p:cNvPicPr>
            <a:picLocks noGrp="1" noChangeAspect="1" noChangeArrowheads="1"/>
          </p:cNvPicPr>
          <p:nvPr>
            <p:ph sz="half" idx="2"/>
          </p:nvPr>
        </p:nvPicPr>
        <p:blipFill>
          <a:blip r:embed="rId3" cstate="print"/>
          <a:srcRect/>
          <a:stretch>
            <a:fillRect/>
          </a:stretch>
        </p:blipFill>
        <p:spPr>
          <a:xfrm>
            <a:off x="4964113" y="1371600"/>
            <a:ext cx="4179887" cy="5334000"/>
          </a:xfrm>
          <a:noFill/>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318EE-0ADD-458D-8006-CC88382F770B}"/>
              </a:ext>
            </a:extLst>
          </p:cNvPr>
          <p:cNvSpPr>
            <a:spLocks noGrp="1"/>
          </p:cNvSpPr>
          <p:nvPr>
            <p:ph type="title"/>
          </p:nvPr>
        </p:nvSpPr>
        <p:spPr/>
        <p:txBody>
          <a:bodyPr/>
          <a:lstStyle/>
          <a:p>
            <a:r>
              <a:rPr lang="en-US" dirty="0"/>
              <a:t>Black Power at the Royal Wedding, May 19, 2018</a:t>
            </a:r>
          </a:p>
        </p:txBody>
      </p:sp>
      <p:pic>
        <p:nvPicPr>
          <p:cNvPr id="6" name="Content Placeholder 5">
            <a:extLst>
              <a:ext uri="{FF2B5EF4-FFF2-40B4-BE49-F238E27FC236}">
                <a16:creationId xmlns:a16="http://schemas.microsoft.com/office/drawing/2014/main" id="{6F9C2537-C7EE-4CEA-86EF-E70C7E1C8B58}"/>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567504" y="2123768"/>
            <a:ext cx="6063305" cy="3896032"/>
          </a:xfrm>
        </p:spPr>
      </p:pic>
      <p:pic>
        <p:nvPicPr>
          <p:cNvPr id="8" name="Content Placeholder 7">
            <a:extLst>
              <a:ext uri="{FF2B5EF4-FFF2-40B4-BE49-F238E27FC236}">
                <a16:creationId xmlns:a16="http://schemas.microsoft.com/office/drawing/2014/main" id="{C5A448F0-33CB-41BD-A78D-EEB7936E287E}"/>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3352800" y="2133599"/>
            <a:ext cx="6393744" cy="3596481"/>
          </a:xfrm>
        </p:spPr>
      </p:pic>
    </p:spTree>
    <p:extLst>
      <p:ext uri="{BB962C8B-B14F-4D97-AF65-F5344CB8AC3E}">
        <p14:creationId xmlns:p14="http://schemas.microsoft.com/office/powerpoint/2010/main" val="491795630"/>
      </p:ext>
    </p:extLst>
  </p:cSld>
  <p:clrMapOvr>
    <a:masterClrMapping/>
  </p:clrMapOvr>
</p:sld>
</file>

<file path=ppt/theme/theme1.xml><?xml version="1.0" encoding="utf-8"?>
<a:theme xmlns:a="http://schemas.openxmlformats.org/drawingml/2006/main" name="Orbit">
  <a:themeElements>
    <a:clrScheme name="Orbit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fontScheme name="Orbi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Orbit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Orbit 2">
        <a:dk1>
          <a:srgbClr val="008000"/>
        </a:dk1>
        <a:lt1>
          <a:srgbClr val="FFFFFF"/>
        </a:lt1>
        <a:dk2>
          <a:srgbClr val="003300"/>
        </a:dk2>
        <a:lt2>
          <a:srgbClr val="C0C0C0"/>
        </a:lt2>
        <a:accent1>
          <a:srgbClr val="99CC00"/>
        </a:accent1>
        <a:accent2>
          <a:srgbClr val="527C3A"/>
        </a:accent2>
        <a:accent3>
          <a:srgbClr val="AAADAA"/>
        </a:accent3>
        <a:accent4>
          <a:srgbClr val="DADADA"/>
        </a:accent4>
        <a:accent5>
          <a:srgbClr val="CAE2AA"/>
        </a:accent5>
        <a:accent6>
          <a:srgbClr val="497034"/>
        </a:accent6>
        <a:hlink>
          <a:srgbClr val="33CC33"/>
        </a:hlink>
        <a:folHlink>
          <a:srgbClr val="C1FF83"/>
        </a:folHlink>
      </a:clrScheme>
      <a:clrMap bg1="dk2" tx1="lt1" bg2="dk1" tx2="lt2" accent1="accent1" accent2="accent2" accent3="accent3" accent4="accent4" accent5="accent5" accent6="accent6" hlink="hlink" folHlink="folHlink"/>
    </a:extraClrScheme>
    <a:extraClrScheme>
      <a:clrScheme name="Orbit 3">
        <a:dk1>
          <a:srgbClr val="000066"/>
        </a:dk1>
        <a:lt1>
          <a:srgbClr val="FFFFFF"/>
        </a:lt1>
        <a:dk2>
          <a:srgbClr val="000099"/>
        </a:dk2>
        <a:lt2>
          <a:srgbClr val="9FBFFF"/>
        </a:lt2>
        <a:accent1>
          <a:srgbClr val="0099CC"/>
        </a:accent1>
        <a:accent2>
          <a:srgbClr val="00CC66"/>
        </a:accent2>
        <a:accent3>
          <a:srgbClr val="AAAACA"/>
        </a:accent3>
        <a:accent4>
          <a:srgbClr val="DADADA"/>
        </a:accent4>
        <a:accent5>
          <a:srgbClr val="AACAE2"/>
        </a:accent5>
        <a:accent6>
          <a:srgbClr val="00B95C"/>
        </a:accent6>
        <a:hlink>
          <a:srgbClr val="00FFFF"/>
        </a:hlink>
        <a:folHlink>
          <a:srgbClr val="CDE6FF"/>
        </a:folHlink>
      </a:clrScheme>
      <a:clrMap bg1="dk2" tx1="lt1" bg2="dk1" tx2="lt2" accent1="accent1" accent2="accent2" accent3="accent3" accent4="accent4" accent5="accent5" accent6="accent6" hlink="hlink" folHlink="folHlink"/>
    </a:extraClrScheme>
    <a:extraClrScheme>
      <a:clrScheme name="Orbit 4">
        <a:dk1>
          <a:srgbClr val="00ACA8"/>
        </a:dk1>
        <a:lt1>
          <a:srgbClr val="FFFFFF"/>
        </a:lt1>
        <a:dk2>
          <a:srgbClr val="006666"/>
        </a:dk2>
        <a:lt2>
          <a:srgbClr val="FFFF99"/>
        </a:lt2>
        <a:accent1>
          <a:srgbClr val="0099CC"/>
        </a:accent1>
        <a:accent2>
          <a:srgbClr val="6D6FC7"/>
        </a:accent2>
        <a:accent3>
          <a:srgbClr val="AAB8B8"/>
        </a:accent3>
        <a:accent4>
          <a:srgbClr val="DADADA"/>
        </a:accent4>
        <a:accent5>
          <a:srgbClr val="AACAE2"/>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rbit 5">
        <a:dk1>
          <a:srgbClr val="BA0023"/>
        </a:dk1>
        <a:lt1>
          <a:srgbClr val="FFFFFF"/>
        </a:lt1>
        <a:dk2>
          <a:srgbClr val="800000"/>
        </a:dk2>
        <a:lt2>
          <a:srgbClr val="FFFF99"/>
        </a:lt2>
        <a:accent1>
          <a:srgbClr val="FF6600"/>
        </a:accent1>
        <a:accent2>
          <a:srgbClr val="C5543D"/>
        </a:accent2>
        <a:accent3>
          <a:srgbClr val="C0AAAA"/>
        </a:accent3>
        <a:accent4>
          <a:srgbClr val="DADADA"/>
        </a:accent4>
        <a:accent5>
          <a:srgbClr val="FFB8AA"/>
        </a:accent5>
        <a:accent6>
          <a:srgbClr val="B24B36"/>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Orbit 6">
        <a:dk1>
          <a:srgbClr val="6D776E"/>
        </a:dk1>
        <a:lt1>
          <a:srgbClr val="FFFFFF"/>
        </a:lt1>
        <a:dk2>
          <a:srgbClr val="575863"/>
        </a:dk2>
        <a:lt2>
          <a:srgbClr val="DDDDDD"/>
        </a:lt2>
        <a:accent1>
          <a:srgbClr val="0099CC"/>
        </a:accent1>
        <a:accent2>
          <a:srgbClr val="939EA9"/>
        </a:accent2>
        <a:accent3>
          <a:srgbClr val="B4B4B7"/>
        </a:accent3>
        <a:accent4>
          <a:srgbClr val="DADADA"/>
        </a:accent4>
        <a:accent5>
          <a:srgbClr val="AACAE2"/>
        </a:accent5>
        <a:accent6>
          <a:srgbClr val="858F99"/>
        </a:accent6>
        <a:hlink>
          <a:srgbClr val="FFCC00"/>
        </a:hlink>
        <a:folHlink>
          <a:srgbClr val="BD8949"/>
        </a:folHlink>
      </a:clrScheme>
      <a:clrMap bg1="dk2" tx1="lt1" bg2="dk1" tx2="lt2" accent1="accent1" accent2="accent2" accent3="accent3" accent4="accent4" accent5="accent5" accent6="accent6" hlink="hlink" folHlink="folHlink"/>
    </a:extraClrScheme>
    <a:extraClrScheme>
      <a:clrScheme name="Orbit 7">
        <a:dk1>
          <a:srgbClr val="A28A84"/>
        </a:dk1>
        <a:lt1>
          <a:srgbClr val="FFFFFF"/>
        </a:lt1>
        <a:dk2>
          <a:srgbClr val="765E58"/>
        </a:dk2>
        <a:lt2>
          <a:srgbClr val="DDDDDD"/>
        </a:lt2>
        <a:accent1>
          <a:srgbClr val="CC6600"/>
        </a:accent1>
        <a:accent2>
          <a:srgbClr val="CC9900"/>
        </a:accent2>
        <a:accent3>
          <a:srgbClr val="BDB6B4"/>
        </a:accent3>
        <a:accent4>
          <a:srgbClr val="DADADA"/>
        </a:accent4>
        <a:accent5>
          <a:srgbClr val="E2B8AA"/>
        </a:accent5>
        <a:accent6>
          <a:srgbClr val="B98A00"/>
        </a:accent6>
        <a:hlink>
          <a:srgbClr val="FFCC00"/>
        </a:hlink>
        <a:folHlink>
          <a:srgbClr val="FFFFBD"/>
        </a:folHlink>
      </a:clrScheme>
      <a:clrMap bg1="dk2" tx1="lt1" bg2="dk1" tx2="lt2" accent1="accent1" accent2="accent2" accent3="accent3" accent4="accent4" accent5="accent5" accent6="accent6" hlink="hlink" folHlink="folHlink"/>
    </a:extraClrScheme>
    <a:extraClrScheme>
      <a:clrScheme name="Orbit 8">
        <a:dk1>
          <a:srgbClr val="000000"/>
        </a:dk1>
        <a:lt1>
          <a:srgbClr val="C5D9ED"/>
        </a:lt1>
        <a:dk2>
          <a:srgbClr val="000000"/>
        </a:dk2>
        <a:lt2>
          <a:srgbClr val="FFFFFF"/>
        </a:lt2>
        <a:accent1>
          <a:srgbClr val="F3F6FF"/>
        </a:accent1>
        <a:accent2>
          <a:srgbClr val="33CCCC"/>
        </a:accent2>
        <a:accent3>
          <a:srgbClr val="DFE9F4"/>
        </a:accent3>
        <a:accent4>
          <a:srgbClr val="000000"/>
        </a:accent4>
        <a:accent5>
          <a:srgbClr val="F8FAFF"/>
        </a:accent5>
        <a:accent6>
          <a:srgbClr val="2DB9B9"/>
        </a:accent6>
        <a:hlink>
          <a:srgbClr val="0000FF"/>
        </a:hlink>
        <a:folHlink>
          <a:srgbClr val="006699"/>
        </a:folHlink>
      </a:clrScheme>
      <a:clrMap bg1="lt1" tx1="dk1" bg2="lt2" tx2="dk2" accent1="accent1" accent2="accent2" accent3="accent3" accent4="accent4" accent5="accent5" accent6="accent6" hlink="hlink" folHlink="folHlink"/>
    </a:extraClrScheme>
    <a:extraClrScheme>
      <a:clrScheme name="Orbit 9">
        <a:dk1>
          <a:srgbClr val="FFFFFF"/>
        </a:dk1>
        <a:lt1>
          <a:srgbClr val="FFFFFF"/>
        </a:lt1>
        <a:dk2>
          <a:srgbClr val="AAAAC6"/>
        </a:dk2>
        <a:lt2>
          <a:srgbClr val="FFFFCC"/>
        </a:lt2>
        <a:accent1>
          <a:srgbClr val="66667E"/>
        </a:accent1>
        <a:accent2>
          <a:srgbClr val="629157"/>
        </a:accent2>
        <a:accent3>
          <a:srgbClr val="D2D2DF"/>
        </a:accent3>
        <a:accent4>
          <a:srgbClr val="DADADA"/>
        </a:accent4>
        <a:accent5>
          <a:srgbClr val="B8B8C0"/>
        </a:accent5>
        <a:accent6>
          <a:srgbClr val="58834E"/>
        </a:accent6>
        <a:hlink>
          <a:srgbClr val="6600CC"/>
        </a:hlink>
        <a:folHlink>
          <a:srgbClr val="3399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Orbit</Template>
  <TotalTime>1517</TotalTime>
  <Words>1019</Words>
  <Application>Microsoft Office PowerPoint</Application>
  <PresentationFormat>On-screen Show (4:3)</PresentationFormat>
  <Paragraphs>123</Paragraphs>
  <Slides>95</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95</vt:i4>
      </vt:variant>
    </vt:vector>
  </HeadingPairs>
  <TitlesOfParts>
    <vt:vector size="99" baseType="lpstr">
      <vt:lpstr>Arial</vt:lpstr>
      <vt:lpstr>Calibri</vt:lpstr>
      <vt:lpstr>Wingdings</vt:lpstr>
      <vt:lpstr>Orbit</vt:lpstr>
      <vt:lpstr>The Struggle Continues: The Black Power Era</vt:lpstr>
      <vt:lpstr>Lyndon Baines Johnson and Hubert Horatio Humphrey on Horseback at Johnson’s Ranch, 1964</vt:lpstr>
      <vt:lpstr>The Civil Rights Act of 1964</vt:lpstr>
      <vt:lpstr>The Impact of the 1965 Voting Rights Act: Left: Registering to Vote in Mississippi</vt:lpstr>
      <vt:lpstr>LBJ With Jobs Corps Volunteer James Truesville of Raleigh, North Carolina, 1966</vt:lpstr>
      <vt:lpstr>Central Area Motivation Program Office in Seattle</vt:lpstr>
      <vt:lpstr>Fighting the War on Poverty</vt:lpstr>
      <vt:lpstr>PowerPoint Presentation</vt:lpstr>
      <vt:lpstr>Black Nationalism Personified Muhammad Ali’s Self-Definition</vt:lpstr>
      <vt:lpstr>Poverty, North and South: Woman Searching Garbage for Food, Chicago, 1964 Sharecropper Cabin, Alabama, 1966</vt:lpstr>
      <vt:lpstr>Mississippi Freedom Democratic Convention,  Jackson, Mississippi, 1964</vt:lpstr>
      <vt:lpstr>Fannie Lou Hamer and Supporters of the MFDP at the Democratic National Convention, 1964 Stokely Carmichael in Hat, Ella Baker on Right</vt:lpstr>
      <vt:lpstr>Hubert H. Humphrey  Elected Mayor of Minneapolis, 1948 Walter Mondale,  Democratic Presidential Nominee, 1984</vt:lpstr>
      <vt:lpstr>Opposition to Residential Integration, Cicero, Opposition to School Busing, Chicago, both, 1966</vt:lpstr>
      <vt:lpstr>Police Brutality, Rochester, New York, 1964, NYC, 1966</vt:lpstr>
      <vt:lpstr>Washington, D.C., 1960</vt:lpstr>
      <vt:lpstr>Robert Taylor Homes, Chicago, 1964</vt:lpstr>
      <vt:lpstr>Race Riots, 1964 (Left: Rochester, N.Y, Right: Philadelphia)</vt:lpstr>
      <vt:lpstr>PowerPoint Presentation</vt:lpstr>
      <vt:lpstr>Watts, 1965</vt:lpstr>
      <vt:lpstr>Left: 103rd Street Right: Compton Ave and 108th Street</vt:lpstr>
      <vt:lpstr>Guns or Butter?</vt:lpstr>
      <vt:lpstr>PowerPoint Presentation</vt:lpstr>
      <vt:lpstr>Malcolm and His Girls, 1965</vt:lpstr>
      <vt:lpstr>Middle Class Blacks</vt:lpstr>
      <vt:lpstr>Beating of Demonstrators at Selma, 1965</vt:lpstr>
      <vt:lpstr>Seventh Avenue, Harlem, 1956</vt:lpstr>
      <vt:lpstr>Marcus Garvey and the Roots of Black Power</vt:lpstr>
      <vt:lpstr>Ambivalent Identification with Africa</vt:lpstr>
      <vt:lpstr>I don’t feel I am a visitor in Ghana or in any part of Africa.  I feel that I am at home— Malcolm X at the University of Ghana, May 13, 1964</vt:lpstr>
      <vt:lpstr>Malcolm X in Mecca and Egypt, 1964</vt:lpstr>
      <vt:lpstr>PowerPoint Presentation</vt:lpstr>
      <vt:lpstr>Malcolm and The Nation of Islam, 1963</vt:lpstr>
      <vt:lpstr>PowerPoint Presentation</vt:lpstr>
      <vt:lpstr>Yuri Kochiyama and Malcolm X</vt:lpstr>
      <vt:lpstr>James Meredith Shot During His March Against Fear, June 1966</vt:lpstr>
      <vt:lpstr>PowerPoint Presentation</vt:lpstr>
      <vt:lpstr>Stokely Carmichael’s First Black Power Speech, Greenwood, Mississippi, June 16, 1966</vt:lpstr>
      <vt:lpstr>Stokely Carmichael at Garfield High, April 1967</vt:lpstr>
      <vt:lpstr>Viet Cong Fighters, 1966</vt:lpstr>
      <vt:lpstr>High School Student Demonstrators,  Social Circle, California, Feb. 15, 1968</vt:lpstr>
      <vt:lpstr>Lowndes County (Alabama) Freedom Democratic Organization</vt:lpstr>
      <vt:lpstr> The Roots of Black Power David Walker, Henry Highland Garnet, Maj. Martin R. Delany, Booker T. Washington, Marcus Garvey</vt:lpstr>
      <vt:lpstr>Black Power Press Conference in Newark, 1967</vt:lpstr>
      <vt:lpstr>The Debate Over Black Power Meet the Press, August 1966, Sepia Magazine, September 1966</vt:lpstr>
      <vt:lpstr>PowerPoint Presentation</vt:lpstr>
      <vt:lpstr>Tommie Smith and John Carlos, Mexico City Olympics, 1968</vt:lpstr>
      <vt:lpstr>Howard University Commencement, 1969</vt:lpstr>
      <vt:lpstr>Jesse Jackson and Canadian Black Power Advocates</vt:lpstr>
      <vt:lpstr>Bloods: Black Soldiers in Vietnam, 1968 </vt:lpstr>
      <vt:lpstr>Aretha Franklin, From Pop Star to the Queen of Soul</vt:lpstr>
      <vt:lpstr>Claiming Malcolm’s Legacy</vt:lpstr>
      <vt:lpstr>US Wedding, Los Angeles, 1966</vt:lpstr>
      <vt:lpstr>Cultural Liberation: Play in Charleston, West Virginia, 1967 Black Arts West: Seattle, 1969</vt:lpstr>
      <vt:lpstr>Leaders of Cultural Nationalism: Maulana Ron Karenga (left) of Los Angeles Amiri Baraka of Newark</vt:lpstr>
      <vt:lpstr>Bobby Seale &amp; Huey P. Newton, 1967</vt:lpstr>
      <vt:lpstr>Panthers at the California State Capitol, Sacramento, 1967</vt:lpstr>
      <vt:lpstr>The Panthers Rainbow Coalition: Young Lords in Chicago, Brown Berets in Los Angeles, Yellow Peril in San Francisco</vt:lpstr>
      <vt:lpstr>Panther Rally at the Federal Courthouse, Seattle, 1969</vt:lpstr>
      <vt:lpstr>Bobby Seale on Racial Hatred</vt:lpstr>
      <vt:lpstr>Panther Rally in Chicago, 1968</vt:lpstr>
      <vt:lpstr>PowerPoint Presentation</vt:lpstr>
      <vt:lpstr>Recruiting Women into the Black Panther Party</vt:lpstr>
      <vt:lpstr>Panthers on the Steps of the State Capitol at Olympia</vt:lpstr>
      <vt:lpstr>The Panthers: The International Impact Black Panther Woman at Rally in Brixton (London), 1972 Black Panthers in Israel, 1972 Dalit Panther Party, India,  Founded, 1972</vt:lpstr>
      <vt:lpstr>Panther Feeding Child at Free Huey Rally, Oakland, 1968</vt:lpstr>
      <vt:lpstr>Aaron Dixon at the Free Breakfast Program (Seattle) Carolyn Downs Family Medical Center (Seattle)</vt:lpstr>
      <vt:lpstr>PowerPoint Presentation</vt:lpstr>
      <vt:lpstr>Panther Politics, 1973 Bobby Seale Running for Oakland Mayor,  Elaine Brown Running for Oakland City Council</vt:lpstr>
      <vt:lpstr>The Black Nationalist Alternative:  The Honorable Elijah Muhammad and The Nation of Islam</vt:lpstr>
      <vt:lpstr>Black Belt Republic Poster</vt:lpstr>
      <vt:lpstr>UCLA Shootout, January 17,1969 Campbell Hall, 1201: Room Where John Huggins and Alphonse “Bunchy” Carter were killed </vt:lpstr>
      <vt:lpstr>Leading Black Power Groups in Seattle </vt:lpstr>
      <vt:lpstr>The Feminist Critique of Black Power: Black Women March in Washington, D.C., 1971</vt:lpstr>
      <vt:lpstr>Major Urban Uprising, 1965-1968</vt:lpstr>
      <vt:lpstr>1968: Chicago’s West Side and Washington D.C. Following the Assassination of  Dr. Martin Luther King</vt:lpstr>
      <vt:lpstr>Black Panther Survival Programs</vt:lpstr>
      <vt:lpstr>J. Edgar Hoover on the Panther Survival Programs</vt:lpstr>
      <vt:lpstr>COINTELPRO Memorandum, 1968</vt:lpstr>
      <vt:lpstr>Crude COINTELPRO Drawing, 1969</vt:lpstr>
      <vt:lpstr>Fred Hampton (in White Shirt) with Members of the Chicago Black Panther Party, 1968 Door of Hampton Apartment after Raid on December 4, 1969</vt:lpstr>
      <vt:lpstr>Elaine Brown, Chairwoman of the Black Panther Party, 1974-1977</vt:lpstr>
      <vt:lpstr>Stokely Carmichael and H. Rap Brown at Columbia University Student Take-Over, 1968</vt:lpstr>
      <vt:lpstr>Maynard Jackson, Mayor of Atlanta, 1973 Harold Washington, Mayor of Chicago, 1983  </vt:lpstr>
      <vt:lpstr>BIG CITY MAYORS, 1967--   Left&gt; Maynard Jackson, Mayor of Atlanta, 1973 </vt:lpstr>
      <vt:lpstr>Presidential Candidate Jesse Jackson Addressing the 1984 Democratic Party Convention in San Francisco</vt:lpstr>
      <vt:lpstr>Anti-Apartheid Protests, Milwaukee, Wisconsin, 1985</vt:lpstr>
      <vt:lpstr>Million Man March, October 16, 1995  </vt:lpstr>
      <vt:lpstr>PowerPoint Presentation</vt:lpstr>
      <vt:lpstr>U.W. Student Protests in Favor of Black Studies, 1969</vt:lpstr>
      <vt:lpstr>Nikki Giovanni, Lorraine Hansberry, Maya Angelou</vt:lpstr>
      <vt:lpstr>“Dark Divas” New Black Arts West Production in Seattle: September 2010</vt:lpstr>
      <vt:lpstr>Toni Morrison and August Wilson</vt:lpstr>
      <vt:lpstr>NWA and Tupac</vt:lpstr>
      <vt:lpstr>Black Power at the Royal Wedding, May 19, 2018</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Struggle Continues: The Black Power Era</dc:title>
  <dc:creator>Quintard Taylor</dc:creator>
  <cp:lastModifiedBy>Quintard Taylor</cp:lastModifiedBy>
  <cp:revision>112</cp:revision>
  <dcterms:created xsi:type="dcterms:W3CDTF">2008-03-31T05:34:36Z</dcterms:created>
  <dcterms:modified xsi:type="dcterms:W3CDTF">2018-06-01T13:24:07Z</dcterms:modified>
</cp:coreProperties>
</file>