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11"/>
  </p:notesMasterIdLst>
  <p:sldIdLst>
    <p:sldId id="256" r:id="rId2"/>
    <p:sldId id="445" r:id="rId3"/>
    <p:sldId id="288" r:id="rId4"/>
    <p:sldId id="435" r:id="rId5"/>
    <p:sldId id="289" r:id="rId6"/>
    <p:sldId id="290" r:id="rId7"/>
    <p:sldId id="304" r:id="rId8"/>
    <p:sldId id="293" r:id="rId9"/>
    <p:sldId id="314" r:id="rId10"/>
    <p:sldId id="418" r:id="rId11"/>
    <p:sldId id="294" r:id="rId12"/>
    <p:sldId id="295" r:id="rId13"/>
    <p:sldId id="296" r:id="rId14"/>
    <p:sldId id="299" r:id="rId15"/>
    <p:sldId id="429" r:id="rId16"/>
    <p:sldId id="300" r:id="rId17"/>
    <p:sldId id="391" r:id="rId18"/>
    <p:sldId id="324" r:id="rId19"/>
    <p:sldId id="436" r:id="rId20"/>
    <p:sldId id="302" r:id="rId21"/>
    <p:sldId id="394" r:id="rId22"/>
    <p:sldId id="510" r:id="rId23"/>
    <p:sldId id="306" r:id="rId24"/>
    <p:sldId id="430" r:id="rId25"/>
    <p:sldId id="447" r:id="rId26"/>
    <p:sldId id="307" r:id="rId27"/>
    <p:sldId id="428" r:id="rId28"/>
    <p:sldId id="313" r:id="rId29"/>
    <p:sldId id="308" r:id="rId30"/>
    <p:sldId id="419" r:id="rId31"/>
    <p:sldId id="420" r:id="rId32"/>
    <p:sldId id="421" r:id="rId33"/>
    <p:sldId id="311" r:id="rId34"/>
    <p:sldId id="312" r:id="rId35"/>
    <p:sldId id="318" r:id="rId36"/>
    <p:sldId id="315" r:id="rId37"/>
    <p:sldId id="431" r:id="rId38"/>
    <p:sldId id="317" r:id="rId39"/>
    <p:sldId id="334" r:id="rId40"/>
    <p:sldId id="443" r:id="rId41"/>
    <p:sldId id="439" r:id="rId42"/>
    <p:sldId id="319" r:id="rId43"/>
    <p:sldId id="444" r:id="rId44"/>
    <p:sldId id="320" r:id="rId45"/>
    <p:sldId id="363" r:id="rId46"/>
    <p:sldId id="325" r:id="rId47"/>
    <p:sldId id="448" r:id="rId48"/>
    <p:sldId id="331" r:id="rId49"/>
    <p:sldId id="422" r:id="rId50"/>
    <p:sldId id="372" r:id="rId51"/>
    <p:sldId id="437" r:id="rId52"/>
    <p:sldId id="332" r:id="rId53"/>
    <p:sldId id="333" r:id="rId54"/>
    <p:sldId id="365" r:id="rId55"/>
    <p:sldId id="423" r:id="rId56"/>
    <p:sldId id="321" r:id="rId57"/>
    <p:sldId id="449" r:id="rId58"/>
    <p:sldId id="335" r:id="rId59"/>
    <p:sldId id="336" r:id="rId60"/>
    <p:sldId id="329" r:id="rId61"/>
    <p:sldId id="328" r:id="rId62"/>
    <p:sldId id="450" r:id="rId63"/>
    <p:sldId id="432" r:id="rId64"/>
    <p:sldId id="341" r:id="rId65"/>
    <p:sldId id="340" r:id="rId66"/>
    <p:sldId id="434" r:id="rId67"/>
    <p:sldId id="451" r:id="rId68"/>
    <p:sldId id="342" r:id="rId69"/>
    <p:sldId id="441" r:id="rId70"/>
    <p:sldId id="343" r:id="rId71"/>
    <p:sldId id="344" r:id="rId72"/>
    <p:sldId id="396" r:id="rId73"/>
    <p:sldId id="354" r:id="rId74"/>
    <p:sldId id="348" r:id="rId75"/>
    <p:sldId id="442" r:id="rId76"/>
    <p:sldId id="530" r:id="rId77"/>
    <p:sldId id="346" r:id="rId78"/>
    <p:sldId id="367" r:id="rId79"/>
    <p:sldId id="362" r:id="rId80"/>
    <p:sldId id="347" r:id="rId81"/>
    <p:sldId id="532" r:id="rId82"/>
    <p:sldId id="546" r:id="rId83"/>
    <p:sldId id="547" r:id="rId84"/>
    <p:sldId id="433" r:id="rId85"/>
    <p:sldId id="455" r:id="rId86"/>
    <p:sldId id="456" r:id="rId87"/>
    <p:sldId id="358" r:id="rId88"/>
    <p:sldId id="360" r:id="rId89"/>
    <p:sldId id="359" r:id="rId90"/>
    <p:sldId id="425" r:id="rId91"/>
    <p:sldId id="357" r:id="rId92"/>
    <p:sldId id="397" r:id="rId93"/>
    <p:sldId id="542" r:id="rId94"/>
    <p:sldId id="543" r:id="rId95"/>
    <p:sldId id="544" r:id="rId96"/>
    <p:sldId id="371" r:id="rId97"/>
    <p:sldId id="345" r:id="rId98"/>
    <p:sldId id="352" r:id="rId99"/>
    <p:sldId id="452" r:id="rId100"/>
    <p:sldId id="453" r:id="rId101"/>
    <p:sldId id="454" r:id="rId102"/>
    <p:sldId id="398" r:id="rId103"/>
    <p:sldId id="369" r:id="rId104"/>
    <p:sldId id="373" r:id="rId105"/>
    <p:sldId id="440" r:id="rId106"/>
    <p:sldId id="426" r:id="rId107"/>
    <p:sldId id="316" r:id="rId108"/>
    <p:sldId id="424" r:id="rId109"/>
    <p:sldId id="427" r:id="rId11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337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337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37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7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337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E7A596D0-EB64-416C-8969-0610BB2BFAF5}" type="slidenum">
              <a:rPr lang="en-US"/>
              <a:pPr/>
              <a:t>‹#›</a:t>
            </a:fld>
            <a:endParaRPr lang="en-US"/>
          </a:p>
        </p:txBody>
      </p:sp>
    </p:spTree>
    <p:extLst>
      <p:ext uri="{BB962C8B-B14F-4D97-AF65-F5344CB8AC3E}">
        <p14:creationId xmlns:p14="http://schemas.microsoft.com/office/powerpoint/2010/main" val="315607292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0962" name="Group 2"/>
          <p:cNvGrpSpPr>
            <a:grpSpLocks/>
          </p:cNvGrpSpPr>
          <p:nvPr/>
        </p:nvGrpSpPr>
        <p:grpSpPr bwMode="auto">
          <a:xfrm>
            <a:off x="0" y="3902075"/>
            <a:ext cx="3400425" cy="2949575"/>
            <a:chOff x="0" y="2458"/>
            <a:chExt cx="2142" cy="1858"/>
          </a:xfrm>
        </p:grpSpPr>
        <p:sp>
          <p:nvSpPr>
            <p:cNvPr id="40963"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40964"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en-US"/>
            </a:p>
          </p:txBody>
        </p:sp>
        <p:sp>
          <p:nvSpPr>
            <p:cNvPr id="40965"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40966"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40967"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sp>
          <p:nvSpPr>
            <p:cNvPr id="40968"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en-US"/>
            </a:p>
          </p:txBody>
        </p:sp>
        <p:sp>
          <p:nvSpPr>
            <p:cNvPr id="40969"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grpSp>
      <p:sp>
        <p:nvSpPr>
          <p:cNvPr id="40970"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40971"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0972" name="Rectangle 12"/>
          <p:cNvSpPr>
            <a:spLocks noGrp="1" noChangeArrowheads="1"/>
          </p:cNvSpPr>
          <p:nvPr>
            <p:ph type="dt" sz="quarter" idx="2"/>
          </p:nvPr>
        </p:nvSpPr>
        <p:spPr/>
        <p:txBody>
          <a:bodyPr/>
          <a:lstStyle>
            <a:lvl1pPr>
              <a:defRPr/>
            </a:lvl1pPr>
          </a:lstStyle>
          <a:p>
            <a:endParaRPr lang="en-US"/>
          </a:p>
        </p:txBody>
      </p:sp>
      <p:sp>
        <p:nvSpPr>
          <p:cNvPr id="40973" name="Rectangle 13"/>
          <p:cNvSpPr>
            <a:spLocks noGrp="1" noChangeArrowheads="1"/>
          </p:cNvSpPr>
          <p:nvPr>
            <p:ph type="ftr" sz="quarter" idx="3"/>
          </p:nvPr>
        </p:nvSpPr>
        <p:spPr/>
        <p:txBody>
          <a:bodyPr/>
          <a:lstStyle>
            <a:lvl1pPr>
              <a:defRPr/>
            </a:lvl1pPr>
          </a:lstStyle>
          <a:p>
            <a:endParaRPr lang="en-US"/>
          </a:p>
        </p:txBody>
      </p:sp>
      <p:sp>
        <p:nvSpPr>
          <p:cNvPr id="40974" name="Rectangle 14"/>
          <p:cNvSpPr>
            <a:spLocks noGrp="1" noChangeArrowheads="1"/>
          </p:cNvSpPr>
          <p:nvPr>
            <p:ph type="sldNum" sz="quarter" idx="4"/>
          </p:nvPr>
        </p:nvSpPr>
        <p:spPr/>
        <p:txBody>
          <a:bodyPr/>
          <a:lstStyle>
            <a:lvl1pPr>
              <a:defRPr/>
            </a:lvl1pPr>
          </a:lstStyle>
          <a:p>
            <a:fld id="{421C6AB4-8F45-4BEA-9F61-CC63EDA601F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8AB50B5-FE3C-46B6-A04C-2497BC1649B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3A4E5F-AC94-4C7A-81C7-591A5A60CE0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B66D1BA-DE0A-46D0-A74D-9C525899600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D4AE52D-D977-4C17-B91C-0DF6242915F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A572719-EAF0-461D-ABD1-8D6938E07E5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CBC7D5B-34D2-45DC-960A-C5FAE731426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051C8BB-528C-4408-8B22-41B0F18A16C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80891E0-7C8D-4820-BA1E-8F692ED1C86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1ECA036-CCF1-4049-8843-F1B50421229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A9BAE3D-B0C2-4A2C-8D3F-34C23F9F14B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8400"/>
            <a:ext cx="21336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2133600" cy="457200"/>
          </a:xfrm>
        </p:spPr>
        <p:txBody>
          <a:bodyPr/>
          <a:lstStyle>
            <a:lvl1pPr>
              <a:defRPr/>
            </a:lvl1pPr>
          </a:lstStyle>
          <a:p>
            <a:fld id="{D04306D0-2C5F-4A77-8310-225B98D929A4}"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C0BC11C5-618F-4B9A-BAA6-3E18197C78F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9938" name="Group 2"/>
          <p:cNvGrpSpPr>
            <a:grpSpLocks/>
          </p:cNvGrpSpPr>
          <p:nvPr/>
        </p:nvGrpSpPr>
        <p:grpSpPr bwMode="auto">
          <a:xfrm>
            <a:off x="0" y="3902075"/>
            <a:ext cx="3400425" cy="2949575"/>
            <a:chOff x="0" y="2458"/>
            <a:chExt cx="2142" cy="1858"/>
          </a:xfrm>
        </p:grpSpPr>
        <p:sp>
          <p:nvSpPr>
            <p:cNvPr id="39939"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39940"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en-US"/>
            </a:p>
          </p:txBody>
        </p:sp>
        <p:sp>
          <p:nvSpPr>
            <p:cNvPr id="39941"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39942"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39943"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sp>
          <p:nvSpPr>
            <p:cNvPr id="39944"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en-US"/>
            </a:p>
          </p:txBody>
        </p:sp>
        <p:sp>
          <p:nvSpPr>
            <p:cNvPr id="39945"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grpSp>
      <p:sp>
        <p:nvSpPr>
          <p:cNvPr id="39946"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39947"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9948"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10199"/>
                  </a:outerShdw>
                </a:effectLst>
              </a:defRPr>
            </a:lvl1pPr>
          </a:lstStyle>
          <a:p>
            <a:endParaRPr lang="en-US"/>
          </a:p>
        </p:txBody>
      </p:sp>
      <p:sp>
        <p:nvSpPr>
          <p:cNvPr id="39949"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10199"/>
                  </a:outerShdw>
                </a:effectLst>
              </a:defRPr>
            </a:lvl1pPr>
          </a:lstStyle>
          <a:p>
            <a:endParaRPr lang="en-US"/>
          </a:p>
        </p:txBody>
      </p:sp>
      <p:sp>
        <p:nvSpPr>
          <p:cNvPr id="39950"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10199"/>
                  </a:outerShdw>
                </a:effectLst>
              </a:defRPr>
            </a:lvl1pPr>
          </a:lstStyle>
          <a:p>
            <a:fld id="{66A27A1B-EFDE-45F4-AC72-84A827A4C6C5}"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fontAlgn="base">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defRPr>
      </a:lvl2pPr>
      <a:lvl3pPr marL="1143000" indent="-228600" algn="l" rtl="0" fontAlgn="base">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defRPr>
      </a:lvl3pPr>
      <a:lvl4pPr marL="1600200" indent="-228600" algn="l" rtl="0" fontAlgn="base">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defRPr>
      </a:lvl4pPr>
      <a:lvl5pPr marL="20574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3.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3.xml"/><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12.xml"/><Relationship Id="rId4" Type="http://schemas.openxmlformats.org/officeDocument/2006/relationships/image" Target="../media/image112.jpeg"/></Relationships>
</file>

<file path=ppt/slides/_rels/slide88.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24.wdp"/><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a:t>We Shall Overcome</a:t>
            </a:r>
            <a:br>
              <a:rPr lang="en-US" dirty="0"/>
            </a:br>
            <a:r>
              <a:rPr lang="en-US" dirty="0"/>
              <a:t>1946-1965</a:t>
            </a:r>
          </a:p>
        </p:txBody>
      </p:sp>
      <p:sp>
        <p:nvSpPr>
          <p:cNvPr id="2051" name="Rectangle 3"/>
          <p:cNvSpPr>
            <a:spLocks noGrp="1" noChangeArrowheads="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pPr eaLnBrk="1" hangingPunct="1">
              <a:defRPr/>
            </a:pPr>
            <a:r>
              <a:rPr lang="en-US" sz="3200" dirty="0"/>
              <a:t>Civil Rights Demonstration in Seattle, June 1965</a:t>
            </a:r>
          </a:p>
        </p:txBody>
      </p:sp>
      <p:sp>
        <p:nvSpPr>
          <p:cNvPr id="3" name="Content Placeholder 2"/>
          <p:cNvSpPr>
            <a:spLocks noGrp="1"/>
          </p:cNvSpPr>
          <p:nvPr>
            <p:ph idx="1"/>
          </p:nvPr>
        </p:nvSpPr>
        <p:spPr/>
        <p:txBody>
          <a:bodyPr/>
          <a:lstStyle/>
          <a:p>
            <a:pPr eaLnBrk="1" hangingPunct="1">
              <a:defRPr/>
            </a:pPr>
            <a:endParaRPr lang="en-US"/>
          </a:p>
        </p:txBody>
      </p:sp>
      <p:pic>
        <p:nvPicPr>
          <p:cNvPr id="6148" name="Picture 4" descr="C:\Users\User\Pictures\313 Illustrations\Seattle African American Since 1945\1965 Seattle Demonstration (MOH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5" y="914400"/>
            <a:ext cx="9204325" cy="607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504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5"/>
          <p:cNvSpPr>
            <a:spLocks noGrp="1" noChangeArrowheads="1"/>
          </p:cNvSpPr>
          <p:nvPr>
            <p:ph type="title"/>
          </p:nvPr>
        </p:nvSpPr>
        <p:spPr/>
        <p:txBody>
          <a:bodyPr/>
          <a:lstStyle/>
          <a:p>
            <a:endParaRPr lang="en-US" dirty="0"/>
          </a:p>
        </p:txBody>
      </p:sp>
      <p:pic>
        <p:nvPicPr>
          <p:cNvPr id="43012" name="Picture 4" descr="The Brown Victory, 1954"/>
          <p:cNvPicPr>
            <a:picLocks noGrp="1" noChangeAspect="1" noChangeArrowheads="1"/>
          </p:cNvPicPr>
          <p:nvPr>
            <p:ph idx="1"/>
          </p:nvPr>
        </p:nvPicPr>
        <p:blipFill>
          <a:blip r:embed="rId2" cstate="print"/>
          <a:srcRect/>
          <a:stretch>
            <a:fillRect/>
          </a:stretch>
        </p:blipFill>
        <p:spPr>
          <a:xfrm>
            <a:off x="0" y="0"/>
            <a:ext cx="9372600" cy="6853238"/>
          </a:xfrm>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Emmitt Till Case, 1955</a:t>
            </a:r>
            <a:br>
              <a:rPr lang="en-US" dirty="0"/>
            </a:br>
            <a:r>
              <a:rPr lang="en-US" dirty="0"/>
              <a:t>Trayvon Martin, 2013</a:t>
            </a:r>
          </a:p>
        </p:txBody>
      </p:sp>
      <p:pic>
        <p:nvPicPr>
          <p:cNvPr id="1026" name="Picture 2" descr="C:\Users\User\Desktop\Emmitt Till and His Mother, Mamie Bradley, ca. 195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1981200"/>
            <a:ext cx="6012043" cy="4114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User\Desktop\Trayvon Martin and George Zimmerm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4158" y="1667435"/>
            <a:ext cx="6199684" cy="5159188"/>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01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5"/>
          <p:cNvSpPr>
            <a:spLocks noGrp="1" noChangeArrowheads="1"/>
          </p:cNvSpPr>
          <p:nvPr>
            <p:ph type="title"/>
          </p:nvPr>
        </p:nvSpPr>
        <p:spPr>
          <a:xfrm>
            <a:off x="0" y="277813"/>
            <a:ext cx="9144000" cy="636587"/>
          </a:xfrm>
        </p:spPr>
        <p:txBody>
          <a:bodyPr/>
          <a:lstStyle/>
          <a:p>
            <a:r>
              <a:rPr lang="en-US" sz="2800" dirty="0"/>
              <a:t>Carpooling During the Montgomery Bus Boycott, 1956</a:t>
            </a:r>
          </a:p>
        </p:txBody>
      </p:sp>
      <p:pic>
        <p:nvPicPr>
          <p:cNvPr id="44040" name="Picture 8" descr="Montgomery Bus Boycott Protest (Civil Rights Chronicles)"/>
          <p:cNvPicPr>
            <a:picLocks noGrp="1" noChangeAspect="1" noChangeArrowheads="1"/>
          </p:cNvPicPr>
          <p:nvPr>
            <p:ph idx="1"/>
          </p:nvPr>
        </p:nvPicPr>
        <p:blipFill>
          <a:blip r:embed="rId2" cstate="print"/>
          <a:srcRect/>
          <a:stretch>
            <a:fillRect/>
          </a:stretch>
        </p:blipFill>
        <p:spPr>
          <a:xfrm>
            <a:off x="0" y="1066800"/>
            <a:ext cx="9144000" cy="5476875"/>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5"/>
          <p:cNvSpPr>
            <a:spLocks noGrp="1" noChangeArrowheads="1"/>
          </p:cNvSpPr>
          <p:nvPr>
            <p:ph type="title"/>
          </p:nvPr>
        </p:nvSpPr>
        <p:spPr/>
        <p:txBody>
          <a:bodyPr/>
          <a:lstStyle/>
          <a:p>
            <a:endParaRPr lang="en-US" dirty="0"/>
          </a:p>
        </p:txBody>
      </p:sp>
      <p:pic>
        <p:nvPicPr>
          <p:cNvPr id="45064" name="Picture 8" descr="Federal Troops Protecting Black Students at Little Rock High School, 1957"/>
          <p:cNvPicPr>
            <a:picLocks noGrp="1" noChangeAspect="1" noChangeArrowheads="1"/>
          </p:cNvPicPr>
          <p:nvPr>
            <p:ph idx="1"/>
          </p:nvPr>
        </p:nvPicPr>
        <p:blipFill>
          <a:blip r:embed="rId2" cstate="print"/>
          <a:srcRect/>
          <a:stretch>
            <a:fillRect/>
          </a:stretch>
        </p:blipFill>
        <p:spPr>
          <a:xfrm>
            <a:off x="0" y="646113"/>
            <a:ext cx="9906000" cy="5470525"/>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Rectangle 5"/>
          <p:cNvSpPr>
            <a:spLocks noGrp="1" noChangeArrowheads="1"/>
          </p:cNvSpPr>
          <p:nvPr>
            <p:ph type="title"/>
          </p:nvPr>
        </p:nvSpPr>
        <p:spPr/>
        <p:txBody>
          <a:bodyPr/>
          <a:lstStyle/>
          <a:p>
            <a:r>
              <a:rPr lang="en-US" sz="3600" dirty="0"/>
              <a:t>NAACP Office, Austin, Texas, 1946</a:t>
            </a:r>
          </a:p>
        </p:txBody>
      </p:sp>
      <p:pic>
        <p:nvPicPr>
          <p:cNvPr id="76804" name="Picture 4" descr="NAACP Office, Austin, Texas, ca"/>
          <p:cNvPicPr>
            <a:picLocks noGrp="1" noChangeAspect="1" noChangeArrowheads="1"/>
          </p:cNvPicPr>
          <p:nvPr>
            <p:ph sz="half" idx="1"/>
          </p:nvPr>
        </p:nvPicPr>
        <p:blipFill>
          <a:blip r:embed="rId2" cstate="print"/>
          <a:srcRect/>
          <a:stretch>
            <a:fillRect/>
          </a:stretch>
        </p:blipFill>
        <p:spPr>
          <a:xfrm>
            <a:off x="3352800" y="1600200"/>
            <a:ext cx="5943600" cy="4506913"/>
          </a:xfrm>
          <a:noFill/>
          <a:ln/>
        </p:spPr>
      </p:pic>
      <p:pic>
        <p:nvPicPr>
          <p:cNvPr id="76807" name="Picture 7" descr="Austin NAACP Poster, 1946 (Special Collections, Texas Women's University)"/>
          <p:cNvPicPr>
            <a:picLocks noGrp="1" noChangeAspect="1" noChangeArrowheads="1"/>
          </p:cNvPicPr>
          <p:nvPr>
            <p:ph sz="half" idx="2"/>
          </p:nvPr>
        </p:nvPicPr>
        <p:blipFill>
          <a:blip r:embed="rId3" cstate="print"/>
          <a:srcRect/>
          <a:stretch>
            <a:fillRect/>
          </a:stretch>
        </p:blipFill>
        <p:spPr>
          <a:xfrm>
            <a:off x="0" y="1676400"/>
            <a:ext cx="3194050" cy="4530725"/>
          </a:xfrm>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Rectangle 5"/>
          <p:cNvSpPr>
            <a:spLocks noGrp="1" noChangeArrowheads="1"/>
          </p:cNvSpPr>
          <p:nvPr>
            <p:ph type="title"/>
          </p:nvPr>
        </p:nvSpPr>
        <p:spPr>
          <a:xfrm>
            <a:off x="0" y="0"/>
            <a:ext cx="9144000" cy="1139825"/>
          </a:xfrm>
        </p:spPr>
        <p:txBody>
          <a:bodyPr/>
          <a:lstStyle/>
          <a:p>
            <a:r>
              <a:rPr lang="en-US" sz="3200" dirty="0"/>
              <a:t>Federal Troops Guarding Freedom Riders Bus Near Mississippi-Alabama Border, 1961</a:t>
            </a:r>
          </a:p>
        </p:txBody>
      </p:sp>
      <p:pic>
        <p:nvPicPr>
          <p:cNvPr id="55300" name="Picture 4" descr="Troops Guarding Freedom Riders Bus Near Mississippi-Alabama Border, 1961 (Am"/>
          <p:cNvPicPr>
            <a:picLocks noGrp="1" noChangeAspect="1" noChangeArrowheads="1"/>
          </p:cNvPicPr>
          <p:nvPr>
            <p:ph idx="1"/>
          </p:nvPr>
        </p:nvPicPr>
        <p:blipFill>
          <a:blip r:embed="rId2" cstate="print"/>
          <a:srcRect/>
          <a:stretch>
            <a:fillRect/>
          </a:stretch>
        </p:blipFill>
        <p:spPr>
          <a:xfrm>
            <a:off x="0" y="1371600"/>
            <a:ext cx="9144000" cy="4986338"/>
          </a:xfrm>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9" name="Rectangle 5"/>
          <p:cNvSpPr>
            <a:spLocks noGrp="1" noChangeArrowheads="1"/>
          </p:cNvSpPr>
          <p:nvPr>
            <p:ph type="title"/>
          </p:nvPr>
        </p:nvSpPr>
        <p:spPr>
          <a:xfrm>
            <a:off x="0" y="1"/>
            <a:ext cx="9144000" cy="1295399"/>
          </a:xfrm>
        </p:spPr>
        <p:txBody>
          <a:bodyPr/>
          <a:lstStyle/>
          <a:p>
            <a:r>
              <a:rPr lang="en-US" sz="3600" dirty="0"/>
              <a:t>U.S. Marshals Guarding Ruby Bridges, </a:t>
            </a:r>
            <a:br>
              <a:rPr lang="en-US" sz="3600" dirty="0"/>
            </a:br>
            <a:r>
              <a:rPr lang="en-US" sz="3600" dirty="0"/>
              <a:t>New Orleans, 1960</a:t>
            </a:r>
          </a:p>
        </p:txBody>
      </p:sp>
      <p:pic>
        <p:nvPicPr>
          <p:cNvPr id="98308" name="Picture 4" descr="Normal Rockwell Painting, Integration in New Orleans, 1962"/>
          <p:cNvPicPr>
            <a:picLocks noGrp="1" noChangeAspect="1" noChangeArrowheads="1"/>
          </p:cNvPicPr>
          <p:nvPr>
            <p:ph idx="1"/>
          </p:nvPr>
        </p:nvPicPr>
        <p:blipFill>
          <a:blip r:embed="rId2" cstate="print"/>
          <a:srcRect/>
          <a:stretch>
            <a:fillRect/>
          </a:stretch>
        </p:blipFill>
        <p:spPr>
          <a:xfrm>
            <a:off x="0" y="1242934"/>
            <a:ext cx="9144000" cy="5615066"/>
          </a:xfrm>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4818" name="Picture 2" descr="C:\Users\Taylor\Desktop\Ruby Bridges With Federal Marshals, 1960 (photos.nola.com).jpg"/>
          <p:cNvPicPr>
            <a:picLocks noGrp="1" noChangeAspect="1" noChangeArrowheads="1"/>
          </p:cNvPicPr>
          <p:nvPr>
            <p:ph idx="1"/>
          </p:nvPr>
        </p:nvPicPr>
        <p:blipFill>
          <a:blip r:embed="rId2" cstate="print"/>
          <a:srcRect/>
          <a:stretch>
            <a:fillRect/>
          </a:stretch>
        </p:blipFill>
        <p:spPr bwMode="auto">
          <a:xfrm>
            <a:off x="16697" y="-381000"/>
            <a:ext cx="9342598" cy="75438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a:xfrm>
            <a:off x="0" y="0"/>
            <a:ext cx="9144000" cy="914400"/>
          </a:xfrm>
        </p:spPr>
        <p:txBody>
          <a:bodyPr/>
          <a:lstStyle/>
          <a:p>
            <a:r>
              <a:rPr lang="en-US" sz="3600" dirty="0"/>
              <a:t>The United States Supreme Court, 1954</a:t>
            </a:r>
          </a:p>
        </p:txBody>
      </p:sp>
      <p:pic>
        <p:nvPicPr>
          <p:cNvPr id="57352" name="Picture 8" descr="The U"/>
          <p:cNvPicPr>
            <a:picLocks noGrp="1" noChangeAspect="1" noChangeArrowheads="1"/>
          </p:cNvPicPr>
          <p:nvPr>
            <p:ph idx="1"/>
          </p:nvPr>
        </p:nvPicPr>
        <p:blipFill>
          <a:blip r:embed="rId2" cstate="print"/>
          <a:srcRect/>
          <a:stretch>
            <a:fillRect/>
          </a:stretch>
        </p:blipFill>
        <p:spPr>
          <a:xfrm>
            <a:off x="0" y="914400"/>
            <a:ext cx="9144000" cy="57531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Rectangle 5"/>
          <p:cNvSpPr>
            <a:spLocks noGrp="1" noChangeArrowheads="1"/>
          </p:cNvSpPr>
          <p:nvPr>
            <p:ph type="title"/>
          </p:nvPr>
        </p:nvSpPr>
        <p:spPr>
          <a:xfrm>
            <a:off x="0" y="0"/>
            <a:ext cx="9144000" cy="685800"/>
          </a:xfrm>
        </p:spPr>
        <p:txBody>
          <a:bodyPr/>
          <a:lstStyle/>
          <a:p>
            <a:r>
              <a:rPr lang="en-US" sz="2800" dirty="0"/>
              <a:t>NAACP Dinner, Mt. Zion Baptist Church, Seattle, 1945</a:t>
            </a:r>
          </a:p>
        </p:txBody>
      </p:sp>
      <p:pic>
        <p:nvPicPr>
          <p:cNvPr id="58372" name="Picture 4" descr="NAACP Dinner, Mt"/>
          <p:cNvPicPr>
            <a:picLocks noGrp="1" noChangeAspect="1" noChangeArrowheads="1"/>
          </p:cNvPicPr>
          <p:nvPr>
            <p:ph idx="1"/>
          </p:nvPr>
        </p:nvPicPr>
        <p:blipFill>
          <a:blip r:embed="rId2" cstate="print"/>
          <a:srcRect/>
          <a:stretch>
            <a:fillRect/>
          </a:stretch>
        </p:blipFill>
        <p:spPr>
          <a:xfrm>
            <a:off x="0" y="762000"/>
            <a:ext cx="9144000" cy="5607050"/>
          </a:xfrm>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Rectangle 5"/>
          <p:cNvSpPr>
            <a:spLocks noGrp="1" noChangeArrowheads="1"/>
          </p:cNvSpPr>
          <p:nvPr>
            <p:ph type="title"/>
          </p:nvPr>
        </p:nvSpPr>
        <p:spPr>
          <a:xfrm>
            <a:off x="0" y="0"/>
            <a:ext cx="9144000" cy="914400"/>
          </a:xfrm>
        </p:spPr>
        <p:txBody>
          <a:bodyPr/>
          <a:lstStyle/>
          <a:p>
            <a:r>
              <a:rPr lang="en-US" sz="2800" dirty="0"/>
              <a:t>NAACP Victory Against Restrictive Covenants, 1948</a:t>
            </a:r>
          </a:p>
        </p:txBody>
      </p:sp>
      <p:pic>
        <p:nvPicPr>
          <p:cNvPr id="61444" name="Picture 4" descr="Pittsburgh Courier Announcing the Shelley Decision, 1948"/>
          <p:cNvPicPr>
            <a:picLocks noGrp="1" noChangeAspect="1" noChangeArrowheads="1"/>
          </p:cNvPicPr>
          <p:nvPr>
            <p:ph sz="half" idx="1"/>
          </p:nvPr>
        </p:nvPicPr>
        <p:blipFill>
          <a:blip r:embed="rId2" cstate="print"/>
          <a:srcRect/>
          <a:stretch>
            <a:fillRect/>
          </a:stretch>
        </p:blipFill>
        <p:spPr>
          <a:xfrm>
            <a:off x="0" y="1219200"/>
            <a:ext cx="3265488" cy="4530725"/>
          </a:xfrm>
          <a:noFill/>
          <a:ln/>
        </p:spPr>
      </p:pic>
      <p:pic>
        <p:nvPicPr>
          <p:cNvPr id="61447" name="Picture 7" descr="New Kids in the Neighborhood, Norman Rockwell, 1967"/>
          <p:cNvPicPr>
            <a:picLocks noGrp="1" noChangeAspect="1" noChangeArrowheads="1"/>
          </p:cNvPicPr>
          <p:nvPr>
            <p:ph sz="half" idx="2"/>
          </p:nvPr>
        </p:nvPicPr>
        <p:blipFill>
          <a:blip r:embed="rId3" cstate="print"/>
          <a:srcRect/>
          <a:stretch>
            <a:fillRect/>
          </a:stretch>
        </p:blipFill>
        <p:spPr>
          <a:xfrm>
            <a:off x="3429000" y="2133600"/>
            <a:ext cx="5715000" cy="3638550"/>
          </a:xfrm>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Rectangle 5"/>
          <p:cNvSpPr>
            <a:spLocks noGrp="1" noChangeArrowheads="1"/>
          </p:cNvSpPr>
          <p:nvPr>
            <p:ph type="title"/>
          </p:nvPr>
        </p:nvSpPr>
        <p:spPr/>
        <p:txBody>
          <a:bodyPr/>
          <a:lstStyle/>
          <a:p>
            <a:endParaRPr lang="en-US" dirty="0"/>
          </a:p>
        </p:txBody>
      </p:sp>
      <p:pic>
        <p:nvPicPr>
          <p:cNvPr id="66564" name="Picture 4" descr="Black Women Welders, Richmond Shipyard, 1942 (National Archives)"/>
          <p:cNvPicPr>
            <a:picLocks noGrp="1" noChangeAspect="1" noChangeArrowheads="1"/>
          </p:cNvPicPr>
          <p:nvPr>
            <p:ph idx="1"/>
          </p:nvPr>
        </p:nvPicPr>
        <p:blipFill>
          <a:blip r:embed="rId2" cstate="print"/>
          <a:srcRect/>
          <a:stretch>
            <a:fillRect/>
          </a:stretch>
        </p:blipFill>
        <p:spPr>
          <a:xfrm>
            <a:off x="-304800" y="0"/>
            <a:ext cx="8610600" cy="6875463"/>
          </a:xfrm>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61999"/>
          </a:xfrm>
        </p:spPr>
        <p:txBody>
          <a:bodyPr/>
          <a:lstStyle/>
          <a:p>
            <a:r>
              <a:rPr lang="en-US" sz="3600" dirty="0"/>
              <a:t>President Harry Truman and Civil Rights</a:t>
            </a:r>
          </a:p>
        </p:txBody>
      </p:sp>
      <p:pic>
        <p:nvPicPr>
          <p:cNvPr id="1026" name="Picture 2" descr="C:\Users\User\Desktop\Harry Truman with Sgt. Edward Williams of St. Louis, 1948.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343400" y="1447800"/>
            <a:ext cx="4857226" cy="419259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er\Desktop\Chicago Defender, 1948.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13012"/>
            <a:ext cx="4252481" cy="570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586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0" y="277813"/>
            <a:ext cx="9144000" cy="865187"/>
          </a:xfrm>
        </p:spPr>
        <p:txBody>
          <a:bodyPr/>
          <a:lstStyle/>
          <a:p>
            <a:r>
              <a:rPr lang="en-US" sz="2800" dirty="0"/>
              <a:t>Charles Houston, William Hastie, Thurgood Marshall</a:t>
            </a:r>
          </a:p>
        </p:txBody>
      </p:sp>
      <p:pic>
        <p:nvPicPr>
          <p:cNvPr id="68612" name="Picture 4" descr="Charles Houston (1895-1949)"/>
          <p:cNvPicPr>
            <a:picLocks noGrp="1" noChangeAspect="1" noChangeArrowheads="1"/>
          </p:cNvPicPr>
          <p:nvPr>
            <p:ph sz="half" idx="1"/>
          </p:nvPr>
        </p:nvPicPr>
        <p:blipFill>
          <a:blip r:embed="rId2" cstate="print"/>
          <a:srcRect/>
          <a:stretch>
            <a:fillRect/>
          </a:stretch>
        </p:blipFill>
        <p:spPr>
          <a:xfrm>
            <a:off x="0" y="1752600"/>
            <a:ext cx="2535238" cy="3276600"/>
          </a:xfrm>
          <a:noFill/>
          <a:ln/>
        </p:spPr>
      </p:pic>
      <p:pic>
        <p:nvPicPr>
          <p:cNvPr id="68614" name="Picture 6" descr="William Hastie (Ebony)"/>
          <p:cNvPicPr>
            <a:picLocks noGrp="1" noChangeAspect="1" noChangeArrowheads="1"/>
          </p:cNvPicPr>
          <p:nvPr>
            <p:ph sz="quarter" idx="2"/>
          </p:nvPr>
        </p:nvPicPr>
        <p:blipFill>
          <a:blip r:embed="rId3" cstate="print"/>
          <a:srcRect/>
          <a:stretch>
            <a:fillRect/>
          </a:stretch>
        </p:blipFill>
        <p:spPr>
          <a:xfrm>
            <a:off x="2514600" y="3048000"/>
            <a:ext cx="3657600" cy="2859088"/>
          </a:xfrm>
          <a:noFill/>
          <a:ln/>
        </p:spPr>
      </p:pic>
      <p:pic>
        <p:nvPicPr>
          <p:cNvPr id="68616" name="Picture 8" descr="Thurgood Marshall (U"/>
          <p:cNvPicPr>
            <a:picLocks noGrp="1" noChangeAspect="1" noChangeArrowheads="1"/>
          </p:cNvPicPr>
          <p:nvPr>
            <p:ph sz="quarter" idx="3"/>
          </p:nvPr>
        </p:nvPicPr>
        <p:blipFill>
          <a:blip r:embed="rId4" cstate="print"/>
          <a:srcRect/>
          <a:stretch>
            <a:fillRect/>
          </a:stretch>
        </p:blipFill>
        <p:spPr>
          <a:xfrm>
            <a:off x="6048375" y="2133600"/>
            <a:ext cx="3095625" cy="3352800"/>
          </a:xfrm>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Grp="1" noChangeArrowheads="1"/>
          </p:cNvSpPr>
          <p:nvPr>
            <p:ph type="title"/>
          </p:nvPr>
        </p:nvSpPr>
        <p:spPr/>
        <p:txBody>
          <a:bodyPr/>
          <a:lstStyle/>
          <a:p>
            <a:endParaRPr lang="en-US" dirty="0"/>
          </a:p>
        </p:txBody>
      </p:sp>
      <p:pic>
        <p:nvPicPr>
          <p:cNvPr id="47108" name="Picture 4" descr="Betty Newby(sitting) and Betty Thurman on Stairs with fellow School of Education Students, University of Kentucky, 1951"/>
          <p:cNvPicPr>
            <a:picLocks noGrp="1" noChangeAspect="1" noChangeArrowheads="1"/>
          </p:cNvPicPr>
          <p:nvPr>
            <p:ph sz="half" idx="1"/>
          </p:nvPr>
        </p:nvPicPr>
        <p:blipFill>
          <a:blip r:embed="rId2" cstate="print"/>
          <a:srcRect/>
          <a:stretch>
            <a:fillRect/>
          </a:stretch>
        </p:blipFill>
        <p:spPr>
          <a:xfrm>
            <a:off x="304800" y="0"/>
            <a:ext cx="4921250" cy="6858000"/>
          </a:xfrm>
          <a:noFill/>
          <a:ln/>
        </p:spPr>
      </p:pic>
      <p:sp>
        <p:nvSpPr>
          <p:cNvPr id="47111" name="Rectangle 7"/>
          <p:cNvSpPr>
            <a:spLocks noGrp="1" noChangeArrowheads="1"/>
          </p:cNvSpPr>
          <p:nvPr>
            <p:ph type="body" sz="half" idx="2"/>
          </p:nvPr>
        </p:nvSpPr>
        <p:spPr>
          <a:xfrm>
            <a:off x="5257800" y="1600200"/>
            <a:ext cx="3886200" cy="4530725"/>
          </a:xfrm>
        </p:spPr>
        <p:txBody>
          <a:bodyPr/>
          <a:lstStyle/>
          <a:p>
            <a:pPr>
              <a:buFont typeface="Wingdings" pitchFamily="2" charset="2"/>
              <a:buNone/>
            </a:pPr>
            <a:r>
              <a:rPr lang="en-US" sz="2800" dirty="0"/>
              <a:t>	Betty Newby (sitting) and Betty Thurman on Stairs, with other University of Kentucky School of Education Students, 1951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5"/>
          <p:cNvSpPr>
            <a:spLocks noGrp="1" noChangeArrowheads="1"/>
          </p:cNvSpPr>
          <p:nvPr>
            <p:ph type="title"/>
          </p:nvPr>
        </p:nvSpPr>
        <p:spPr>
          <a:xfrm>
            <a:off x="457200" y="0"/>
            <a:ext cx="8229600" cy="990600"/>
          </a:xfrm>
        </p:spPr>
        <p:txBody>
          <a:bodyPr/>
          <a:lstStyle/>
          <a:p>
            <a:r>
              <a:rPr lang="en-US" sz="3600" dirty="0"/>
              <a:t>G.W. McLaurin in the “Negro Row” at the University of Oklahoma, 1950</a:t>
            </a:r>
          </a:p>
        </p:txBody>
      </p:sp>
      <p:pic>
        <p:nvPicPr>
          <p:cNvPr id="116740" name="Picture 4" descr="G"/>
          <p:cNvPicPr>
            <a:picLocks noGrp="1" noChangeAspect="1" noChangeArrowheads="1"/>
          </p:cNvPicPr>
          <p:nvPr>
            <p:ph idx="1"/>
          </p:nvPr>
        </p:nvPicPr>
        <p:blipFill>
          <a:blip r:embed="rId2" cstate="print"/>
          <a:srcRect/>
          <a:stretch>
            <a:fillRect/>
          </a:stretch>
        </p:blipFill>
        <p:spPr>
          <a:xfrm>
            <a:off x="609600" y="1154113"/>
            <a:ext cx="8077200" cy="5703887"/>
          </a:xfrm>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066800"/>
          </a:xfrm>
        </p:spPr>
        <p:txBody>
          <a:bodyPr/>
          <a:lstStyle/>
          <a:p>
            <a:r>
              <a:rPr lang="en-US" sz="3600" dirty="0"/>
              <a:t>Heman Sweatt Integrates the University of Texas Law School, 1950</a:t>
            </a:r>
          </a:p>
        </p:txBody>
      </p:sp>
      <p:pic>
        <p:nvPicPr>
          <p:cNvPr id="1026" name="Picture 2" descr="C:\Users\Taylor\Pictures\313 Illustrations\313, Black West, 1942-2004\Herman Sweatt.jpg"/>
          <p:cNvPicPr>
            <a:picLocks noGrp="1" noChangeAspect="1" noChangeArrowheads="1"/>
          </p:cNvPicPr>
          <p:nvPr>
            <p:ph idx="1"/>
          </p:nvPr>
        </p:nvPicPr>
        <p:blipFill>
          <a:blip r:embed="rId2" cstate="print"/>
          <a:srcRect/>
          <a:stretch>
            <a:fillRect/>
          </a:stretch>
        </p:blipFill>
        <p:spPr bwMode="auto">
          <a:xfrm>
            <a:off x="2819400" y="1219200"/>
            <a:ext cx="3857784" cy="54864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Rectangle 5"/>
          <p:cNvSpPr>
            <a:spLocks noGrp="1" noChangeArrowheads="1"/>
          </p:cNvSpPr>
          <p:nvPr>
            <p:ph type="title"/>
          </p:nvPr>
        </p:nvSpPr>
        <p:spPr>
          <a:xfrm>
            <a:off x="0" y="0"/>
            <a:ext cx="9144000" cy="838200"/>
          </a:xfrm>
        </p:spPr>
        <p:txBody>
          <a:bodyPr/>
          <a:lstStyle/>
          <a:p>
            <a:r>
              <a:rPr lang="en-US" sz="2800"/>
              <a:t>Single Room Black School, </a:t>
            </a:r>
            <a:br>
              <a:rPr lang="en-US" sz="2800"/>
            </a:br>
            <a:r>
              <a:rPr lang="en-US" sz="2800"/>
              <a:t>West Memphis, Arkansas, 1949</a:t>
            </a:r>
          </a:p>
        </p:txBody>
      </p:sp>
      <p:pic>
        <p:nvPicPr>
          <p:cNvPr id="73732" name="Picture 4" descr="Segregated School in West Memphis, Arkansas, 1949 from Life Magazine (GML)"/>
          <p:cNvPicPr>
            <a:picLocks noGrp="1" noChangeAspect="1" noChangeArrowheads="1"/>
          </p:cNvPicPr>
          <p:nvPr>
            <p:ph idx="1"/>
          </p:nvPr>
        </p:nvPicPr>
        <p:blipFill>
          <a:blip r:embed="rId2" cstate="print"/>
          <a:srcRect/>
          <a:stretch>
            <a:fillRect/>
          </a:stretch>
        </p:blipFill>
        <p:spPr>
          <a:xfrm>
            <a:off x="609600" y="1096963"/>
            <a:ext cx="7543800" cy="5830887"/>
          </a:xfrm>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685799"/>
          </a:xfrm>
        </p:spPr>
        <p:txBody>
          <a:bodyPr/>
          <a:lstStyle/>
          <a:p>
            <a:r>
              <a:rPr lang="en-US" sz="2800" dirty="0"/>
              <a:t>Arkansas School Children Receiving Polio Shots, 1957</a:t>
            </a:r>
          </a:p>
        </p:txBody>
      </p:sp>
      <p:pic>
        <p:nvPicPr>
          <p:cNvPr id="249859" name="Picture 3" descr="C:\Users\Office Depot\Desktop\Segregated Polio Vaccination Lines, Arkansas, 1954 (Unknown).jpg"/>
          <p:cNvPicPr>
            <a:picLocks noGrp="1" noChangeAspect="1" noChangeArrowheads="1"/>
          </p:cNvPicPr>
          <p:nvPr>
            <p:ph idx="1"/>
          </p:nvPr>
        </p:nvPicPr>
        <p:blipFill>
          <a:blip r:embed="rId2" cstate="print"/>
          <a:srcRect/>
          <a:stretch>
            <a:fillRect/>
          </a:stretch>
        </p:blipFill>
        <p:spPr bwMode="auto">
          <a:xfrm>
            <a:off x="0" y="990600"/>
            <a:ext cx="9314379" cy="58674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1" y="0"/>
            <a:ext cx="9134669" cy="1371600"/>
          </a:xfrm>
        </p:spPr>
        <p:txBody>
          <a:bodyPr/>
          <a:lstStyle/>
          <a:p>
            <a:r>
              <a:rPr lang="en-US" sz="3200" dirty="0"/>
              <a:t>The Cost of Segregation</a:t>
            </a:r>
            <a:br>
              <a:rPr lang="en-US" sz="3200" dirty="0"/>
            </a:br>
            <a:r>
              <a:rPr lang="en-US" sz="2800" dirty="0"/>
              <a:t>Right: Black School Cafeteria, Selma, Alabama, 1954</a:t>
            </a:r>
          </a:p>
        </p:txBody>
      </p:sp>
      <p:sp>
        <p:nvSpPr>
          <p:cNvPr id="80899" name="Rectangle 3"/>
          <p:cNvSpPr>
            <a:spLocks noGrp="1" noChangeArrowheads="1"/>
          </p:cNvSpPr>
          <p:nvPr>
            <p:ph type="body" idx="1"/>
          </p:nvPr>
        </p:nvSpPr>
        <p:spPr>
          <a:xfrm>
            <a:off x="0" y="1371600"/>
            <a:ext cx="9144000" cy="5486400"/>
          </a:xfrm>
        </p:spPr>
        <p:txBody>
          <a:bodyPr/>
          <a:lstStyle/>
          <a:p>
            <a:pPr>
              <a:lnSpc>
                <a:spcPct val="80000"/>
              </a:lnSpc>
              <a:buFont typeface="Wingdings" pitchFamily="2" charset="2"/>
              <a:buNone/>
            </a:pPr>
            <a:r>
              <a:rPr lang="en-US" sz="2000" dirty="0"/>
              <a:t>Average Daily Per Pupil Expense in All Public Schools in the South, 1950</a:t>
            </a:r>
          </a:p>
          <a:p>
            <a:pPr>
              <a:lnSpc>
                <a:spcPct val="80000"/>
              </a:lnSpc>
              <a:buFont typeface="Wingdings" pitchFamily="2" charset="2"/>
              <a:buNone/>
            </a:pPr>
            <a:r>
              <a:rPr lang="en-US" sz="2000" dirty="0"/>
              <a:t>Whites  $ 49.30</a:t>
            </a:r>
          </a:p>
          <a:p>
            <a:pPr>
              <a:lnSpc>
                <a:spcPct val="80000"/>
              </a:lnSpc>
              <a:buFont typeface="Wingdings" pitchFamily="2" charset="2"/>
              <a:buNone/>
            </a:pPr>
            <a:r>
              <a:rPr lang="en-US" sz="2000" dirty="0"/>
              <a:t>Blacks   $ 17.04</a:t>
            </a:r>
          </a:p>
          <a:p>
            <a:pPr>
              <a:lnSpc>
                <a:spcPct val="80000"/>
              </a:lnSpc>
              <a:buFont typeface="Wingdings" pitchFamily="2" charset="2"/>
              <a:buNone/>
            </a:pPr>
            <a:endParaRPr lang="en-US" sz="2000" dirty="0"/>
          </a:p>
          <a:p>
            <a:pPr>
              <a:lnSpc>
                <a:spcPct val="80000"/>
              </a:lnSpc>
              <a:buFont typeface="Wingdings" pitchFamily="2" charset="2"/>
              <a:buNone/>
            </a:pPr>
            <a:r>
              <a:rPr lang="en-US" sz="2000" dirty="0"/>
              <a:t>By States:</a:t>
            </a:r>
          </a:p>
          <a:p>
            <a:pPr>
              <a:lnSpc>
                <a:spcPct val="80000"/>
              </a:lnSpc>
              <a:buFont typeface="Wingdings" pitchFamily="2" charset="2"/>
              <a:buNone/>
            </a:pPr>
            <a:r>
              <a:rPr lang="en-US" sz="2000" dirty="0"/>
              <a:t>	Georgia:</a:t>
            </a:r>
          </a:p>
          <a:p>
            <a:pPr>
              <a:lnSpc>
                <a:spcPct val="80000"/>
              </a:lnSpc>
              <a:buFont typeface="Wingdings" pitchFamily="2" charset="2"/>
              <a:buNone/>
            </a:pPr>
            <a:r>
              <a:rPr lang="en-US" sz="2000" dirty="0"/>
              <a:t>		Whites  $ 43.00	</a:t>
            </a:r>
          </a:p>
          <a:p>
            <a:pPr>
              <a:lnSpc>
                <a:spcPct val="80000"/>
              </a:lnSpc>
              <a:buFont typeface="Wingdings" pitchFamily="2" charset="2"/>
              <a:buNone/>
            </a:pPr>
            <a:r>
              <a:rPr lang="en-US" sz="2000" dirty="0"/>
              <a:t>		Blacks   $ 13.00</a:t>
            </a:r>
          </a:p>
          <a:p>
            <a:pPr>
              <a:lnSpc>
                <a:spcPct val="80000"/>
              </a:lnSpc>
              <a:buFont typeface="Wingdings" pitchFamily="2" charset="2"/>
              <a:buNone/>
            </a:pPr>
            <a:r>
              <a:rPr lang="en-US" sz="2000" dirty="0"/>
              <a:t>	Mississippi:	</a:t>
            </a:r>
          </a:p>
          <a:p>
            <a:pPr>
              <a:lnSpc>
                <a:spcPct val="80000"/>
              </a:lnSpc>
              <a:buFont typeface="Wingdings" pitchFamily="2" charset="2"/>
              <a:buNone/>
            </a:pPr>
            <a:r>
              <a:rPr lang="en-US" sz="2000" dirty="0"/>
              <a:t>		Whites   $ 41.00</a:t>
            </a:r>
          </a:p>
          <a:p>
            <a:pPr>
              <a:lnSpc>
                <a:spcPct val="80000"/>
              </a:lnSpc>
              <a:buFont typeface="Wingdings" pitchFamily="2" charset="2"/>
              <a:buNone/>
            </a:pPr>
            <a:r>
              <a:rPr lang="en-US" sz="2000" dirty="0"/>
              <a:t>		Blacks	 $   9.00</a:t>
            </a:r>
          </a:p>
          <a:p>
            <a:pPr>
              <a:lnSpc>
                <a:spcPct val="80000"/>
              </a:lnSpc>
              <a:buFont typeface="Wingdings" pitchFamily="2" charset="2"/>
              <a:buNone/>
            </a:pPr>
            <a:endParaRPr lang="en-US" sz="2000" dirty="0"/>
          </a:p>
          <a:p>
            <a:pPr>
              <a:lnSpc>
                <a:spcPct val="80000"/>
              </a:lnSpc>
              <a:buFont typeface="Wingdings" pitchFamily="2" charset="2"/>
              <a:buNone/>
            </a:pPr>
            <a:r>
              <a:rPr lang="en-US" sz="2000" dirty="0"/>
              <a:t>Comparison:</a:t>
            </a:r>
          </a:p>
          <a:p>
            <a:pPr>
              <a:lnSpc>
                <a:spcPct val="80000"/>
              </a:lnSpc>
              <a:buFont typeface="Wingdings" pitchFamily="2" charset="2"/>
              <a:buNone/>
            </a:pPr>
            <a:r>
              <a:rPr lang="en-US" sz="2000" dirty="0"/>
              <a:t>	California	$   99.00</a:t>
            </a:r>
          </a:p>
          <a:p>
            <a:pPr>
              <a:lnSpc>
                <a:spcPct val="80000"/>
              </a:lnSpc>
              <a:buFont typeface="Wingdings" pitchFamily="2" charset="2"/>
              <a:buNone/>
            </a:pPr>
            <a:r>
              <a:rPr lang="en-US" sz="2000" dirty="0"/>
              <a:t>	New York	$ 108.00</a:t>
            </a:r>
          </a:p>
          <a:p>
            <a:pPr>
              <a:lnSpc>
                <a:spcPct val="80000"/>
              </a:lnSpc>
              <a:buFont typeface="Wingdings" pitchFamily="2" charset="2"/>
              <a:buNone/>
            </a:pPr>
            <a:r>
              <a:rPr lang="en-US" sz="2000" dirty="0"/>
              <a:t>	Washington  $   84.00</a:t>
            </a:r>
          </a:p>
        </p:txBody>
      </p:sp>
      <p:pic>
        <p:nvPicPr>
          <p:cNvPr id="4" name="Picture 4" descr="Black School Cafeteria, Alabama, ca">
            <a:extLst>
              <a:ext uri="{FF2B5EF4-FFF2-40B4-BE49-F238E27FC236}">
                <a16:creationId xmlns:a16="http://schemas.microsoft.com/office/drawing/2014/main" id="{406B224D-903B-4DE5-801E-74A5698F9DDB}"/>
              </a:ext>
            </a:extLst>
          </p:cNvPr>
          <p:cNvPicPr>
            <a:picLocks noChangeAspect="1" noChangeArrowheads="1"/>
          </p:cNvPicPr>
          <p:nvPr/>
        </p:nvPicPr>
        <p:blipFill>
          <a:blip r:embed="rId2" cstate="print"/>
          <a:srcRect/>
          <a:stretch>
            <a:fillRect/>
          </a:stretch>
        </p:blipFill>
        <p:spPr bwMode="auto">
          <a:xfrm>
            <a:off x="3235870" y="2209800"/>
            <a:ext cx="5898799" cy="4140425"/>
          </a:xfrm>
          <a:prstGeom prst="rect">
            <a:avLst/>
          </a:prstGeom>
          <a:noFill/>
          <a:ln w="9525">
            <a:noFill/>
            <a:miter lim="800000"/>
            <a:headEnd/>
            <a:tailEnd/>
          </a:ln>
          <a:effectLst/>
        </p:spPr>
      </p:pic>
    </p:spTree>
    <p:extLst>
      <p:ext uri="{BB962C8B-B14F-4D97-AF65-F5344CB8AC3E}">
        <p14:creationId xmlns:p14="http://schemas.microsoft.com/office/powerpoint/2010/main" val="2969399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5"/>
          <p:cNvSpPr>
            <a:spLocks noGrp="1" noChangeArrowheads="1"/>
          </p:cNvSpPr>
          <p:nvPr>
            <p:ph type="title"/>
          </p:nvPr>
        </p:nvSpPr>
        <p:spPr>
          <a:xfrm>
            <a:off x="0" y="0"/>
            <a:ext cx="9144000" cy="1066800"/>
          </a:xfrm>
        </p:spPr>
        <p:txBody>
          <a:bodyPr/>
          <a:lstStyle/>
          <a:p>
            <a:r>
              <a:rPr lang="en-US" sz="2800" dirty="0"/>
              <a:t>Linda Brown of </a:t>
            </a:r>
            <a:r>
              <a:rPr lang="en-US" sz="2800" i="1" dirty="0"/>
              <a:t>Brown v. Board of Education </a:t>
            </a:r>
            <a:br>
              <a:rPr lang="en-US" sz="2800" dirty="0"/>
            </a:br>
            <a:r>
              <a:rPr lang="en-US" sz="2400" i="1" dirty="0"/>
              <a:t>Left</a:t>
            </a:r>
            <a:r>
              <a:rPr lang="en-US" sz="2400" dirty="0"/>
              <a:t> in Front of White Neighborhood School, </a:t>
            </a:r>
            <a:br>
              <a:rPr lang="en-US" sz="2400" dirty="0"/>
            </a:br>
            <a:r>
              <a:rPr lang="en-US" sz="2400" i="1" dirty="0"/>
              <a:t>Right</a:t>
            </a:r>
            <a:r>
              <a:rPr lang="en-US" sz="2400" dirty="0"/>
              <a:t>, in Segregated Black Class, Topeka, Kansas, 1950</a:t>
            </a:r>
          </a:p>
        </p:txBody>
      </p:sp>
      <p:pic>
        <p:nvPicPr>
          <p:cNvPr id="2051" name="Picture 3" descr="C:\Users\User\Desktop\Linda Brown in Segregated Topeka Classroom, 1960.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876800" y="1328350"/>
            <a:ext cx="4240306" cy="55296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User\Desktop\Linda Brown, Age 9, in front of Monroe Elementary School, 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95" y="1283647"/>
            <a:ext cx="3935505" cy="55743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066799"/>
          </a:xfrm>
        </p:spPr>
        <p:txBody>
          <a:bodyPr/>
          <a:lstStyle/>
          <a:p>
            <a:r>
              <a:rPr lang="en-US" sz="3200" dirty="0"/>
              <a:t>Oliver Brown, Linda Brown, and the Rest of the Brown Family, 1952</a:t>
            </a:r>
          </a:p>
        </p:txBody>
      </p:sp>
      <p:pic>
        <p:nvPicPr>
          <p:cNvPr id="3074" name="Picture 2" descr="C:\Users\User\Desktop\The Brown Family of Brown v. Board of Education.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143000"/>
            <a:ext cx="7737724"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1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7" name="Rectangle 7"/>
          <p:cNvSpPr>
            <a:spLocks noGrp="1" noChangeArrowheads="1"/>
          </p:cNvSpPr>
          <p:nvPr>
            <p:ph type="title"/>
          </p:nvPr>
        </p:nvSpPr>
        <p:spPr/>
        <p:txBody>
          <a:bodyPr/>
          <a:lstStyle/>
          <a:p>
            <a:r>
              <a:rPr lang="en-US" altLang="en-US" sz="4000" dirty="0"/>
              <a:t>School Segregation in the West</a:t>
            </a:r>
            <a:br>
              <a:rPr lang="en-US" altLang="en-US" sz="4000" dirty="0"/>
            </a:br>
            <a:r>
              <a:rPr lang="en-US" altLang="en-US" sz="3200" dirty="0"/>
              <a:t>All-black school, Topeka, Kansas,  ca.1878</a:t>
            </a:r>
          </a:p>
        </p:txBody>
      </p:sp>
      <p:pic>
        <p:nvPicPr>
          <p:cNvPr id="122884" name="Picture 4" descr="Mary J"/>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2133600"/>
            <a:ext cx="4495800" cy="3275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2888" name="Rectangle 8"/>
          <p:cNvSpPr>
            <a:spLocks noGrp="1" noChangeArrowheads="1"/>
          </p:cNvSpPr>
          <p:nvPr>
            <p:ph type="body" sz="half" idx="2"/>
          </p:nvPr>
        </p:nvSpPr>
        <p:spPr>
          <a:xfrm>
            <a:off x="4648200" y="1600200"/>
            <a:ext cx="4495800" cy="5257800"/>
          </a:xfrm>
        </p:spPr>
        <p:txBody>
          <a:bodyPr/>
          <a:lstStyle/>
          <a:p>
            <a:pPr marL="0" indent="0">
              <a:lnSpc>
                <a:spcPct val="90000"/>
              </a:lnSpc>
              <a:buNone/>
            </a:pPr>
            <a:r>
              <a:rPr lang="en-US" altLang="en-US" sz="2000" dirty="0"/>
              <a:t>We hear of no Irish schools, no German schools, no Swedish schools. No, not one.  All the children in the city are at liberty to attend the school nearest them, except the poor child, that God...chose to create with a black face instead of a white one.</a:t>
            </a:r>
          </a:p>
          <a:p>
            <a:pPr marL="0" indent="0">
              <a:lnSpc>
                <a:spcPct val="90000"/>
              </a:lnSpc>
              <a:buNone/>
            </a:pPr>
            <a:endParaRPr lang="en-US" altLang="en-US" sz="2000" dirty="0"/>
          </a:p>
          <a:p>
            <a:pPr marL="0" indent="0">
              <a:lnSpc>
                <a:spcPct val="90000"/>
              </a:lnSpc>
              <a:buNone/>
            </a:pPr>
            <a:r>
              <a:rPr lang="en-US" altLang="en-US" sz="2000" dirty="0"/>
              <a:t>We say to every colored man and woman...to come together to resolve that you will no longer submit to unjust discrimination on account of your color.  This thing has gone on long enough, and now it if can be stopped, let’s stop it.</a:t>
            </a:r>
          </a:p>
          <a:p>
            <a:pPr>
              <a:lnSpc>
                <a:spcPct val="90000"/>
              </a:lnSpc>
              <a:buFont typeface="Wingdings" panose="05000000000000000000" pitchFamily="2" charset="2"/>
              <a:buNone/>
            </a:pPr>
            <a:endParaRPr lang="en-US" altLang="en-US" sz="2000" dirty="0"/>
          </a:p>
          <a:p>
            <a:pPr lvl="1">
              <a:lnSpc>
                <a:spcPct val="90000"/>
              </a:lnSpc>
            </a:pPr>
            <a:r>
              <a:rPr lang="en-US" altLang="en-US" sz="1800" dirty="0"/>
              <a:t>William Eagleson, </a:t>
            </a:r>
            <a:r>
              <a:rPr lang="en-US" altLang="en-US" sz="1800" i="1" dirty="0"/>
              <a:t>Topeka Colored Citizen</a:t>
            </a:r>
            <a:r>
              <a:rPr lang="en-US" altLang="en-US" sz="1800" dirty="0"/>
              <a:t>, Sept. 20, 1878</a:t>
            </a:r>
          </a:p>
        </p:txBody>
      </p:sp>
    </p:spTree>
    <p:extLst>
      <p:ext uri="{BB962C8B-B14F-4D97-AF65-F5344CB8AC3E}">
        <p14:creationId xmlns:p14="http://schemas.microsoft.com/office/powerpoint/2010/main" val="36471164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5"/>
          <p:cNvSpPr>
            <a:spLocks noGrp="1" noChangeArrowheads="1"/>
          </p:cNvSpPr>
          <p:nvPr>
            <p:ph type="title"/>
          </p:nvPr>
        </p:nvSpPr>
        <p:spPr/>
        <p:txBody>
          <a:bodyPr/>
          <a:lstStyle/>
          <a:p>
            <a:r>
              <a:rPr lang="en-US" sz="4000"/>
              <a:t>The Brown Decision, May 17, 1954</a:t>
            </a:r>
            <a:br>
              <a:rPr lang="en-US" sz="4000"/>
            </a:br>
            <a:endParaRPr lang="en-US" sz="4000"/>
          </a:p>
        </p:txBody>
      </p:sp>
      <p:pic>
        <p:nvPicPr>
          <p:cNvPr id="83972" name="Picture 4" descr="George Haynes, Thurgood Marshall &amp; James Nabrit, Jr"/>
          <p:cNvPicPr>
            <a:picLocks noGrp="1" noChangeAspect="1" noChangeArrowheads="1"/>
          </p:cNvPicPr>
          <p:nvPr>
            <p:ph sz="half" idx="1"/>
          </p:nvPr>
        </p:nvPicPr>
        <p:blipFill>
          <a:blip r:embed="rId2" cstate="print"/>
          <a:srcRect/>
          <a:stretch>
            <a:fillRect/>
          </a:stretch>
        </p:blipFill>
        <p:spPr>
          <a:xfrm>
            <a:off x="195263" y="1371600"/>
            <a:ext cx="4183062" cy="5486400"/>
          </a:xfrm>
          <a:noFill/>
          <a:ln/>
        </p:spPr>
      </p:pic>
      <p:sp>
        <p:nvSpPr>
          <p:cNvPr id="83975" name="Rectangle 7"/>
          <p:cNvSpPr>
            <a:spLocks noGrp="1" noChangeArrowheads="1"/>
          </p:cNvSpPr>
          <p:nvPr>
            <p:ph type="body" sz="half" idx="2"/>
          </p:nvPr>
        </p:nvSpPr>
        <p:spPr>
          <a:xfrm>
            <a:off x="4267200" y="1600200"/>
            <a:ext cx="4876800" cy="5257800"/>
          </a:xfrm>
        </p:spPr>
        <p:txBody>
          <a:bodyPr/>
          <a:lstStyle/>
          <a:p>
            <a:pPr>
              <a:buFont typeface="Wingdings" pitchFamily="2" charset="2"/>
              <a:buNone/>
            </a:pPr>
            <a:r>
              <a:rPr lang="en-US" sz="2800"/>
              <a:t>	Segregation with the sanction of law...has a tendency to retard the educational and mental development of negro children and deprive them of the benefits they would receive in a racially integrated school system.</a:t>
            </a:r>
          </a:p>
          <a:p>
            <a:pPr>
              <a:buFont typeface="Wingdings" pitchFamily="2" charset="2"/>
              <a:buNone/>
            </a:pPr>
            <a:r>
              <a:rPr lang="en-US" sz="2800"/>
              <a:t>		</a:t>
            </a:r>
          </a:p>
          <a:p>
            <a:pPr>
              <a:buFont typeface="Wingdings" pitchFamily="2" charset="2"/>
              <a:buNone/>
            </a:pPr>
            <a:r>
              <a:rPr lang="en-US" sz="2800"/>
              <a:t>	Chief Justice Earl Warren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904999"/>
          </a:xfrm>
        </p:spPr>
        <p:txBody>
          <a:bodyPr/>
          <a:lstStyle/>
          <a:p>
            <a:r>
              <a:rPr lang="en-US" sz="3600" dirty="0"/>
              <a:t>Attorneys Who Argued the Brown Case:</a:t>
            </a:r>
            <a:br>
              <a:rPr lang="en-US" sz="3600" dirty="0"/>
            </a:br>
            <a:r>
              <a:rPr lang="en-US" sz="2800" dirty="0"/>
              <a:t>John Scott, James Nabrit, Spottswood Robinson, Frank Reeves, Jack Greenberg, Thurgood Marshall, Louis Redding, Ulysses Simpson Tate, George Haynes</a:t>
            </a:r>
          </a:p>
        </p:txBody>
      </p:sp>
      <p:sp>
        <p:nvSpPr>
          <p:cNvPr id="4" name="Text Placeholder 3"/>
          <p:cNvSpPr>
            <a:spLocks noGrp="1"/>
          </p:cNvSpPr>
          <p:nvPr>
            <p:ph type="body" sz="half" idx="2"/>
          </p:nvPr>
        </p:nvSpPr>
        <p:spPr/>
        <p:txBody>
          <a:bodyPr/>
          <a:lstStyle/>
          <a:p>
            <a:endParaRPr lang="en-US"/>
          </a:p>
        </p:txBody>
      </p:sp>
      <p:pic>
        <p:nvPicPr>
          <p:cNvPr id="1026" name="Picture 2" descr="C:\Users\User\Desktop\Lawyers Who Argued the Brown Case, 1964 (public domain).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3981" y="1905000"/>
            <a:ext cx="9157981" cy="494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740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7" name="Rectangle 5"/>
          <p:cNvSpPr>
            <a:spLocks noGrp="1" noChangeArrowheads="1"/>
          </p:cNvSpPr>
          <p:nvPr>
            <p:ph type="title"/>
          </p:nvPr>
        </p:nvSpPr>
        <p:spPr>
          <a:xfrm>
            <a:off x="0" y="277813"/>
            <a:ext cx="9144000" cy="788987"/>
          </a:xfrm>
        </p:spPr>
        <p:txBody>
          <a:bodyPr/>
          <a:lstStyle/>
          <a:p>
            <a:r>
              <a:rPr lang="en-US" sz="2800" dirty="0"/>
              <a:t>The South’s Massive Resistance Campaign, 1954- ?</a:t>
            </a:r>
            <a:br>
              <a:rPr lang="en-US" sz="2800" dirty="0"/>
            </a:br>
            <a:r>
              <a:rPr lang="en-US" sz="2800" dirty="0"/>
              <a:t>Impeach Earl Warren Sign in Central Alabama</a:t>
            </a:r>
          </a:p>
        </p:txBody>
      </p:sp>
      <p:pic>
        <p:nvPicPr>
          <p:cNvPr id="95236" name="Picture 4" descr="Impeach Earl Warren Billboard, Mississippi, 1960"/>
          <p:cNvPicPr>
            <a:picLocks noGrp="1" noChangeAspect="1" noChangeArrowheads="1"/>
          </p:cNvPicPr>
          <p:nvPr>
            <p:ph idx="1"/>
          </p:nvPr>
        </p:nvPicPr>
        <p:blipFill>
          <a:blip r:embed="rId2" cstate="print"/>
          <a:srcRect/>
          <a:stretch>
            <a:fillRect/>
          </a:stretch>
        </p:blipFill>
        <p:spPr>
          <a:xfrm>
            <a:off x="0" y="1295400"/>
            <a:ext cx="9144000" cy="5226050"/>
          </a:xfrm>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8" name="Rectangle 8"/>
          <p:cNvSpPr>
            <a:spLocks noGrp="1" noChangeArrowheads="1"/>
          </p:cNvSpPr>
          <p:nvPr>
            <p:ph type="title"/>
          </p:nvPr>
        </p:nvSpPr>
        <p:spPr>
          <a:xfrm>
            <a:off x="0" y="277813"/>
            <a:ext cx="9144000" cy="1139825"/>
          </a:xfrm>
        </p:spPr>
        <p:txBody>
          <a:bodyPr/>
          <a:lstStyle/>
          <a:p>
            <a:r>
              <a:rPr lang="en-US"/>
              <a:t>Opposition to School Desegregation</a:t>
            </a:r>
          </a:p>
        </p:txBody>
      </p:sp>
      <p:pic>
        <p:nvPicPr>
          <p:cNvPr id="87047" name="Picture 7" descr="Opposition to Integration, Waving the Confederate Flag at the University of Alabama, 1956"/>
          <p:cNvPicPr>
            <a:picLocks noGrp="1" noChangeAspect="1" noChangeArrowheads="1"/>
          </p:cNvPicPr>
          <p:nvPr>
            <p:ph sz="half" idx="2"/>
          </p:nvPr>
        </p:nvPicPr>
        <p:blipFill>
          <a:blip r:embed="rId2" cstate="print"/>
          <a:srcRect/>
          <a:stretch>
            <a:fillRect/>
          </a:stretch>
        </p:blipFill>
        <p:spPr>
          <a:xfrm>
            <a:off x="4800600" y="1828800"/>
            <a:ext cx="4713288" cy="5029200"/>
          </a:xfrm>
          <a:noFill/>
          <a:ln/>
        </p:spPr>
      </p:pic>
      <p:pic>
        <p:nvPicPr>
          <p:cNvPr id="87053" name="Picture 13" descr="Anti-Integration Protest"/>
          <p:cNvPicPr>
            <a:picLocks noGrp="1" noChangeAspect="1" noChangeArrowheads="1"/>
          </p:cNvPicPr>
          <p:nvPr>
            <p:ph sz="half" idx="1"/>
          </p:nvPr>
        </p:nvPicPr>
        <p:blipFill>
          <a:blip r:embed="rId3" cstate="print"/>
          <a:srcRect/>
          <a:stretch>
            <a:fillRect/>
          </a:stretch>
        </p:blipFill>
        <p:spPr>
          <a:xfrm>
            <a:off x="0" y="1385888"/>
            <a:ext cx="5029200" cy="4881562"/>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7813"/>
            <a:ext cx="9271290" cy="1139825"/>
          </a:xfrm>
        </p:spPr>
        <p:txBody>
          <a:bodyPr/>
          <a:lstStyle/>
          <a:p>
            <a:r>
              <a:rPr lang="en-US" sz="3600" dirty="0"/>
              <a:t>The Mississippi Sovereignty Commission</a:t>
            </a:r>
            <a:br>
              <a:rPr lang="en-US" sz="3600" dirty="0"/>
            </a:br>
            <a:r>
              <a:rPr lang="en-US" sz="3600" dirty="0"/>
              <a:t>Mississippi’s CIA</a:t>
            </a:r>
          </a:p>
        </p:txBody>
      </p:sp>
      <p:sp>
        <p:nvSpPr>
          <p:cNvPr id="4" name="Text Placeholder 3"/>
          <p:cNvSpPr>
            <a:spLocks noGrp="1"/>
          </p:cNvSpPr>
          <p:nvPr>
            <p:ph type="body" sz="half" idx="2"/>
          </p:nvPr>
        </p:nvSpPr>
        <p:spPr/>
        <p:txBody>
          <a:bodyPr/>
          <a:lstStyle/>
          <a:p>
            <a:endParaRPr lang="en-US" dirty="0"/>
          </a:p>
        </p:txBody>
      </p:sp>
      <p:pic>
        <p:nvPicPr>
          <p:cNvPr id="1026" name="Picture 2" descr="C:\Users\Taylor\Desktop\Mysterious Fire.jpg"/>
          <p:cNvPicPr>
            <a:picLocks noGrp="1" noChangeAspect="1" noChangeArrowheads="1"/>
          </p:cNvPicPr>
          <p:nvPr>
            <p:ph sz="half" idx="1"/>
          </p:nvPr>
        </p:nvPicPr>
        <p:blipFill>
          <a:blip r:embed="rId2" cstate="print"/>
          <a:srcRect/>
          <a:stretch>
            <a:fillRect/>
          </a:stretch>
        </p:blipFill>
        <p:spPr bwMode="auto">
          <a:xfrm>
            <a:off x="-1" y="2514600"/>
            <a:ext cx="3068715" cy="2590800"/>
          </a:xfrm>
          <a:prstGeom prst="rect">
            <a:avLst/>
          </a:prstGeom>
          <a:noFill/>
        </p:spPr>
      </p:pic>
      <p:pic>
        <p:nvPicPr>
          <p:cNvPr id="1027" name="Picture 3" descr="C:\Users\Taylor\Desktop\Targets of Mississippi Soverignty Commission.jpg"/>
          <p:cNvPicPr>
            <a:picLocks noChangeAspect="1" noChangeArrowheads="1"/>
          </p:cNvPicPr>
          <p:nvPr/>
        </p:nvPicPr>
        <p:blipFill>
          <a:blip r:embed="rId3" cstate="print"/>
          <a:srcRect/>
          <a:stretch>
            <a:fillRect/>
          </a:stretch>
        </p:blipFill>
        <p:spPr bwMode="auto">
          <a:xfrm>
            <a:off x="5673726" y="2743200"/>
            <a:ext cx="3521364" cy="1905000"/>
          </a:xfrm>
          <a:prstGeom prst="rect">
            <a:avLst/>
          </a:prstGeom>
          <a:noFill/>
        </p:spPr>
      </p:pic>
      <p:pic>
        <p:nvPicPr>
          <p:cNvPr id="1029" name="Picture 5" descr="C:\Users\Taylor\Desktop\Spies of Mississippi book cover.jpg"/>
          <p:cNvPicPr>
            <a:picLocks noChangeAspect="1" noChangeArrowheads="1"/>
          </p:cNvPicPr>
          <p:nvPr/>
        </p:nvPicPr>
        <p:blipFill>
          <a:blip r:embed="rId4" cstate="print"/>
          <a:srcRect/>
          <a:stretch>
            <a:fillRect/>
          </a:stretch>
        </p:blipFill>
        <p:spPr bwMode="auto">
          <a:xfrm>
            <a:off x="2949356" y="2119313"/>
            <a:ext cx="2918043" cy="438503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Seattleite Rita Bender and the Campaign Against the Mississippi Sovereignty Commission</a:t>
            </a:r>
          </a:p>
        </p:txBody>
      </p:sp>
      <p:sp>
        <p:nvSpPr>
          <p:cNvPr id="3" name="Content Placeholder 2"/>
          <p:cNvSpPr>
            <a:spLocks noGrp="1"/>
          </p:cNvSpPr>
          <p:nvPr>
            <p:ph sz="half" idx="1"/>
          </p:nvPr>
        </p:nvSpPr>
        <p:spPr/>
        <p:txBody>
          <a:bodyPr/>
          <a:lstStyle/>
          <a:p>
            <a:endParaRPr lang="en-US"/>
          </a:p>
        </p:txBody>
      </p:sp>
      <p:sp>
        <p:nvSpPr>
          <p:cNvPr id="4" name="Text Placeholder 3"/>
          <p:cNvSpPr>
            <a:spLocks noGrp="1"/>
          </p:cNvSpPr>
          <p:nvPr>
            <p:ph type="body" sz="half" idx="2"/>
          </p:nvPr>
        </p:nvSpPr>
        <p:spPr/>
        <p:txBody>
          <a:bodyPr/>
          <a:lstStyle/>
          <a:p>
            <a:endParaRPr lang="en-US" dirty="0"/>
          </a:p>
        </p:txBody>
      </p:sp>
      <p:pic>
        <p:nvPicPr>
          <p:cNvPr id="5" name="Picture 4" descr="C:\Users\Taylor\Desktop\Three Lives Poster, Mississippi, 1964.jpg"/>
          <p:cNvPicPr>
            <a:picLocks noChangeAspect="1" noChangeArrowheads="1"/>
          </p:cNvPicPr>
          <p:nvPr/>
        </p:nvPicPr>
        <p:blipFill>
          <a:blip r:embed="rId2" cstate="print"/>
          <a:srcRect/>
          <a:stretch>
            <a:fillRect/>
          </a:stretch>
        </p:blipFill>
        <p:spPr bwMode="auto">
          <a:xfrm>
            <a:off x="0" y="1752600"/>
            <a:ext cx="3048000" cy="4713402"/>
          </a:xfrm>
          <a:prstGeom prst="rect">
            <a:avLst/>
          </a:prstGeom>
          <a:noFill/>
        </p:spPr>
      </p:pic>
      <p:pic>
        <p:nvPicPr>
          <p:cNvPr id="2050" name="Picture 2" descr="C:\Users\Taylor\Desktop\Rita Bender in 1964.bmp"/>
          <p:cNvPicPr>
            <a:picLocks noChangeAspect="1" noChangeArrowheads="1"/>
          </p:cNvPicPr>
          <p:nvPr/>
        </p:nvPicPr>
        <p:blipFill>
          <a:blip r:embed="rId3" cstate="print"/>
          <a:srcRect/>
          <a:stretch>
            <a:fillRect/>
          </a:stretch>
        </p:blipFill>
        <p:spPr bwMode="auto">
          <a:xfrm>
            <a:off x="3147059" y="2057401"/>
            <a:ext cx="2948941" cy="4572000"/>
          </a:xfrm>
          <a:prstGeom prst="rect">
            <a:avLst/>
          </a:prstGeom>
          <a:noFill/>
        </p:spPr>
      </p:pic>
      <p:pic>
        <p:nvPicPr>
          <p:cNvPr id="2051" name="Picture 3" descr="C:\Users\Taylor\Desktop\Rita Bender.jpg"/>
          <p:cNvPicPr>
            <a:picLocks noChangeAspect="1" noChangeArrowheads="1"/>
          </p:cNvPicPr>
          <p:nvPr/>
        </p:nvPicPr>
        <p:blipFill>
          <a:blip r:embed="rId4" cstate="print"/>
          <a:srcRect/>
          <a:stretch>
            <a:fillRect/>
          </a:stretch>
        </p:blipFill>
        <p:spPr bwMode="auto">
          <a:xfrm>
            <a:off x="6146800" y="1752600"/>
            <a:ext cx="2997200" cy="44958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6" name="Rectangle 4"/>
          <p:cNvSpPr>
            <a:spLocks noGrp="1" noChangeArrowheads="1"/>
          </p:cNvSpPr>
          <p:nvPr>
            <p:ph type="title"/>
          </p:nvPr>
        </p:nvSpPr>
        <p:spPr/>
        <p:txBody>
          <a:bodyPr/>
          <a:lstStyle/>
          <a:p>
            <a:r>
              <a:rPr lang="en-US" sz="4000"/>
              <a:t>The Civil Rights-Communist Nexus</a:t>
            </a:r>
          </a:p>
        </p:txBody>
      </p:sp>
      <p:sp>
        <p:nvSpPr>
          <p:cNvPr id="207878" name="Rectangle 6"/>
          <p:cNvSpPr>
            <a:spLocks noGrp="1" noChangeArrowheads="1"/>
          </p:cNvSpPr>
          <p:nvPr>
            <p:ph type="body" sz="half" idx="2"/>
          </p:nvPr>
        </p:nvSpPr>
        <p:spPr>
          <a:xfrm>
            <a:off x="5486400" y="1600200"/>
            <a:ext cx="3657600" cy="5257800"/>
          </a:xfrm>
        </p:spPr>
        <p:txBody>
          <a:bodyPr/>
          <a:lstStyle/>
          <a:p>
            <a:pPr>
              <a:lnSpc>
                <a:spcPct val="80000"/>
              </a:lnSpc>
              <a:buFont typeface="Wingdings" pitchFamily="2" charset="2"/>
              <a:buNone/>
            </a:pPr>
            <a:r>
              <a:rPr lang="en-US" sz="2400"/>
              <a:t>	Whereas the NAACP is a captive of the international Communist conspiracy, it shall be unlawful for any citizen of the state to join said organization of the NAACP or to be employed by the state, school district, county or municipality so long as such membership is maintained.</a:t>
            </a:r>
          </a:p>
          <a:p>
            <a:pPr>
              <a:lnSpc>
                <a:spcPct val="80000"/>
              </a:lnSpc>
              <a:buFont typeface="Wingdings" pitchFamily="2" charset="2"/>
              <a:buNone/>
            </a:pPr>
            <a:endParaRPr lang="en-US" sz="2400"/>
          </a:p>
          <a:p>
            <a:pPr lvl="1">
              <a:lnSpc>
                <a:spcPct val="80000"/>
              </a:lnSpc>
            </a:pPr>
            <a:r>
              <a:rPr lang="en-US" sz="2000"/>
              <a:t>Arkansas State Law, Enacted, 1958</a:t>
            </a:r>
          </a:p>
        </p:txBody>
      </p:sp>
      <p:pic>
        <p:nvPicPr>
          <p:cNvPr id="207879" name="Picture 7" descr="Montgomery, Ala"/>
          <p:cNvPicPr>
            <a:picLocks noGrp="1" noChangeAspect="1" noChangeArrowheads="1"/>
          </p:cNvPicPr>
          <p:nvPr>
            <p:ph sz="half" idx="1"/>
          </p:nvPr>
        </p:nvPicPr>
        <p:blipFill>
          <a:blip r:embed="rId2" cstate="print"/>
          <a:srcRect/>
          <a:stretch>
            <a:fillRect/>
          </a:stretch>
        </p:blipFill>
        <p:spPr>
          <a:xfrm>
            <a:off x="0" y="1677988"/>
            <a:ext cx="5791200" cy="5180012"/>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9" name="Rectangle 13"/>
          <p:cNvSpPr>
            <a:spLocks noGrp="1" noChangeArrowheads="1"/>
          </p:cNvSpPr>
          <p:nvPr>
            <p:ph type="title"/>
          </p:nvPr>
        </p:nvSpPr>
        <p:spPr>
          <a:xfrm>
            <a:off x="0" y="277813"/>
            <a:ext cx="9144000" cy="1139825"/>
          </a:xfrm>
        </p:spPr>
        <p:txBody>
          <a:bodyPr/>
          <a:lstStyle/>
          <a:p>
            <a:r>
              <a:rPr lang="en-US" sz="2800"/>
              <a:t>Black Students Turned Away from North Little </a:t>
            </a:r>
            <a:br>
              <a:rPr lang="en-US" sz="2800"/>
            </a:br>
            <a:r>
              <a:rPr lang="en-US" sz="2800"/>
              <a:t>Rock High School, 1957,</a:t>
            </a:r>
            <a:br>
              <a:rPr lang="en-US" sz="2800"/>
            </a:br>
            <a:r>
              <a:rPr lang="en-US" sz="2800"/>
              <a:t>Anti-Integration Protest, Clinton, Tennesse,1956</a:t>
            </a:r>
          </a:p>
        </p:txBody>
      </p:sp>
      <p:pic>
        <p:nvPicPr>
          <p:cNvPr id="91153" name="Picture 17" descr="Black Students Turned Away from North Little Rock High School, 1957"/>
          <p:cNvPicPr>
            <a:picLocks noGrp="1" noChangeAspect="1" noChangeArrowheads="1"/>
          </p:cNvPicPr>
          <p:nvPr>
            <p:ph sz="half" idx="1"/>
          </p:nvPr>
        </p:nvPicPr>
        <p:blipFill>
          <a:blip r:embed="rId2" cstate="print"/>
          <a:srcRect/>
          <a:stretch>
            <a:fillRect/>
          </a:stretch>
        </p:blipFill>
        <p:spPr>
          <a:xfrm>
            <a:off x="0" y="1600200"/>
            <a:ext cx="3925888" cy="5257800"/>
          </a:xfrm>
        </p:spPr>
      </p:pic>
      <p:pic>
        <p:nvPicPr>
          <p:cNvPr id="91155" name="Picture 19" descr="Protesting Integration in Clinton, Tennessee, 1956 (GML)"/>
          <p:cNvPicPr>
            <a:picLocks noGrp="1" noChangeAspect="1" noChangeArrowheads="1"/>
          </p:cNvPicPr>
          <p:nvPr>
            <p:ph sz="quarter" idx="2"/>
          </p:nvPr>
        </p:nvPicPr>
        <p:blipFill>
          <a:blip r:embed="rId3" cstate="print"/>
          <a:srcRect/>
          <a:stretch>
            <a:fillRect/>
          </a:stretch>
        </p:blipFill>
        <p:spPr>
          <a:xfrm>
            <a:off x="3962400" y="1905000"/>
            <a:ext cx="5410200" cy="4203700"/>
          </a:xfrm>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Rectangle 5"/>
          <p:cNvSpPr>
            <a:spLocks noGrp="1" noChangeArrowheads="1"/>
          </p:cNvSpPr>
          <p:nvPr>
            <p:ph type="title"/>
          </p:nvPr>
        </p:nvSpPr>
        <p:spPr/>
        <p:txBody>
          <a:bodyPr/>
          <a:lstStyle/>
          <a:p>
            <a:endParaRPr lang="en-US"/>
          </a:p>
        </p:txBody>
      </p:sp>
      <p:pic>
        <p:nvPicPr>
          <p:cNvPr id="92164" name="Picture 4" descr="Little Rock, 1957, Four Images"/>
          <p:cNvPicPr>
            <a:picLocks noGrp="1" noChangeAspect="1" noChangeArrowheads="1"/>
          </p:cNvPicPr>
          <p:nvPr>
            <p:ph idx="1"/>
          </p:nvPr>
        </p:nvPicPr>
        <p:blipFill>
          <a:blip r:embed="rId2" cstate="print"/>
          <a:srcRect/>
          <a:stretch>
            <a:fillRect/>
          </a:stretch>
        </p:blipFill>
        <p:spPr>
          <a:xfrm>
            <a:off x="0" y="685800"/>
            <a:ext cx="9144000" cy="5684838"/>
          </a:xfrm>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5"/>
          <p:cNvSpPr>
            <a:spLocks noGrp="1" noChangeArrowheads="1"/>
          </p:cNvSpPr>
          <p:nvPr>
            <p:ph type="title"/>
          </p:nvPr>
        </p:nvSpPr>
        <p:spPr>
          <a:xfrm>
            <a:off x="0" y="0"/>
            <a:ext cx="9144000" cy="560388"/>
          </a:xfrm>
        </p:spPr>
        <p:txBody>
          <a:bodyPr/>
          <a:lstStyle/>
          <a:p>
            <a:r>
              <a:rPr lang="en-US" sz="2800"/>
              <a:t>Elizabeth Eckford Surrounded by Mob, Little Rock, 1957</a:t>
            </a:r>
          </a:p>
        </p:txBody>
      </p:sp>
      <p:pic>
        <p:nvPicPr>
          <p:cNvPr id="108548" name="Picture 4" descr="Elizabeth Eckford, one of the Little Rock Nine"/>
          <p:cNvPicPr>
            <a:picLocks noGrp="1" noChangeAspect="1" noChangeArrowheads="1"/>
          </p:cNvPicPr>
          <p:nvPr>
            <p:ph idx="1"/>
          </p:nvPr>
        </p:nvPicPr>
        <p:blipFill>
          <a:blip r:embed="rId2" cstate="print"/>
          <a:srcRect/>
          <a:stretch>
            <a:fillRect/>
          </a:stretch>
        </p:blipFill>
        <p:spPr>
          <a:xfrm>
            <a:off x="1295400" y="604838"/>
            <a:ext cx="6477000" cy="6253162"/>
          </a:xfrm>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Rectangle 5"/>
          <p:cNvSpPr>
            <a:spLocks noGrp="1" noChangeArrowheads="1"/>
          </p:cNvSpPr>
          <p:nvPr>
            <p:ph type="title"/>
          </p:nvPr>
        </p:nvSpPr>
        <p:spPr>
          <a:xfrm>
            <a:off x="457200" y="0"/>
            <a:ext cx="8229600" cy="838200"/>
          </a:xfrm>
        </p:spPr>
        <p:txBody>
          <a:bodyPr/>
          <a:lstStyle/>
          <a:p>
            <a:r>
              <a:rPr lang="en-US" sz="2800"/>
              <a:t>President Dwight Eisenhower Holding a Press Conference on the Little Rock Crisis, 1957</a:t>
            </a:r>
          </a:p>
        </p:txBody>
      </p:sp>
      <p:pic>
        <p:nvPicPr>
          <p:cNvPr id="100356" name="Picture 4" descr="Dwight Eisenhower at Press Conference about Little Rock Crisis, 1957"/>
          <p:cNvPicPr>
            <a:picLocks noGrp="1" noChangeAspect="1" noChangeArrowheads="1"/>
          </p:cNvPicPr>
          <p:nvPr>
            <p:ph idx="1"/>
          </p:nvPr>
        </p:nvPicPr>
        <p:blipFill>
          <a:blip r:embed="rId2" cstate="print"/>
          <a:srcRect/>
          <a:stretch>
            <a:fillRect/>
          </a:stretch>
        </p:blipFill>
        <p:spPr>
          <a:xfrm>
            <a:off x="1524000" y="931863"/>
            <a:ext cx="6096000" cy="5926137"/>
          </a:xfrm>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90600"/>
          </a:xfrm>
        </p:spPr>
        <p:txBody>
          <a:bodyPr/>
          <a:lstStyle/>
          <a:p>
            <a:r>
              <a:rPr lang="en-US" sz="3200" dirty="0"/>
              <a:t>U.S. Army Troops Guarding Black Children at Little Rock High School, 1958</a:t>
            </a:r>
          </a:p>
        </p:txBody>
      </p:sp>
      <p:pic>
        <p:nvPicPr>
          <p:cNvPr id="4098" name="Picture 2" descr="C:\Users\User\Desktop\Federal Troops at Central High School, Little Rock, 1957 (GML).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1145781"/>
            <a:ext cx="6694129" cy="5712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5333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7" name="Rectangle 5"/>
          <p:cNvSpPr>
            <a:spLocks noGrp="1" noChangeArrowheads="1"/>
          </p:cNvSpPr>
          <p:nvPr>
            <p:ph type="title"/>
          </p:nvPr>
        </p:nvSpPr>
        <p:spPr>
          <a:xfrm>
            <a:off x="457200" y="0"/>
            <a:ext cx="8229600" cy="1066800"/>
          </a:xfrm>
        </p:spPr>
        <p:txBody>
          <a:bodyPr/>
          <a:lstStyle/>
          <a:p>
            <a:r>
              <a:rPr lang="en-US" sz="3200"/>
              <a:t>Federal Troops Escorting Black Students to Little Rock High School, 1958</a:t>
            </a:r>
          </a:p>
        </p:txBody>
      </p:sp>
      <p:pic>
        <p:nvPicPr>
          <p:cNvPr id="105476" name="Picture 4" descr="Black Students arriving at Central High School, 1957 (Library of Congress)"/>
          <p:cNvPicPr>
            <a:picLocks noGrp="1" noChangeAspect="1" noChangeArrowheads="1"/>
          </p:cNvPicPr>
          <p:nvPr>
            <p:ph idx="1"/>
          </p:nvPr>
        </p:nvPicPr>
        <p:blipFill>
          <a:blip r:embed="rId2" cstate="print"/>
          <a:srcRect/>
          <a:stretch>
            <a:fillRect/>
          </a:stretch>
        </p:blipFill>
        <p:spPr>
          <a:xfrm>
            <a:off x="0" y="1233488"/>
            <a:ext cx="9601200" cy="5624512"/>
          </a:xfrm>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3" name="Rectangle 5"/>
          <p:cNvSpPr>
            <a:spLocks noGrp="1" noChangeArrowheads="1"/>
          </p:cNvSpPr>
          <p:nvPr>
            <p:ph type="title"/>
          </p:nvPr>
        </p:nvSpPr>
        <p:spPr>
          <a:xfrm>
            <a:off x="457200" y="277813"/>
            <a:ext cx="8229600" cy="407987"/>
          </a:xfrm>
        </p:spPr>
        <p:txBody>
          <a:bodyPr/>
          <a:lstStyle/>
          <a:p>
            <a:r>
              <a:rPr lang="en-US" sz="3200"/>
              <a:t>Daisy Bates and the Little Rock Nine, 1959</a:t>
            </a:r>
          </a:p>
        </p:txBody>
      </p:sp>
      <p:pic>
        <p:nvPicPr>
          <p:cNvPr id="140292" name="Picture 4" descr="Little Rock Nine (with Daisy Bates), 1959"/>
          <p:cNvPicPr>
            <a:picLocks noGrp="1" noChangeAspect="1" noChangeArrowheads="1"/>
          </p:cNvPicPr>
          <p:nvPr>
            <p:ph idx="1"/>
          </p:nvPr>
        </p:nvPicPr>
        <p:blipFill>
          <a:blip r:embed="rId2" cstate="print"/>
          <a:srcRect/>
          <a:stretch>
            <a:fillRect/>
          </a:stretch>
        </p:blipFill>
        <p:spPr>
          <a:xfrm>
            <a:off x="0" y="1129348"/>
            <a:ext cx="9144000" cy="5158740"/>
          </a:xfrm>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5"/>
          <p:cNvSpPr>
            <a:spLocks noGrp="1" noChangeArrowheads="1"/>
          </p:cNvSpPr>
          <p:nvPr>
            <p:ph type="title"/>
          </p:nvPr>
        </p:nvSpPr>
        <p:spPr/>
        <p:txBody>
          <a:bodyPr/>
          <a:lstStyle/>
          <a:p>
            <a:r>
              <a:rPr lang="en-US" sz="4000"/>
              <a:t>The Brown Decision, May 17, 1954</a:t>
            </a:r>
            <a:br>
              <a:rPr lang="en-US" sz="4000"/>
            </a:br>
            <a:endParaRPr lang="en-US" sz="4000"/>
          </a:p>
        </p:txBody>
      </p:sp>
      <p:pic>
        <p:nvPicPr>
          <p:cNvPr id="83972" name="Picture 4" descr="George Haynes, Thurgood Marshall &amp; James Nabrit, Jr"/>
          <p:cNvPicPr>
            <a:picLocks noGrp="1" noChangeAspect="1" noChangeArrowheads="1"/>
          </p:cNvPicPr>
          <p:nvPr>
            <p:ph sz="half" idx="1"/>
          </p:nvPr>
        </p:nvPicPr>
        <p:blipFill>
          <a:blip r:embed="rId2" cstate="print"/>
          <a:srcRect/>
          <a:stretch>
            <a:fillRect/>
          </a:stretch>
        </p:blipFill>
        <p:spPr>
          <a:xfrm>
            <a:off x="195263" y="1371600"/>
            <a:ext cx="4183062" cy="5486400"/>
          </a:xfrm>
          <a:noFill/>
          <a:ln/>
        </p:spPr>
      </p:pic>
      <p:sp>
        <p:nvSpPr>
          <p:cNvPr id="83975" name="Rectangle 7"/>
          <p:cNvSpPr>
            <a:spLocks noGrp="1" noChangeArrowheads="1"/>
          </p:cNvSpPr>
          <p:nvPr>
            <p:ph type="body" sz="half" idx="2"/>
          </p:nvPr>
        </p:nvSpPr>
        <p:spPr>
          <a:xfrm>
            <a:off x="4267200" y="1600200"/>
            <a:ext cx="4876800" cy="5257800"/>
          </a:xfrm>
        </p:spPr>
        <p:txBody>
          <a:bodyPr/>
          <a:lstStyle/>
          <a:p>
            <a:pPr>
              <a:buFont typeface="Wingdings" pitchFamily="2" charset="2"/>
              <a:buNone/>
            </a:pPr>
            <a:r>
              <a:rPr lang="en-US" sz="2800"/>
              <a:t>	Segregation with the sanction of law...has a tendency to retard the educational and mental development of negro children and deprive them of the benefits they would receive in a racially integrated school system.</a:t>
            </a:r>
          </a:p>
          <a:p>
            <a:pPr>
              <a:buFont typeface="Wingdings" pitchFamily="2" charset="2"/>
              <a:buNone/>
            </a:pPr>
            <a:r>
              <a:rPr lang="en-US" sz="2800"/>
              <a:t>		</a:t>
            </a:r>
          </a:p>
          <a:p>
            <a:pPr>
              <a:buFont typeface="Wingdings" pitchFamily="2" charset="2"/>
              <a:buNone/>
            </a:pPr>
            <a:r>
              <a:rPr lang="en-US" sz="2800"/>
              <a:t>	Chief Justice Earl Warren</a:t>
            </a:r>
          </a:p>
        </p:txBody>
      </p:sp>
    </p:spTree>
    <p:extLst>
      <p:ext uri="{BB962C8B-B14F-4D97-AF65-F5344CB8AC3E}">
        <p14:creationId xmlns:p14="http://schemas.microsoft.com/office/powerpoint/2010/main" val="1681048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90599"/>
          </a:xfrm>
        </p:spPr>
        <p:txBody>
          <a:bodyPr/>
          <a:lstStyle/>
          <a:p>
            <a:r>
              <a:rPr lang="en-US" sz="2800" dirty="0"/>
              <a:t>Central High School, Little Rock, Arkansas,1957</a:t>
            </a:r>
          </a:p>
        </p:txBody>
      </p:sp>
      <p:pic>
        <p:nvPicPr>
          <p:cNvPr id="2050" name="Picture 2" descr="C:\Users\Taylor\Pictures\322 Illustrations\322, AAH, 1946-1964\101st Airborne Div. at Little Rock, 9-25-57 (Corbis-Bettmann).jpg"/>
          <p:cNvPicPr>
            <a:picLocks noGrp="1" noChangeAspect="1" noChangeArrowheads="1"/>
          </p:cNvPicPr>
          <p:nvPr>
            <p:ph idx="1"/>
          </p:nvPr>
        </p:nvPicPr>
        <p:blipFill>
          <a:blip r:embed="rId2" cstate="print"/>
          <a:srcRect/>
          <a:stretch>
            <a:fillRect/>
          </a:stretch>
        </p:blipFill>
        <p:spPr bwMode="auto">
          <a:xfrm>
            <a:off x="-494895" y="838200"/>
            <a:ext cx="10934295" cy="60198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57200" y="277813"/>
            <a:ext cx="8229600" cy="407987"/>
          </a:xfrm>
        </p:spPr>
        <p:txBody>
          <a:bodyPr/>
          <a:lstStyle/>
          <a:p>
            <a:r>
              <a:rPr lang="en-US" sz="3200"/>
              <a:t>Civil Rights Act of 1957</a:t>
            </a:r>
          </a:p>
        </p:txBody>
      </p:sp>
      <p:sp>
        <p:nvSpPr>
          <p:cNvPr id="111619" name="Rectangle 3"/>
          <p:cNvSpPr>
            <a:spLocks noGrp="1" noChangeArrowheads="1"/>
          </p:cNvSpPr>
          <p:nvPr>
            <p:ph type="body" idx="1"/>
          </p:nvPr>
        </p:nvSpPr>
        <p:spPr>
          <a:xfrm>
            <a:off x="228600" y="990600"/>
            <a:ext cx="8610600" cy="6096000"/>
          </a:xfrm>
        </p:spPr>
        <p:txBody>
          <a:bodyPr/>
          <a:lstStyle/>
          <a:p>
            <a:pPr>
              <a:lnSpc>
                <a:spcPct val="80000"/>
              </a:lnSpc>
              <a:buFont typeface="Wingdings" pitchFamily="2" charset="2"/>
              <a:buNone/>
            </a:pPr>
            <a:endParaRPr lang="en-US" sz="1400" dirty="0"/>
          </a:p>
          <a:p>
            <a:pPr marL="0" indent="0">
              <a:lnSpc>
                <a:spcPct val="80000"/>
              </a:lnSpc>
              <a:buNone/>
            </a:pPr>
            <a:r>
              <a:rPr lang="en-US" sz="1400" dirty="0"/>
              <a:t>An Act to provide means of further securing and protecting the civil rights of persons within the jurisdiction of the United States.</a:t>
            </a:r>
            <a:br>
              <a:rPr lang="en-US" sz="1400" dirty="0"/>
            </a:br>
            <a:br>
              <a:rPr lang="en-US" sz="1400" dirty="0"/>
            </a:br>
            <a:r>
              <a:rPr lang="en-US" sz="1400" dirty="0"/>
              <a:t>Be it enacted by the Senate and House of Representatives of the United States of America in Congress assembled,</a:t>
            </a:r>
            <a:br>
              <a:rPr lang="en-US" sz="1400" dirty="0"/>
            </a:br>
            <a:br>
              <a:rPr lang="en-US" sz="1400" dirty="0"/>
            </a:br>
            <a:r>
              <a:rPr lang="en-US" sz="1400" dirty="0"/>
              <a:t>PART I. ESTABLISHMENT OF THE COMMISSION ON CIVIL RIGHTS</a:t>
            </a:r>
            <a:br>
              <a:rPr lang="en-US" sz="1400" dirty="0"/>
            </a:br>
            <a:br>
              <a:rPr lang="en-US" sz="1400" dirty="0"/>
            </a:br>
            <a:r>
              <a:rPr lang="en-US" sz="1400" dirty="0"/>
              <a:t>Section 101.</a:t>
            </a:r>
            <a:br>
              <a:rPr lang="en-US" sz="1400" dirty="0"/>
            </a:br>
            <a:br>
              <a:rPr lang="en-US" sz="1400" dirty="0"/>
            </a:br>
            <a:r>
              <a:rPr lang="en-US" sz="1400" dirty="0"/>
              <a:t>(a) There is created in the executive branch of the Government a Commission on Civil Rights (hereinafter called the "Commission").</a:t>
            </a:r>
            <a:br>
              <a:rPr lang="en-US" sz="1400" dirty="0"/>
            </a:br>
            <a:br>
              <a:rPr lang="en-US" sz="1400" dirty="0"/>
            </a:br>
            <a:r>
              <a:rPr lang="en-US" sz="1400" dirty="0"/>
              <a:t>(b) The Commission shall be composed of six members who shall be appointed by the President by and with the advice and consent of the Senate. Not more than three of the members shall at any one time be of the same political party.</a:t>
            </a:r>
            <a:br>
              <a:rPr lang="en-US" sz="1400" dirty="0"/>
            </a:br>
            <a:br>
              <a:rPr lang="en-US" sz="1400" dirty="0"/>
            </a:br>
            <a:r>
              <a:rPr lang="en-US" sz="1400" dirty="0"/>
              <a:t>(c) The President shall designate one of the members of the Commission as Chairman and one as Vice Chairman. The Vice Chairman shall act as Chairman in the absence or disability of the Chairman, or in the event of a vacancy in that office.</a:t>
            </a:r>
            <a:br>
              <a:rPr lang="en-US" sz="1400" dirty="0"/>
            </a:br>
            <a:br>
              <a:rPr lang="en-US" sz="1400" dirty="0"/>
            </a:br>
            <a:r>
              <a:rPr lang="en-US" sz="1400" dirty="0"/>
              <a:t>(d) Any vacancy in the Commission shall not affect its powers and shall be filled in the same manner, and subject to the same limitations with respect to party affiliations as the original appointment was made.</a:t>
            </a:r>
            <a:br>
              <a:rPr lang="en-US" sz="1400" dirty="0"/>
            </a:br>
            <a:br>
              <a:rPr lang="en-US" sz="1400" dirty="0"/>
            </a:br>
            <a:r>
              <a:rPr lang="en-US" sz="1400" dirty="0"/>
              <a:t>(e) Four members of the Commission shall constitute a quorum.</a:t>
            </a:r>
            <a:br>
              <a:rPr lang="en-US" sz="1400" dirty="0"/>
            </a:br>
            <a:r>
              <a:rPr lang="en-US" sz="1400" dirty="0"/>
              <a:t>Section 102. Rules of Procedure of the Commission</a:t>
            </a:r>
            <a:br>
              <a:rPr lang="en-US" sz="1400" dirty="0"/>
            </a:br>
            <a:br>
              <a:rPr lang="en-US" sz="1400" dirty="0"/>
            </a:br>
            <a:r>
              <a:rPr lang="en-US" sz="1400" dirty="0"/>
              <a:t>(a) The chairman or one designated by him to act as Chairman at a hearing of the Commission shall announce in an opening statement the subject of the hearing.</a:t>
            </a:r>
            <a:br>
              <a:rPr lang="en-US" sz="1400" dirty="0"/>
            </a:br>
            <a:br>
              <a:rPr lang="en-US" sz="1400" dirty="0"/>
            </a:br>
            <a:endParaRPr lang="en-US"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139825"/>
          </a:xfrm>
        </p:spPr>
        <p:txBody>
          <a:bodyPr/>
          <a:lstStyle/>
          <a:p>
            <a:r>
              <a:rPr lang="en-US" sz="3600" dirty="0"/>
              <a:t>The Montgomery Bus Boycott, 1955-1956</a:t>
            </a:r>
            <a:br>
              <a:rPr lang="en-US" sz="3600" dirty="0"/>
            </a:br>
            <a:r>
              <a:rPr lang="en-US" sz="3600" dirty="0"/>
              <a:t>“Walking for Freedom”</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434571"/>
            <a:ext cx="6890566" cy="5440362"/>
          </a:xfrm>
        </p:spPr>
      </p:pic>
    </p:spTree>
    <p:extLst>
      <p:ext uri="{BB962C8B-B14F-4D97-AF65-F5344CB8AC3E}">
        <p14:creationId xmlns:p14="http://schemas.microsoft.com/office/powerpoint/2010/main" val="8208475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57200" y="152400"/>
            <a:ext cx="8229600" cy="609600"/>
          </a:xfrm>
        </p:spPr>
        <p:txBody>
          <a:bodyPr/>
          <a:lstStyle/>
          <a:p>
            <a:r>
              <a:rPr lang="en-US" sz="2800" dirty="0"/>
              <a:t>Martin and Coretta Scott King, on the Steps of Dexter Avenue Baptist Church, Montgomery, 1956</a:t>
            </a:r>
          </a:p>
        </p:txBody>
      </p:sp>
      <p:pic>
        <p:nvPicPr>
          <p:cNvPr id="112644" name="Picture 4" descr="Coretta Scott King &amp; Martin Luther King Holding Yolanda outside the Dexter Avenue Baptist Church, 1956 (Stanford University)"/>
          <p:cNvPicPr>
            <a:picLocks noGrp="1" noChangeAspect="1" noChangeArrowheads="1"/>
          </p:cNvPicPr>
          <p:nvPr>
            <p:ph idx="1"/>
          </p:nvPr>
        </p:nvPicPr>
        <p:blipFill>
          <a:blip r:embed="rId2" cstate="print"/>
          <a:srcRect/>
          <a:stretch>
            <a:fillRect/>
          </a:stretch>
        </p:blipFill>
        <p:spPr>
          <a:xfrm>
            <a:off x="-16933" y="1295400"/>
            <a:ext cx="4837450" cy="5257800"/>
          </a:xfrm>
          <a:noFill/>
          <a:ln/>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8132" y="1828800"/>
            <a:ext cx="4188935" cy="38862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3" name="Rectangle 5"/>
          <p:cNvSpPr>
            <a:spLocks noGrp="1" noChangeArrowheads="1"/>
          </p:cNvSpPr>
          <p:nvPr>
            <p:ph type="title"/>
          </p:nvPr>
        </p:nvSpPr>
        <p:spPr/>
        <p:txBody>
          <a:bodyPr/>
          <a:lstStyle/>
          <a:p>
            <a:endParaRPr lang="en-US"/>
          </a:p>
        </p:txBody>
      </p:sp>
      <p:pic>
        <p:nvPicPr>
          <p:cNvPr id="201732" name="Picture 4" descr="Map, Public School Segregation (Maps"/>
          <p:cNvPicPr>
            <a:picLocks noGrp="1" noChangeAspect="1" noChangeArrowheads="1"/>
          </p:cNvPicPr>
          <p:nvPr>
            <p:ph idx="1"/>
          </p:nvPr>
        </p:nvPicPr>
        <p:blipFill>
          <a:blip r:embed="rId2" cstate="print"/>
          <a:srcRect/>
          <a:stretch>
            <a:fillRect/>
          </a:stretch>
        </p:blipFill>
        <p:spPr>
          <a:xfrm>
            <a:off x="0" y="0"/>
            <a:ext cx="9448800" cy="7270750"/>
          </a:xfrm>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0" y="277813"/>
            <a:ext cx="9144000" cy="1139825"/>
          </a:xfrm>
        </p:spPr>
        <p:txBody>
          <a:bodyPr/>
          <a:lstStyle/>
          <a:p>
            <a:r>
              <a:rPr lang="en-US" sz="3600"/>
              <a:t>Black Voting in the South, 1960</a:t>
            </a:r>
            <a:br>
              <a:rPr lang="en-US" sz="4000"/>
            </a:br>
            <a:r>
              <a:rPr lang="en-US" sz="2800"/>
              <a:t>(Left) Tent City, Haywood, County, Tennessee</a:t>
            </a:r>
            <a:br>
              <a:rPr lang="en-US" sz="2800"/>
            </a:br>
            <a:r>
              <a:rPr lang="en-US" sz="2800"/>
              <a:t>(Right) Eligible Voters Not Allowed to Vote</a:t>
            </a:r>
          </a:p>
        </p:txBody>
      </p:sp>
      <p:sp>
        <p:nvSpPr>
          <p:cNvPr id="121861" name="Rectangle 5"/>
          <p:cNvSpPr>
            <a:spLocks noGrp="1" noChangeArrowheads="1"/>
          </p:cNvSpPr>
          <p:nvPr>
            <p:ph type="body" sz="half" idx="2"/>
          </p:nvPr>
        </p:nvSpPr>
        <p:spPr>
          <a:xfrm>
            <a:off x="4724400" y="2819400"/>
            <a:ext cx="4419600" cy="4038600"/>
          </a:xfrm>
        </p:spPr>
        <p:txBody>
          <a:bodyPr/>
          <a:lstStyle/>
          <a:p>
            <a:pPr>
              <a:buFont typeface="Wingdings" pitchFamily="2" charset="2"/>
              <a:buNone/>
            </a:pPr>
            <a:r>
              <a:rPr lang="en-US" sz="2800"/>
              <a:t>	The Entire South   65%</a:t>
            </a:r>
          </a:p>
          <a:p>
            <a:pPr>
              <a:buFont typeface="Wingdings" pitchFamily="2" charset="2"/>
              <a:buNone/>
            </a:pPr>
            <a:r>
              <a:rPr lang="en-US" sz="2800"/>
              <a:t>	Georgia                 76%</a:t>
            </a:r>
          </a:p>
          <a:p>
            <a:pPr>
              <a:buFont typeface="Wingdings" pitchFamily="2" charset="2"/>
              <a:buNone/>
            </a:pPr>
            <a:r>
              <a:rPr lang="en-US" sz="2800"/>
              <a:t>	Alabama                89%</a:t>
            </a:r>
          </a:p>
          <a:p>
            <a:pPr>
              <a:buFont typeface="Wingdings" pitchFamily="2" charset="2"/>
              <a:buNone/>
            </a:pPr>
            <a:r>
              <a:rPr lang="en-US" sz="2800"/>
              <a:t>	Mississippi             99%</a:t>
            </a:r>
          </a:p>
        </p:txBody>
      </p:sp>
      <p:pic>
        <p:nvPicPr>
          <p:cNvPr id="121862" name="Picture 6" descr="Tent City, Haywood County, Tn"/>
          <p:cNvPicPr>
            <a:picLocks noGrp="1" noChangeAspect="1" noChangeArrowheads="1"/>
          </p:cNvPicPr>
          <p:nvPr>
            <p:ph sz="half" idx="1"/>
          </p:nvPr>
        </p:nvPicPr>
        <p:blipFill>
          <a:blip r:embed="rId2" cstate="print"/>
          <a:srcRect/>
          <a:stretch>
            <a:fillRect/>
          </a:stretch>
        </p:blipFill>
        <p:spPr>
          <a:xfrm>
            <a:off x="-533400" y="2151063"/>
            <a:ext cx="5410200" cy="4308475"/>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764318"/>
          </a:xfrm>
        </p:spPr>
        <p:txBody>
          <a:bodyPr/>
          <a:lstStyle/>
          <a:p>
            <a:r>
              <a:rPr lang="en-US" sz="4000" dirty="0"/>
              <a:t>The South Carolina Primary, 2016 (Tomorrow)</a:t>
            </a:r>
            <a:br>
              <a:rPr lang="en-US" dirty="0"/>
            </a:br>
            <a:r>
              <a:rPr lang="en-US" sz="3200" dirty="0"/>
              <a:t>Left: Voters for Bernie Sanders</a:t>
            </a:r>
            <a:br>
              <a:rPr lang="en-US" sz="3200" dirty="0"/>
            </a:br>
            <a:r>
              <a:rPr lang="en-US" sz="3200" dirty="0"/>
              <a:t>Right: Voters for Hillary Clinton</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854412" y="2438400"/>
            <a:ext cx="4261880" cy="3200400"/>
          </a:xfrm>
        </p:spPr>
      </p:pic>
      <p:sp>
        <p:nvSpPr>
          <p:cNvPr id="4" name="Text Placeholder 3"/>
          <p:cNvSpPr>
            <a:spLocks noGrp="1"/>
          </p:cNvSpPr>
          <p:nvPr>
            <p:ph type="body" sz="half" idx="2"/>
          </p:nvPr>
        </p:nvSpPr>
        <p:spPr>
          <a:xfrm>
            <a:off x="8458200" y="5867400"/>
            <a:ext cx="228600" cy="263525"/>
          </a:xfrm>
        </p:spPr>
        <p:txBody>
          <a:bodyPr/>
          <a:lstStyle/>
          <a:p>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6" y="2431684"/>
            <a:ext cx="4810673" cy="3207116"/>
          </a:xfrm>
          <a:prstGeom prst="rect">
            <a:avLst/>
          </a:prstGeom>
        </p:spPr>
      </p:pic>
    </p:spTree>
    <p:extLst>
      <p:ext uri="{BB962C8B-B14F-4D97-AF65-F5344CB8AC3E}">
        <p14:creationId xmlns:p14="http://schemas.microsoft.com/office/powerpoint/2010/main" val="12702366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81" name="Rectangle 5"/>
          <p:cNvSpPr>
            <a:spLocks noGrp="1" noChangeArrowheads="1"/>
          </p:cNvSpPr>
          <p:nvPr>
            <p:ph type="title"/>
          </p:nvPr>
        </p:nvSpPr>
        <p:spPr>
          <a:xfrm>
            <a:off x="457200" y="0"/>
            <a:ext cx="8229600" cy="609600"/>
          </a:xfrm>
        </p:spPr>
        <p:txBody>
          <a:bodyPr/>
          <a:lstStyle/>
          <a:p>
            <a:r>
              <a:rPr lang="en-US" sz="4000" dirty="0"/>
              <a:t>Overton Park Zoo, Memphis, 1962</a:t>
            </a:r>
          </a:p>
        </p:txBody>
      </p:sp>
      <p:pic>
        <p:nvPicPr>
          <p:cNvPr id="203780" name="Picture 4" descr="Memphis Zoo Segregation Sign, 1959 (Panopticon Gallery)"/>
          <p:cNvPicPr>
            <a:picLocks noGrp="1" noChangeAspect="1" noChangeArrowheads="1"/>
          </p:cNvPicPr>
          <p:nvPr>
            <p:ph idx="1"/>
          </p:nvPr>
        </p:nvPicPr>
        <p:blipFill>
          <a:blip r:embed="rId2" cstate="print"/>
          <a:srcRect/>
          <a:stretch>
            <a:fillRect/>
          </a:stretch>
        </p:blipFill>
        <p:spPr>
          <a:xfrm>
            <a:off x="990600" y="746125"/>
            <a:ext cx="7315200" cy="6110288"/>
          </a:xfrm>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n-US"/>
              <a:t>Segregation in America, 1960</a:t>
            </a:r>
          </a:p>
        </p:txBody>
      </p:sp>
      <p:sp>
        <p:nvSpPr>
          <p:cNvPr id="218115" name="Rectangle 3"/>
          <p:cNvSpPr>
            <a:spLocks noGrp="1" noChangeArrowheads="1"/>
          </p:cNvSpPr>
          <p:nvPr>
            <p:ph type="body" sz="half" idx="2"/>
          </p:nvPr>
        </p:nvSpPr>
        <p:spPr>
          <a:xfrm>
            <a:off x="3886200" y="1371600"/>
            <a:ext cx="5257800" cy="5486400"/>
          </a:xfrm>
        </p:spPr>
        <p:txBody>
          <a:bodyPr/>
          <a:lstStyle/>
          <a:p>
            <a:pPr>
              <a:lnSpc>
                <a:spcPct val="80000"/>
              </a:lnSpc>
            </a:pPr>
            <a:r>
              <a:rPr lang="en-US" sz="2400"/>
              <a:t>You could not go to a white restaurant; you sat at a special place at the movie house; and Lord knows you sat at the back of the bus.  It didn’t make any difference if you were rich or poor, if you were black you were nothing.  </a:t>
            </a:r>
          </a:p>
          <a:p>
            <a:pPr>
              <a:lnSpc>
                <a:spcPct val="80000"/>
              </a:lnSpc>
              <a:buFont typeface="Wingdings" pitchFamily="2" charset="2"/>
              <a:buNone/>
            </a:pPr>
            <a:endParaRPr lang="en-US" sz="2400"/>
          </a:p>
          <a:p>
            <a:pPr>
              <a:lnSpc>
                <a:spcPct val="80000"/>
              </a:lnSpc>
            </a:pPr>
            <a:r>
              <a:rPr lang="en-US" sz="2400"/>
              <a:t>You might have a hundred dollars in your pocket, but if you went to the store you would wait at the side until all the clerks got through with all the white folks... Then the clerk would finally look at you and say, “Oh did you want something?  I didn’t see you there.”</a:t>
            </a:r>
          </a:p>
        </p:txBody>
      </p:sp>
      <p:pic>
        <p:nvPicPr>
          <p:cNvPr id="218116" name="Picture 4" descr="Colored Entrance (AP)"/>
          <p:cNvPicPr>
            <a:picLocks noGrp="1" noChangeAspect="1" noChangeArrowheads="1"/>
          </p:cNvPicPr>
          <p:nvPr>
            <p:ph sz="half" idx="1"/>
          </p:nvPr>
        </p:nvPicPr>
        <p:blipFill>
          <a:blip r:embed="rId2" cstate="print"/>
          <a:srcRect/>
          <a:stretch>
            <a:fillRect/>
          </a:stretch>
        </p:blipFill>
        <p:spPr>
          <a:xfrm>
            <a:off x="0" y="1447800"/>
            <a:ext cx="4103688" cy="5181600"/>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University of New Mexico, 1948</a:t>
            </a:r>
          </a:p>
        </p:txBody>
      </p:sp>
      <p:sp>
        <p:nvSpPr>
          <p:cNvPr id="4" name="Text Placeholder 3"/>
          <p:cNvSpPr>
            <a:spLocks noGrp="1"/>
          </p:cNvSpPr>
          <p:nvPr>
            <p:ph type="body" sz="half" idx="2"/>
          </p:nvPr>
        </p:nvSpPr>
        <p:spPr/>
        <p:txBody>
          <a:bodyPr/>
          <a:lstStyle/>
          <a:p>
            <a:endParaRPr lang="en-US"/>
          </a:p>
        </p:txBody>
      </p:sp>
      <p:pic>
        <p:nvPicPr>
          <p:cNvPr id="1026" name="Picture 2" descr="C:\Users\Taylor\Pictures\313 Illustrations\313, AAW, 1942-2004\University of New Mexico, ca. 1950.jpg"/>
          <p:cNvPicPr>
            <a:picLocks noGrp="1" noChangeAspect="1" noChangeArrowheads="1"/>
          </p:cNvPicPr>
          <p:nvPr>
            <p:ph sz="half" idx="1"/>
          </p:nvPr>
        </p:nvPicPr>
        <p:blipFill>
          <a:blip r:embed="rId2" cstate="print"/>
          <a:srcRect/>
          <a:stretch>
            <a:fillRect/>
          </a:stretch>
        </p:blipFill>
        <p:spPr bwMode="auto">
          <a:xfrm>
            <a:off x="0" y="1219200"/>
            <a:ext cx="9144000" cy="590585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200" name="Rectangle 8"/>
          <p:cNvSpPr>
            <a:spLocks noGrp="1" noChangeArrowheads="1"/>
          </p:cNvSpPr>
          <p:nvPr>
            <p:ph type="title"/>
          </p:nvPr>
        </p:nvSpPr>
        <p:spPr>
          <a:xfrm>
            <a:off x="457200" y="277813"/>
            <a:ext cx="8229600" cy="636587"/>
          </a:xfrm>
        </p:spPr>
        <p:txBody>
          <a:bodyPr/>
          <a:lstStyle/>
          <a:p>
            <a:r>
              <a:rPr lang="en-US" sz="3200"/>
              <a:t>Civil Rights Demonstrations, </a:t>
            </a:r>
            <a:br>
              <a:rPr lang="en-US" sz="3200"/>
            </a:br>
            <a:r>
              <a:rPr lang="en-US" sz="3200"/>
              <a:t>Oklahoma City, Oklahoma, 1958</a:t>
            </a:r>
          </a:p>
        </p:txBody>
      </p:sp>
      <p:pic>
        <p:nvPicPr>
          <p:cNvPr id="136196" name="Picture 4" descr="Civil Rights Demonstration, Oklahoma City, 1964 (Oklahoma Historical Society)"/>
          <p:cNvPicPr>
            <a:picLocks noGrp="1" noChangeAspect="1" noChangeArrowheads="1"/>
          </p:cNvPicPr>
          <p:nvPr>
            <p:ph sz="half" idx="1"/>
          </p:nvPr>
        </p:nvPicPr>
        <p:blipFill>
          <a:blip r:embed="rId2" cstate="print"/>
          <a:srcRect/>
          <a:stretch>
            <a:fillRect/>
          </a:stretch>
        </p:blipFill>
        <p:spPr>
          <a:xfrm>
            <a:off x="0" y="1447800"/>
            <a:ext cx="4349750" cy="5410200"/>
          </a:xfrm>
          <a:noFill/>
          <a:ln/>
        </p:spPr>
      </p:pic>
      <p:pic>
        <p:nvPicPr>
          <p:cNvPr id="136199" name="Picture 7" descr="Clara Luper Leading Oklahoma City Civil Rights Demostration,"/>
          <p:cNvPicPr>
            <a:picLocks noGrp="1" noChangeAspect="1" noChangeArrowheads="1"/>
          </p:cNvPicPr>
          <p:nvPr>
            <p:ph sz="half" idx="2"/>
          </p:nvPr>
        </p:nvPicPr>
        <p:blipFill>
          <a:blip r:embed="rId3" cstate="print"/>
          <a:srcRect/>
          <a:stretch>
            <a:fillRect/>
          </a:stretch>
        </p:blipFill>
        <p:spPr>
          <a:xfrm>
            <a:off x="4648200" y="1447800"/>
            <a:ext cx="4700588" cy="5410200"/>
          </a:xfrm>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9" name="Rectangle 5"/>
          <p:cNvSpPr>
            <a:spLocks noGrp="1" noChangeArrowheads="1"/>
          </p:cNvSpPr>
          <p:nvPr>
            <p:ph type="title"/>
          </p:nvPr>
        </p:nvSpPr>
        <p:spPr/>
        <p:txBody>
          <a:bodyPr/>
          <a:lstStyle/>
          <a:p>
            <a:r>
              <a:rPr lang="en-US" sz="4000"/>
              <a:t>Civil Rights Demonstrators, </a:t>
            </a:r>
            <a:br>
              <a:rPr lang="en-US" sz="4000"/>
            </a:br>
            <a:r>
              <a:rPr lang="en-US" sz="4000"/>
              <a:t>Nashville, Tennessee, March 1960</a:t>
            </a:r>
          </a:p>
        </p:txBody>
      </p:sp>
      <p:pic>
        <p:nvPicPr>
          <p:cNvPr id="139268" name="Picture 4" descr="Early Sit-In"/>
          <p:cNvPicPr>
            <a:picLocks noGrp="1" noChangeAspect="1" noChangeArrowheads="1"/>
          </p:cNvPicPr>
          <p:nvPr>
            <p:ph idx="1"/>
          </p:nvPr>
        </p:nvPicPr>
        <p:blipFill>
          <a:blip r:embed="rId2" cstate="print"/>
          <a:srcRect/>
          <a:stretch>
            <a:fillRect/>
          </a:stretch>
        </p:blipFill>
        <p:spPr>
          <a:xfrm>
            <a:off x="0" y="1651000"/>
            <a:ext cx="9144000" cy="4427538"/>
          </a:xfrm>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9" name="Rectangle 5"/>
          <p:cNvSpPr>
            <a:spLocks noGrp="1" noChangeArrowheads="1"/>
          </p:cNvSpPr>
          <p:nvPr>
            <p:ph type="title"/>
          </p:nvPr>
        </p:nvSpPr>
        <p:spPr>
          <a:xfrm>
            <a:off x="0" y="0"/>
            <a:ext cx="9144000" cy="914400"/>
          </a:xfrm>
        </p:spPr>
        <p:txBody>
          <a:bodyPr/>
          <a:lstStyle/>
          <a:p>
            <a:r>
              <a:rPr lang="en-US" sz="2800"/>
              <a:t>Sympathy Demonstration for Nashville Sit-Ins, </a:t>
            </a:r>
            <a:br>
              <a:rPr lang="en-US" sz="2800"/>
            </a:br>
            <a:r>
              <a:rPr lang="en-US" sz="2800"/>
              <a:t>University of Washington, April 1960</a:t>
            </a:r>
          </a:p>
        </p:txBody>
      </p:sp>
      <p:pic>
        <p:nvPicPr>
          <p:cNvPr id="205828" name="Picture 4" descr="Civil Rights Demonstration, UW Campus, March 4, 1960 (UW Archives)"/>
          <p:cNvPicPr>
            <a:picLocks noGrp="1" noChangeAspect="1" noChangeArrowheads="1"/>
          </p:cNvPicPr>
          <p:nvPr>
            <p:ph idx="1"/>
          </p:nvPr>
        </p:nvPicPr>
        <p:blipFill>
          <a:blip r:embed="rId2" cstate="print"/>
          <a:srcRect/>
          <a:stretch>
            <a:fillRect/>
          </a:stretch>
        </p:blipFill>
        <p:spPr>
          <a:xfrm>
            <a:off x="533400" y="1044575"/>
            <a:ext cx="8077200" cy="5813425"/>
          </a:xfrm>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093787"/>
          </a:xfrm>
        </p:spPr>
        <p:txBody>
          <a:bodyPr/>
          <a:lstStyle/>
          <a:p>
            <a:r>
              <a:rPr lang="en-US" sz="4000" dirty="0"/>
              <a:t>Seattle, 1960, Albany, Georgia, 1962</a:t>
            </a:r>
          </a:p>
        </p:txBody>
      </p:sp>
      <p:pic>
        <p:nvPicPr>
          <p:cNvPr id="4" name="Picture 2" descr="C:\Users\Taylor\Pictures\322 Illustrations\322, AAH, 1946-1964\Civil Rights March, Downtown Seattle, March 1960 (UW).jpg"/>
          <p:cNvPicPr>
            <a:picLocks noGrp="1" noChangeAspect="1" noChangeArrowheads="1"/>
          </p:cNvPicPr>
          <p:nvPr>
            <p:ph idx="1"/>
          </p:nvPr>
        </p:nvPicPr>
        <p:blipFill>
          <a:blip r:embed="rId2" cstate="print"/>
          <a:srcRect/>
          <a:stretch>
            <a:fillRect/>
          </a:stretch>
        </p:blipFill>
        <p:spPr bwMode="auto">
          <a:xfrm>
            <a:off x="0" y="1524000"/>
            <a:ext cx="4974264" cy="3844925"/>
          </a:xfrm>
          <a:prstGeom prst="rect">
            <a:avLst/>
          </a:prstGeom>
          <a:noFill/>
        </p:spPr>
      </p:pic>
      <p:pic>
        <p:nvPicPr>
          <p:cNvPr id="2050" name="Picture 2" descr="C:\Users\Taylor\Pictures\322 Illustrations\322, AAH, 1946-1964\Police Arrest Demonstrator, Albany, Ga., 1962.jpg"/>
          <p:cNvPicPr>
            <a:picLocks noChangeAspect="1" noChangeArrowheads="1"/>
          </p:cNvPicPr>
          <p:nvPr/>
        </p:nvPicPr>
        <p:blipFill>
          <a:blip r:embed="rId3" cstate="print"/>
          <a:srcRect/>
          <a:stretch>
            <a:fillRect/>
          </a:stretch>
        </p:blipFill>
        <p:spPr bwMode="auto">
          <a:xfrm>
            <a:off x="4946904" y="1905000"/>
            <a:ext cx="4197096" cy="4018788"/>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5"/>
          <p:cNvSpPr>
            <a:spLocks noGrp="1" noChangeArrowheads="1"/>
          </p:cNvSpPr>
          <p:nvPr>
            <p:ph type="title"/>
          </p:nvPr>
        </p:nvSpPr>
        <p:spPr>
          <a:xfrm>
            <a:off x="0" y="277813"/>
            <a:ext cx="9144000" cy="1139825"/>
          </a:xfrm>
        </p:spPr>
        <p:txBody>
          <a:bodyPr/>
          <a:lstStyle/>
          <a:p>
            <a:r>
              <a:rPr lang="en-US" sz="2800"/>
              <a:t>Presidential Candidate John Kennedy Campaigning in Harlem with Congressman Adam Clayton Powell and Eleanor Roosevelt, 1960</a:t>
            </a:r>
          </a:p>
        </p:txBody>
      </p:sp>
      <p:pic>
        <p:nvPicPr>
          <p:cNvPr id="113668" name="Picture 4" descr="Congressman Adam Clayton Powell (Ebony Collection)"/>
          <p:cNvPicPr>
            <a:picLocks noGrp="1" noChangeAspect="1" noChangeArrowheads="1"/>
          </p:cNvPicPr>
          <p:nvPr>
            <p:ph idx="1"/>
          </p:nvPr>
        </p:nvPicPr>
        <p:blipFill>
          <a:blip r:embed="rId2" cstate="print"/>
          <a:srcRect/>
          <a:stretch>
            <a:fillRect/>
          </a:stretch>
        </p:blipFill>
        <p:spPr>
          <a:xfrm>
            <a:off x="0" y="1676400"/>
            <a:ext cx="9144000" cy="6037263"/>
          </a:xfrm>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1550987"/>
          </a:xfrm>
        </p:spPr>
        <p:txBody>
          <a:bodyPr/>
          <a:lstStyle/>
          <a:p>
            <a:r>
              <a:rPr lang="en-US" sz="4000" dirty="0"/>
              <a:t>Hubert H. Humphrey</a:t>
            </a:r>
            <a:br>
              <a:rPr lang="en-US" sz="4000" dirty="0"/>
            </a:br>
            <a:r>
              <a:rPr lang="en-US" sz="3600" dirty="0"/>
              <a:t>Left: At The Democratic National Convention, 1948</a:t>
            </a:r>
            <a:br>
              <a:rPr lang="en-US" sz="3600" dirty="0"/>
            </a:br>
            <a:r>
              <a:rPr lang="en-US" sz="3600" dirty="0"/>
              <a:t>Right: With Martin Luther King, 1960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438400"/>
            <a:ext cx="5177409" cy="241935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133800"/>
            <a:ext cx="4815840" cy="2751909"/>
          </a:xfrm>
          <a:prstGeom prst="rect">
            <a:avLst/>
          </a:prstGeom>
        </p:spPr>
      </p:pic>
    </p:spTree>
    <p:extLst>
      <p:ext uri="{BB962C8B-B14F-4D97-AF65-F5344CB8AC3E}">
        <p14:creationId xmlns:p14="http://schemas.microsoft.com/office/powerpoint/2010/main" val="2677635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5" name="Rectangle 5"/>
          <p:cNvSpPr>
            <a:spLocks noGrp="1" noChangeArrowheads="1"/>
          </p:cNvSpPr>
          <p:nvPr>
            <p:ph type="title"/>
          </p:nvPr>
        </p:nvSpPr>
        <p:spPr>
          <a:xfrm>
            <a:off x="0" y="277813"/>
            <a:ext cx="9144000" cy="484187"/>
          </a:xfrm>
        </p:spPr>
        <p:txBody>
          <a:bodyPr/>
          <a:lstStyle/>
          <a:p>
            <a:r>
              <a:rPr lang="en-US" sz="3200"/>
              <a:t>Celebration of Ghana’s Independence, 1957</a:t>
            </a:r>
          </a:p>
        </p:txBody>
      </p:sp>
      <p:pic>
        <p:nvPicPr>
          <p:cNvPr id="143364" name="Picture 4" descr="Ghana Independence Celebration, 2007"/>
          <p:cNvPicPr>
            <a:picLocks noGrp="1" noChangeAspect="1" noChangeArrowheads="1"/>
          </p:cNvPicPr>
          <p:nvPr>
            <p:ph idx="1"/>
          </p:nvPr>
        </p:nvPicPr>
        <p:blipFill>
          <a:blip r:embed="rId2" cstate="print"/>
          <a:srcRect/>
          <a:stretch>
            <a:fillRect/>
          </a:stretch>
        </p:blipFill>
        <p:spPr>
          <a:xfrm>
            <a:off x="609600" y="855663"/>
            <a:ext cx="8001000" cy="6002337"/>
          </a:xfrm>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3" name="Rectangle 5"/>
          <p:cNvSpPr>
            <a:spLocks noGrp="1" noChangeArrowheads="1"/>
          </p:cNvSpPr>
          <p:nvPr>
            <p:ph type="title"/>
          </p:nvPr>
        </p:nvSpPr>
        <p:spPr>
          <a:xfrm>
            <a:off x="457200" y="0"/>
            <a:ext cx="8229600" cy="533400"/>
          </a:xfrm>
        </p:spPr>
        <p:txBody>
          <a:bodyPr/>
          <a:lstStyle/>
          <a:p>
            <a:r>
              <a:rPr lang="en-US" sz="4000"/>
              <a:t>Baby Boomers Come of Age</a:t>
            </a:r>
          </a:p>
        </p:txBody>
      </p:sp>
      <p:pic>
        <p:nvPicPr>
          <p:cNvPr id="145415" name="Picture 7" descr="Baby Boom Nursery (GML)"/>
          <p:cNvPicPr>
            <a:picLocks noGrp="1" noChangeAspect="1" noChangeArrowheads="1"/>
          </p:cNvPicPr>
          <p:nvPr>
            <p:ph sz="half" idx="2"/>
          </p:nvPr>
        </p:nvPicPr>
        <p:blipFill>
          <a:blip r:embed="rId2" cstate="print"/>
          <a:srcRect/>
          <a:stretch>
            <a:fillRect/>
          </a:stretch>
        </p:blipFill>
        <p:spPr>
          <a:xfrm>
            <a:off x="1371600" y="696913"/>
            <a:ext cx="6477000" cy="6161087"/>
          </a:xfrm>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3" name="Rectangle 5"/>
          <p:cNvSpPr>
            <a:spLocks noGrp="1" noChangeArrowheads="1"/>
          </p:cNvSpPr>
          <p:nvPr>
            <p:ph type="title"/>
          </p:nvPr>
        </p:nvSpPr>
        <p:spPr>
          <a:xfrm>
            <a:off x="0" y="277813"/>
            <a:ext cx="9144000" cy="1139825"/>
          </a:xfrm>
        </p:spPr>
        <p:txBody>
          <a:bodyPr/>
          <a:lstStyle/>
          <a:p>
            <a:r>
              <a:rPr lang="en-US" sz="3600" dirty="0"/>
              <a:t>The Greensboro Four:</a:t>
            </a:r>
            <a:br>
              <a:rPr lang="en-US" sz="3600" dirty="0"/>
            </a:br>
            <a:r>
              <a:rPr lang="en-US" sz="2800" dirty="0"/>
              <a:t>Ezell Blair, Joseph McNeil</a:t>
            </a:r>
            <a:br>
              <a:rPr lang="en-US" sz="2800" dirty="0"/>
            </a:br>
            <a:r>
              <a:rPr lang="en-US" sz="2800" dirty="0"/>
              <a:t>David Richmond, Franklin McCain</a:t>
            </a:r>
          </a:p>
        </p:txBody>
      </p:sp>
      <p:pic>
        <p:nvPicPr>
          <p:cNvPr id="130052" name="Picture 4" descr="Greensboro Sit-In, February 1, 1960"/>
          <p:cNvPicPr>
            <a:picLocks noGrp="1" noChangeAspect="1" noChangeArrowheads="1"/>
          </p:cNvPicPr>
          <p:nvPr>
            <p:ph idx="1"/>
          </p:nvPr>
        </p:nvPicPr>
        <p:blipFill>
          <a:blip r:embed="rId2" cstate="print"/>
          <a:srcRect/>
          <a:stretch>
            <a:fillRect/>
          </a:stretch>
        </p:blipFill>
        <p:spPr>
          <a:xfrm>
            <a:off x="25400" y="1676400"/>
            <a:ext cx="9144000" cy="5000625"/>
          </a:xfrm>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5"/>
          <p:cNvSpPr>
            <a:spLocks noGrp="1" noChangeArrowheads="1"/>
          </p:cNvSpPr>
          <p:nvPr>
            <p:ph type="title"/>
          </p:nvPr>
        </p:nvSpPr>
        <p:spPr>
          <a:xfrm>
            <a:off x="0" y="354013"/>
            <a:ext cx="9220200" cy="636587"/>
          </a:xfrm>
        </p:spPr>
        <p:txBody>
          <a:bodyPr/>
          <a:lstStyle/>
          <a:p>
            <a:r>
              <a:rPr lang="en-US" dirty="0"/>
              <a:t>Day Two of the Greensboro Sit-ins</a:t>
            </a:r>
          </a:p>
        </p:txBody>
      </p:sp>
      <p:pic>
        <p:nvPicPr>
          <p:cNvPr id="126980" name="Picture 4" descr="Greensboro Sit-in, the Second Day, Feb"/>
          <p:cNvPicPr>
            <a:picLocks noGrp="1" noChangeAspect="1" noChangeArrowheads="1"/>
          </p:cNvPicPr>
          <p:nvPr>
            <p:ph idx="1"/>
          </p:nvPr>
        </p:nvPicPr>
        <p:blipFill>
          <a:blip r:embed="rId2" cstate="print"/>
          <a:srcRect/>
          <a:stretch>
            <a:fillRect/>
          </a:stretch>
        </p:blipFill>
        <p:spPr>
          <a:xfrm>
            <a:off x="0" y="1143000"/>
            <a:ext cx="9144000" cy="4949825"/>
          </a:xfrm>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399"/>
            <a:ext cx="9144000" cy="1143000"/>
          </a:xfrm>
        </p:spPr>
        <p:txBody>
          <a:bodyPr/>
          <a:lstStyle/>
          <a:p>
            <a:r>
              <a:rPr lang="en-US" sz="3200" dirty="0"/>
              <a:t>Raleigh, North Carolina Protests, February 1960</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914401"/>
            <a:ext cx="7351293" cy="5943599"/>
          </a:xfrm>
        </p:spPr>
      </p:pic>
    </p:spTree>
    <p:extLst>
      <p:ext uri="{BB962C8B-B14F-4D97-AF65-F5344CB8AC3E}">
        <p14:creationId xmlns:p14="http://schemas.microsoft.com/office/powerpoint/2010/main" val="12883854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860"/>
            <a:ext cx="9144000" cy="1483660"/>
          </a:xfrm>
        </p:spPr>
        <p:txBody>
          <a:bodyPr/>
          <a:lstStyle/>
          <a:p>
            <a:r>
              <a:rPr lang="en-US" sz="2800" i="1" dirty="0"/>
              <a:t>Left: </a:t>
            </a:r>
            <a:r>
              <a:rPr lang="en-US" sz="2800" dirty="0"/>
              <a:t>College Students in Civil Rights March,  Nashville, Tennessee, March 1960, </a:t>
            </a:r>
            <a:r>
              <a:rPr lang="en-US" sz="2800" i="1" dirty="0"/>
              <a:t>Right,</a:t>
            </a:r>
            <a:r>
              <a:rPr lang="en-US" sz="2800" dirty="0"/>
              <a:t> 20 Year-old Julian Bond, Leader of the Atlanta Sit-in Movement</a:t>
            </a:r>
          </a:p>
        </p:txBody>
      </p:sp>
      <p:pic>
        <p:nvPicPr>
          <p:cNvPr id="5122" name="Picture 2" descr="C:\Users\User\Desktop\Aerial Shot of Civil Right March, Nashville Tennessee, April  19, 1960 (public domain).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490289"/>
            <a:ext cx="4096871" cy="5416537"/>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User\Desktop\Julian Bond (public domai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55203" y="1490289"/>
            <a:ext cx="3262656" cy="5367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6691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3" name="Rectangle 5"/>
          <p:cNvSpPr>
            <a:spLocks noGrp="1" noChangeArrowheads="1"/>
          </p:cNvSpPr>
          <p:nvPr>
            <p:ph type="title"/>
          </p:nvPr>
        </p:nvSpPr>
        <p:spPr>
          <a:xfrm>
            <a:off x="0" y="277813"/>
            <a:ext cx="9144000" cy="1139825"/>
          </a:xfrm>
        </p:spPr>
        <p:txBody>
          <a:bodyPr/>
          <a:lstStyle/>
          <a:p>
            <a:r>
              <a:rPr lang="en-US" sz="2000" dirty="0"/>
              <a:t>The police said, “Everybody’s under arrest.” So all the students got up and marched to the wagon.  Then they turned and looked around at the lunch counter again, and the second wave of students had all taken seats...then a third wave. No matter what they did and how many they arrested, there was still a lunch counter full of students—Diane Nash</a:t>
            </a:r>
          </a:p>
        </p:txBody>
      </p:sp>
      <p:pic>
        <p:nvPicPr>
          <p:cNvPr id="155652" name="Picture 4" descr="Black Nashville Students, 1960"/>
          <p:cNvPicPr>
            <a:picLocks noGrp="1" noChangeAspect="1" noChangeArrowheads="1"/>
          </p:cNvPicPr>
          <p:nvPr>
            <p:ph idx="1"/>
          </p:nvPr>
        </p:nvPicPr>
        <p:blipFill>
          <a:blip r:embed="rId2" cstate="print"/>
          <a:srcRect/>
          <a:stretch>
            <a:fillRect/>
          </a:stretch>
        </p:blipFill>
        <p:spPr>
          <a:xfrm>
            <a:off x="0" y="1919288"/>
            <a:ext cx="9144000" cy="4938712"/>
          </a:xfrm>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6" name="Rectangle 10"/>
          <p:cNvSpPr>
            <a:spLocks noGrp="1" noChangeArrowheads="1"/>
          </p:cNvSpPr>
          <p:nvPr>
            <p:ph type="title"/>
          </p:nvPr>
        </p:nvSpPr>
        <p:spPr>
          <a:xfrm>
            <a:off x="0" y="0"/>
            <a:ext cx="9144000" cy="762000"/>
          </a:xfrm>
        </p:spPr>
        <p:txBody>
          <a:bodyPr/>
          <a:lstStyle/>
          <a:p>
            <a:r>
              <a:rPr lang="en-US" sz="2800"/>
              <a:t>College Students Reading Textbooks in Atlanta Jail</a:t>
            </a:r>
            <a:br>
              <a:rPr lang="en-US" sz="2800"/>
            </a:br>
            <a:r>
              <a:rPr lang="en-US" sz="2800"/>
              <a:t>Rev. James Lawson Arrested in Nashville</a:t>
            </a:r>
          </a:p>
        </p:txBody>
      </p:sp>
      <p:pic>
        <p:nvPicPr>
          <p:cNvPr id="152584" name="Picture 8" descr="Black Students Reading Textbooks in Atlanta Jail"/>
          <p:cNvPicPr>
            <a:picLocks noGrp="1" noChangeAspect="1" noChangeArrowheads="1"/>
          </p:cNvPicPr>
          <p:nvPr>
            <p:ph sz="half" idx="1"/>
          </p:nvPr>
        </p:nvPicPr>
        <p:blipFill>
          <a:blip r:embed="rId2" cstate="print"/>
          <a:srcRect/>
          <a:stretch>
            <a:fillRect/>
          </a:stretch>
        </p:blipFill>
        <p:spPr>
          <a:xfrm>
            <a:off x="0" y="1066800"/>
            <a:ext cx="4741863" cy="4953000"/>
          </a:xfrm>
        </p:spPr>
      </p:pic>
      <p:pic>
        <p:nvPicPr>
          <p:cNvPr id="152589" name="Picture 13" descr="Rev"/>
          <p:cNvPicPr>
            <a:picLocks noGrp="1" noChangeAspect="1" noChangeArrowheads="1"/>
          </p:cNvPicPr>
          <p:nvPr>
            <p:ph sz="half" idx="2"/>
          </p:nvPr>
        </p:nvPicPr>
        <p:blipFill>
          <a:blip r:embed="rId3" cstate="print"/>
          <a:srcRect/>
          <a:stretch>
            <a:fillRect/>
          </a:stretch>
        </p:blipFill>
        <p:spPr>
          <a:xfrm>
            <a:off x="4768850" y="1143000"/>
            <a:ext cx="4375150" cy="4572000"/>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407987"/>
          </a:xfrm>
        </p:spPr>
        <p:txBody>
          <a:bodyPr/>
          <a:lstStyle/>
          <a:p>
            <a:r>
              <a:rPr lang="en-US" sz="3600" dirty="0"/>
              <a:t>Protester Arrested in Richmond, Virginia, April 1960</a:t>
            </a:r>
          </a:p>
        </p:txBody>
      </p:sp>
      <p:sp>
        <p:nvSpPr>
          <p:cNvPr id="4" name="Content Placeholder 3"/>
          <p:cNvSpPr>
            <a:spLocks noGrp="1"/>
          </p:cNvSpPr>
          <p:nvPr>
            <p:ph sz="half" idx="2"/>
          </p:nvPr>
        </p:nvSpPr>
        <p:spPr/>
        <p:txBody>
          <a:bodyPr/>
          <a:lstStyle/>
          <a:p>
            <a:endParaRPr lang="en-US"/>
          </a:p>
        </p:txBody>
      </p:sp>
      <p:pic>
        <p:nvPicPr>
          <p:cNvPr id="8194" name="Picture 2" descr="C:\Users\User\Desktop\Black Woman Arrested in Birmingham, 1963.pn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143000"/>
            <a:ext cx="7620004"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143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Left: Lunch Counter Protests in Houston, June 1960</a:t>
            </a:r>
            <a:br>
              <a:rPr lang="en-US" sz="3600" dirty="0"/>
            </a:br>
            <a:r>
              <a:rPr lang="en-US" sz="3600" dirty="0"/>
              <a:t>Right: Young Dan Rather, 1963</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209800"/>
            <a:ext cx="6375778" cy="3582579"/>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29200" y="2209800"/>
            <a:ext cx="4038600" cy="3218913"/>
          </a:xfrm>
        </p:spPr>
      </p:pic>
    </p:spTree>
    <p:extLst>
      <p:ext uri="{BB962C8B-B14F-4D97-AF65-F5344CB8AC3E}">
        <p14:creationId xmlns:p14="http://schemas.microsoft.com/office/powerpoint/2010/main" val="18446779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sz="4000" dirty="0"/>
              <a:t>Founders of SNCC, April 15, 1960:</a:t>
            </a:r>
            <a:br>
              <a:rPr lang="en-US" sz="4000" dirty="0"/>
            </a:br>
            <a:r>
              <a:rPr lang="en-US" sz="4000" dirty="0"/>
              <a:t>Ella Baker and Marion Berry</a:t>
            </a:r>
          </a:p>
        </p:txBody>
      </p:sp>
      <p:pic>
        <p:nvPicPr>
          <p:cNvPr id="157702" name="Picture 6" descr="Ella Baker"/>
          <p:cNvPicPr>
            <a:picLocks noGrp="1" noChangeAspect="1" noChangeArrowheads="1"/>
          </p:cNvPicPr>
          <p:nvPr>
            <p:ph sz="half" idx="1"/>
          </p:nvPr>
        </p:nvPicPr>
        <p:blipFill>
          <a:blip r:embed="rId2" cstate="print"/>
          <a:srcRect/>
          <a:stretch>
            <a:fillRect/>
          </a:stretch>
        </p:blipFill>
        <p:spPr>
          <a:xfrm>
            <a:off x="0" y="1871663"/>
            <a:ext cx="3970338" cy="4986337"/>
          </a:xfrm>
        </p:spPr>
      </p:pic>
      <p:pic>
        <p:nvPicPr>
          <p:cNvPr id="157703" name="Picture 7" descr="Marion Berry, Mayor of Washington, D"/>
          <p:cNvPicPr>
            <a:picLocks noGrp="1" noChangeAspect="1" noChangeArrowheads="1"/>
          </p:cNvPicPr>
          <p:nvPr>
            <p:ph sz="half" idx="2"/>
          </p:nvPr>
        </p:nvPicPr>
        <p:blipFill>
          <a:blip r:embed="rId3" cstate="print"/>
          <a:srcRect/>
          <a:stretch>
            <a:fillRect/>
          </a:stretch>
        </p:blipFill>
        <p:spPr>
          <a:xfrm>
            <a:off x="3962400" y="1916113"/>
            <a:ext cx="5181600" cy="4941887"/>
          </a:xfr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219199"/>
          </a:xfrm>
        </p:spPr>
        <p:txBody>
          <a:bodyPr/>
          <a:lstStyle/>
          <a:p>
            <a:r>
              <a:rPr lang="en-US" sz="2800" dirty="0"/>
              <a:t>Rita Schwerner, SNCC Worker, 1964</a:t>
            </a:r>
            <a:br>
              <a:rPr lang="en-US" sz="2800" dirty="0"/>
            </a:br>
            <a:r>
              <a:rPr lang="en-US" sz="2800" dirty="0"/>
              <a:t>Rita Bender, Civil Rights Activist, 2004</a:t>
            </a:r>
          </a:p>
        </p:txBody>
      </p:sp>
      <p:pic>
        <p:nvPicPr>
          <p:cNvPr id="4098" name="Picture 2" descr="C:\Users\Taylor\Pictures\322 Illustrations\322, AAH, 1946-1964\Rita Bender as a Civil Rights Worker in Mississippi, 1964.jpg"/>
          <p:cNvPicPr>
            <a:picLocks noGrp="1" noChangeAspect="1" noChangeArrowheads="1"/>
          </p:cNvPicPr>
          <p:nvPr>
            <p:ph sz="half" idx="1"/>
          </p:nvPr>
        </p:nvPicPr>
        <p:blipFill>
          <a:blip r:embed="rId2" cstate="print"/>
          <a:srcRect/>
          <a:stretch>
            <a:fillRect/>
          </a:stretch>
        </p:blipFill>
        <p:spPr bwMode="auto">
          <a:xfrm>
            <a:off x="114300" y="1371600"/>
            <a:ext cx="3771900" cy="5486400"/>
          </a:xfrm>
          <a:prstGeom prst="rect">
            <a:avLst/>
          </a:prstGeom>
          <a:noFill/>
        </p:spPr>
      </p:pic>
      <p:pic>
        <p:nvPicPr>
          <p:cNvPr id="4099" name="Picture 3" descr="C:\Users\Taylor\Pictures\322 Illustrations\322, AAH, 1946-1964\Rita-Bender and the Philadelphia Coalition, 2004.jpg"/>
          <p:cNvPicPr>
            <a:picLocks noGrp="1" noChangeAspect="1" noChangeArrowheads="1"/>
          </p:cNvPicPr>
          <p:nvPr>
            <p:ph sz="half" idx="2"/>
          </p:nvPr>
        </p:nvPicPr>
        <p:blipFill>
          <a:blip r:embed="rId3" cstate="print"/>
          <a:srcRect/>
          <a:stretch>
            <a:fillRect/>
          </a:stretch>
        </p:blipFill>
        <p:spPr bwMode="auto">
          <a:xfrm>
            <a:off x="4076700" y="1905000"/>
            <a:ext cx="5067300" cy="2667000"/>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9" name="Rectangle 5"/>
          <p:cNvSpPr>
            <a:spLocks noGrp="1" noChangeArrowheads="1"/>
          </p:cNvSpPr>
          <p:nvPr>
            <p:ph type="title"/>
          </p:nvPr>
        </p:nvSpPr>
        <p:spPr>
          <a:xfrm>
            <a:off x="457200" y="0"/>
            <a:ext cx="8229600" cy="685800"/>
          </a:xfrm>
        </p:spPr>
        <p:txBody>
          <a:bodyPr/>
          <a:lstStyle/>
          <a:p>
            <a:r>
              <a:rPr lang="en-US" sz="2800"/>
              <a:t>Tent City, Fayette County, Tennessee, 1960</a:t>
            </a:r>
          </a:p>
        </p:txBody>
      </p:sp>
      <p:pic>
        <p:nvPicPr>
          <p:cNvPr id="159752" name="Picture 8" descr="Tent City Family, Fayette Co"/>
          <p:cNvPicPr>
            <a:picLocks noGrp="1" noChangeAspect="1" noChangeArrowheads="1"/>
          </p:cNvPicPr>
          <p:nvPr>
            <p:ph idx="1"/>
          </p:nvPr>
        </p:nvPicPr>
        <p:blipFill>
          <a:blip r:embed="rId2" cstate="print"/>
          <a:srcRect/>
          <a:stretch>
            <a:fillRect/>
          </a:stretch>
        </p:blipFill>
        <p:spPr>
          <a:xfrm>
            <a:off x="1752600" y="762000"/>
            <a:ext cx="6002338" cy="6096000"/>
          </a:xfr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457200" y="0"/>
            <a:ext cx="8229600" cy="838200"/>
          </a:xfrm>
        </p:spPr>
        <p:txBody>
          <a:bodyPr/>
          <a:lstStyle/>
          <a:p>
            <a:r>
              <a:rPr lang="en-US" sz="3200"/>
              <a:t>Bob Moses (Left) with Cleve Jordan, Mississippi Civil Rights Leader, 1962</a:t>
            </a:r>
          </a:p>
        </p:txBody>
      </p:sp>
      <p:pic>
        <p:nvPicPr>
          <p:cNvPr id="161796" name="Picture 4" descr="Bob Moses (left) talking with Cleve Jordan, Mississippi, 1962"/>
          <p:cNvPicPr>
            <a:picLocks noGrp="1" noChangeAspect="1" noChangeArrowheads="1"/>
          </p:cNvPicPr>
          <p:nvPr>
            <p:ph idx="1"/>
          </p:nvPr>
        </p:nvPicPr>
        <p:blipFill>
          <a:blip r:embed="rId2" cstate="print"/>
          <a:srcRect/>
          <a:stretch>
            <a:fillRect/>
          </a:stretch>
        </p:blipFill>
        <p:spPr>
          <a:xfrm>
            <a:off x="1752600" y="1101725"/>
            <a:ext cx="5867400" cy="5756275"/>
          </a:xfrm>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5" name="Rectangle 5"/>
          <p:cNvSpPr>
            <a:spLocks noGrp="1" noChangeArrowheads="1"/>
          </p:cNvSpPr>
          <p:nvPr>
            <p:ph type="title"/>
          </p:nvPr>
        </p:nvSpPr>
        <p:spPr/>
        <p:txBody>
          <a:bodyPr/>
          <a:lstStyle/>
          <a:p>
            <a:r>
              <a:rPr lang="en-US" sz="3600"/>
              <a:t>Albany, Georgia Protests, 1962</a:t>
            </a:r>
          </a:p>
        </p:txBody>
      </p:sp>
      <p:pic>
        <p:nvPicPr>
          <p:cNvPr id="148484" name="Picture 4" descr="Albany, Georgia Demonstration, 1962"/>
          <p:cNvPicPr>
            <a:picLocks noGrp="1" noChangeAspect="1" noChangeArrowheads="1"/>
          </p:cNvPicPr>
          <p:nvPr>
            <p:ph sz="half" idx="1"/>
          </p:nvPr>
        </p:nvPicPr>
        <p:blipFill>
          <a:blip r:embed="rId2" cstate="print"/>
          <a:srcRect/>
          <a:stretch>
            <a:fillRect/>
          </a:stretch>
        </p:blipFill>
        <p:spPr>
          <a:xfrm>
            <a:off x="0" y="1828800"/>
            <a:ext cx="4800600" cy="4365625"/>
          </a:xfrm>
          <a:noFill/>
          <a:ln/>
        </p:spPr>
      </p:pic>
      <p:pic>
        <p:nvPicPr>
          <p:cNvPr id="148487" name="Picture 7" descr="Albany, Georgia Demonstrations, July 21, 1962"/>
          <p:cNvPicPr>
            <a:picLocks noGrp="1" noChangeAspect="1" noChangeArrowheads="1"/>
          </p:cNvPicPr>
          <p:nvPr>
            <p:ph sz="half" idx="2"/>
          </p:nvPr>
        </p:nvPicPr>
        <p:blipFill>
          <a:blip r:embed="rId3" cstate="print"/>
          <a:srcRect/>
          <a:stretch>
            <a:fillRect/>
          </a:stretch>
        </p:blipFill>
        <p:spPr>
          <a:xfrm>
            <a:off x="4884738" y="1371600"/>
            <a:ext cx="4259262" cy="5486400"/>
          </a:xfrm>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r>
              <a:rPr lang="en-US" sz="4000"/>
              <a:t>Map of the Civil Rights Movement in the South, 1957-1965</a:t>
            </a:r>
          </a:p>
        </p:txBody>
      </p:sp>
      <p:pic>
        <p:nvPicPr>
          <p:cNvPr id="184323" name="Picture 3" descr="Map of the Civil Rights Movement (OOM)"/>
          <p:cNvPicPr>
            <a:picLocks noGrp="1" noChangeAspect="1" noChangeArrowheads="1"/>
          </p:cNvPicPr>
          <p:nvPr>
            <p:ph idx="1"/>
          </p:nvPr>
        </p:nvPicPr>
        <p:blipFill>
          <a:blip r:embed="rId2" cstate="print"/>
          <a:srcRect/>
          <a:stretch>
            <a:fillRect/>
          </a:stretch>
        </p:blipFill>
        <p:spPr>
          <a:xfrm>
            <a:off x="228600" y="1546225"/>
            <a:ext cx="8610600" cy="5311775"/>
          </a:xfrm>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6" name="Rectangle 8"/>
          <p:cNvSpPr>
            <a:spLocks noGrp="1" noChangeArrowheads="1"/>
          </p:cNvSpPr>
          <p:nvPr>
            <p:ph type="title"/>
          </p:nvPr>
        </p:nvSpPr>
        <p:spPr/>
        <p:txBody>
          <a:bodyPr/>
          <a:lstStyle/>
          <a:p>
            <a:r>
              <a:rPr lang="en-US"/>
              <a:t>Freedom Rides, 1961</a:t>
            </a:r>
          </a:p>
        </p:txBody>
      </p:sp>
      <p:pic>
        <p:nvPicPr>
          <p:cNvPr id="171012" name="Picture 4" descr="Freedom Rides, 1961, Photo 2"/>
          <p:cNvPicPr>
            <a:picLocks noGrp="1" noChangeAspect="1" noChangeArrowheads="1"/>
          </p:cNvPicPr>
          <p:nvPr>
            <p:ph sz="half" idx="1"/>
          </p:nvPr>
        </p:nvPicPr>
        <p:blipFill>
          <a:blip r:embed="rId2" cstate="print"/>
          <a:srcRect/>
          <a:stretch>
            <a:fillRect/>
          </a:stretch>
        </p:blipFill>
        <p:spPr>
          <a:xfrm>
            <a:off x="0" y="1752600"/>
            <a:ext cx="3124200" cy="2589213"/>
          </a:xfrm>
          <a:noFill/>
          <a:ln/>
        </p:spPr>
      </p:pic>
      <p:pic>
        <p:nvPicPr>
          <p:cNvPr id="171015" name="Picture 7" descr="Freedom Rides, Anniston, Alabama, 1962"/>
          <p:cNvPicPr>
            <a:picLocks noGrp="1" noChangeAspect="1" noChangeArrowheads="1"/>
          </p:cNvPicPr>
          <p:nvPr>
            <p:ph sz="half" idx="2"/>
          </p:nvPr>
        </p:nvPicPr>
        <p:blipFill>
          <a:blip r:embed="rId3" cstate="print"/>
          <a:srcRect/>
          <a:stretch>
            <a:fillRect/>
          </a:stretch>
        </p:blipFill>
        <p:spPr>
          <a:xfrm>
            <a:off x="3048000" y="2943225"/>
            <a:ext cx="6096000" cy="3914775"/>
          </a:xfrm>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1026" name="Picture 2" descr="C:\Users\User\Desktop\Map of 1961 Freedom Rides (Library of Congress).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04800" y="0"/>
            <a:ext cx="8410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5298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7" name="Rectangle 5"/>
          <p:cNvSpPr>
            <a:spLocks noGrp="1" noChangeArrowheads="1"/>
          </p:cNvSpPr>
          <p:nvPr>
            <p:ph type="title"/>
          </p:nvPr>
        </p:nvSpPr>
        <p:spPr>
          <a:xfrm>
            <a:off x="457200" y="1"/>
            <a:ext cx="8229600" cy="1219199"/>
          </a:xfrm>
        </p:spPr>
        <p:txBody>
          <a:bodyPr/>
          <a:lstStyle/>
          <a:p>
            <a:r>
              <a:rPr lang="en-US" sz="3600" dirty="0"/>
              <a:t>Civil Rights Scorecard, 1960-1963</a:t>
            </a:r>
            <a:br>
              <a:rPr lang="en-US" sz="3600" dirty="0"/>
            </a:br>
            <a:r>
              <a:rPr lang="en-US" sz="3600" dirty="0"/>
              <a:t>Left: Jackson, Mississippi Sit-in, 1963</a:t>
            </a:r>
          </a:p>
        </p:txBody>
      </p:sp>
      <p:pic>
        <p:nvPicPr>
          <p:cNvPr id="115716" name="Picture 4" descr="Lunch Counter Sit-in, Jackson, Mississippi, 1963"/>
          <p:cNvPicPr>
            <a:picLocks noGrp="1" noChangeAspect="1" noChangeArrowheads="1"/>
          </p:cNvPicPr>
          <p:nvPr>
            <p:ph sz="half" idx="1"/>
          </p:nvPr>
        </p:nvPicPr>
        <p:blipFill>
          <a:blip r:embed="rId2" cstate="print"/>
          <a:stretch>
            <a:fillRect/>
          </a:stretch>
        </p:blipFill>
        <p:spPr>
          <a:xfrm>
            <a:off x="32657" y="1676400"/>
            <a:ext cx="4800600" cy="3797274"/>
          </a:xfrm>
          <a:noFill/>
          <a:ln/>
        </p:spPr>
      </p:pic>
      <p:sp>
        <p:nvSpPr>
          <p:cNvPr id="4" name="Content Placeholder 3"/>
          <p:cNvSpPr>
            <a:spLocks noGrp="1"/>
          </p:cNvSpPr>
          <p:nvPr>
            <p:ph sz="half" idx="2"/>
          </p:nvPr>
        </p:nvSpPr>
        <p:spPr>
          <a:xfrm>
            <a:off x="4953000" y="1447800"/>
            <a:ext cx="4191000" cy="4683125"/>
          </a:xfrm>
        </p:spPr>
        <p:txBody>
          <a:bodyPr/>
          <a:lstStyle/>
          <a:p>
            <a:pPr>
              <a:buNone/>
            </a:pPr>
            <a:r>
              <a:rPr lang="en-US" dirty="0"/>
              <a:t>2,000 demonstrations</a:t>
            </a:r>
            <a:br>
              <a:rPr lang="en-US" dirty="0"/>
            </a:br>
            <a:endParaRPr lang="en-US" dirty="0"/>
          </a:p>
          <a:p>
            <a:pPr>
              <a:buNone/>
            </a:pPr>
            <a:r>
              <a:rPr lang="en-US" dirty="0"/>
              <a:t>150,000 people involved</a:t>
            </a:r>
          </a:p>
          <a:p>
            <a:pPr>
              <a:buNone/>
            </a:pPr>
            <a:endParaRPr lang="en-US" dirty="0"/>
          </a:p>
          <a:p>
            <a:pPr>
              <a:buNone/>
            </a:pPr>
            <a:r>
              <a:rPr lang="en-US" dirty="0"/>
              <a:t>10,000 people arrested</a:t>
            </a:r>
          </a:p>
          <a:p>
            <a:pPr>
              <a:buNone/>
            </a:pPr>
            <a:endParaRPr lang="en-US" dirty="0"/>
          </a:p>
          <a:p>
            <a:pPr>
              <a:buNone/>
            </a:pPr>
            <a:r>
              <a:rPr lang="en-US" dirty="0"/>
              <a:t>Hundreds beaten by mobs or police</a:t>
            </a:r>
          </a:p>
          <a:p>
            <a:pPr>
              <a:buNone/>
            </a:pPr>
            <a:endParaRPr lang="en-US" dirty="0"/>
          </a:p>
          <a:p>
            <a:pPr>
              <a:buNone/>
            </a:pPr>
            <a:r>
              <a:rPr lang="en-US" dirty="0"/>
              <a:t>17 had died in civil rights-related incidents</a:t>
            </a:r>
          </a:p>
        </p:txBody>
      </p:sp>
    </p:spTree>
    <p:extLst>
      <p:ext uri="{BB962C8B-B14F-4D97-AF65-F5344CB8AC3E}">
        <p14:creationId xmlns:p14="http://schemas.microsoft.com/office/powerpoint/2010/main" val="21958790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3" name="Rectangle 5"/>
          <p:cNvSpPr>
            <a:spLocks noGrp="1" noChangeArrowheads="1"/>
          </p:cNvSpPr>
          <p:nvPr>
            <p:ph type="title"/>
          </p:nvPr>
        </p:nvSpPr>
        <p:spPr/>
        <p:txBody>
          <a:bodyPr/>
          <a:lstStyle/>
          <a:p>
            <a:r>
              <a:rPr lang="en-US" sz="3600"/>
              <a:t>Birmingham, 1963</a:t>
            </a:r>
          </a:p>
        </p:txBody>
      </p:sp>
      <p:pic>
        <p:nvPicPr>
          <p:cNvPr id="165892" name="Picture 4" descr="Birmingham, 1963 (AP-Wide World Photo)"/>
          <p:cNvPicPr>
            <a:picLocks noGrp="1" noChangeAspect="1" noChangeArrowheads="1"/>
          </p:cNvPicPr>
          <p:nvPr>
            <p:ph sz="half" idx="1"/>
          </p:nvPr>
        </p:nvPicPr>
        <p:blipFill>
          <a:blip r:embed="rId2" cstate="print"/>
          <a:srcRect/>
          <a:stretch>
            <a:fillRect/>
          </a:stretch>
        </p:blipFill>
        <p:spPr>
          <a:xfrm>
            <a:off x="0" y="1706563"/>
            <a:ext cx="5638800" cy="4043362"/>
          </a:xfrm>
          <a:noFill/>
          <a:ln/>
        </p:spPr>
      </p:pic>
      <p:pic>
        <p:nvPicPr>
          <p:cNvPr id="165895" name="Picture 7" descr="Birmingham, 1963, Woman Protestor"/>
          <p:cNvPicPr>
            <a:picLocks noGrp="1" noChangeAspect="1" noChangeArrowheads="1"/>
          </p:cNvPicPr>
          <p:nvPr>
            <p:ph sz="half" idx="2"/>
          </p:nvPr>
        </p:nvPicPr>
        <p:blipFill>
          <a:blip r:embed="rId3" cstate="print"/>
          <a:srcRect/>
          <a:stretch>
            <a:fillRect/>
          </a:stretch>
        </p:blipFill>
        <p:spPr>
          <a:xfrm>
            <a:off x="5724525" y="1447800"/>
            <a:ext cx="3419475" cy="5410200"/>
          </a:xfrm>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r>
              <a:rPr lang="en-US"/>
              <a:t>Birmingham, 1963</a:t>
            </a:r>
          </a:p>
        </p:txBody>
      </p:sp>
      <p:pic>
        <p:nvPicPr>
          <p:cNvPr id="209924" name="Picture 4" descr="Birmingham Demonstration, Fire Hoses, 1963"/>
          <p:cNvPicPr>
            <a:picLocks noGrp="1" noChangeAspect="1" noChangeArrowheads="1"/>
          </p:cNvPicPr>
          <p:nvPr>
            <p:ph sz="half" idx="1"/>
          </p:nvPr>
        </p:nvPicPr>
        <p:blipFill>
          <a:blip r:embed="rId2" cstate="print"/>
          <a:srcRect/>
          <a:stretch>
            <a:fillRect/>
          </a:stretch>
        </p:blipFill>
        <p:spPr>
          <a:xfrm>
            <a:off x="0" y="1371600"/>
            <a:ext cx="4953000" cy="4121150"/>
          </a:xfrm>
          <a:noFill/>
          <a:ln/>
        </p:spPr>
      </p:pic>
      <p:pic>
        <p:nvPicPr>
          <p:cNvPr id="209926" name="Picture 6" descr="Birmingham Fireman Assaults Demonstrators, 1963"/>
          <p:cNvPicPr>
            <a:picLocks noGrp="1" noChangeAspect="1" noChangeArrowheads="1"/>
          </p:cNvPicPr>
          <p:nvPr>
            <p:ph sz="half" idx="2"/>
          </p:nvPr>
        </p:nvPicPr>
        <p:blipFill>
          <a:blip r:embed="rId3" cstate="print"/>
          <a:srcRect/>
          <a:stretch>
            <a:fillRect/>
          </a:stretch>
        </p:blipFill>
        <p:spPr>
          <a:xfrm>
            <a:off x="4343400" y="2743200"/>
            <a:ext cx="4800600" cy="3843338"/>
          </a:xfrm>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1" name="Rectangle 5"/>
          <p:cNvSpPr>
            <a:spLocks noGrp="1" noChangeArrowheads="1"/>
          </p:cNvSpPr>
          <p:nvPr>
            <p:ph type="title"/>
          </p:nvPr>
        </p:nvSpPr>
        <p:spPr/>
        <p:txBody>
          <a:bodyPr/>
          <a:lstStyle/>
          <a:p>
            <a:endParaRPr lang="en-US"/>
          </a:p>
        </p:txBody>
      </p:sp>
      <p:pic>
        <p:nvPicPr>
          <p:cNvPr id="198660" name="Picture 4" descr="Eugene Bull Connor (American Legacy, Fall 2007)"/>
          <p:cNvPicPr>
            <a:picLocks noGrp="1" noChangeAspect="1" noChangeArrowheads="1"/>
          </p:cNvPicPr>
          <p:nvPr>
            <p:ph idx="1"/>
          </p:nvPr>
        </p:nvPicPr>
        <p:blipFill>
          <a:blip r:embed="rId2" cstate="print"/>
          <a:srcRect/>
          <a:stretch>
            <a:fillRect/>
          </a:stretch>
        </p:blipFill>
        <p:spPr>
          <a:xfrm>
            <a:off x="0" y="0"/>
            <a:ext cx="9144000" cy="6950075"/>
          </a:xfrm>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8" name="Rectangle 8"/>
          <p:cNvSpPr>
            <a:spLocks noGrp="1" noChangeArrowheads="1"/>
          </p:cNvSpPr>
          <p:nvPr>
            <p:ph type="title"/>
          </p:nvPr>
        </p:nvSpPr>
        <p:spPr>
          <a:xfrm>
            <a:off x="0" y="0"/>
            <a:ext cx="9144000" cy="1295400"/>
          </a:xfrm>
        </p:spPr>
        <p:txBody>
          <a:bodyPr/>
          <a:lstStyle/>
          <a:p>
            <a:r>
              <a:rPr lang="en-US" sz="3200" dirty="0"/>
              <a:t>Medgar Evers Assassinated, June 12, 1963</a:t>
            </a:r>
            <a:br>
              <a:rPr lang="en-US" sz="3200" dirty="0"/>
            </a:br>
            <a:r>
              <a:rPr lang="en-US" sz="3200" dirty="0"/>
              <a:t>Evers Funeral Procession, Jackson, Mississippi</a:t>
            </a:r>
          </a:p>
        </p:txBody>
      </p:sp>
      <p:pic>
        <p:nvPicPr>
          <p:cNvPr id="168964" name="Picture 4" descr="Funeral Procession for Medgar Evers, 1963"/>
          <p:cNvPicPr>
            <a:picLocks noGrp="1" noChangeAspect="1" noChangeArrowheads="1"/>
          </p:cNvPicPr>
          <p:nvPr>
            <p:ph sz="half" idx="1"/>
          </p:nvPr>
        </p:nvPicPr>
        <p:blipFill>
          <a:blip r:embed="rId2" cstate="print"/>
          <a:srcRect/>
          <a:stretch>
            <a:fillRect/>
          </a:stretch>
        </p:blipFill>
        <p:spPr>
          <a:xfrm>
            <a:off x="5180013" y="1219200"/>
            <a:ext cx="3471862" cy="5638800"/>
          </a:xfrm>
          <a:noFill/>
          <a:ln/>
        </p:spPr>
      </p:pic>
      <p:pic>
        <p:nvPicPr>
          <p:cNvPr id="168967" name="Picture 7" descr="Medgar Evers"/>
          <p:cNvPicPr>
            <a:picLocks noGrp="1" noChangeAspect="1" noChangeArrowheads="1"/>
          </p:cNvPicPr>
          <p:nvPr>
            <p:ph sz="half" idx="2"/>
          </p:nvPr>
        </p:nvPicPr>
        <p:blipFill>
          <a:blip r:embed="rId3" cstate="print"/>
          <a:srcRect/>
          <a:stretch>
            <a:fillRect/>
          </a:stretch>
        </p:blipFill>
        <p:spPr>
          <a:xfrm>
            <a:off x="474663" y="1219200"/>
            <a:ext cx="3825875" cy="5638800"/>
          </a:xfrm>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5" name="Rectangle 5"/>
          <p:cNvSpPr>
            <a:spLocks noGrp="1" noChangeArrowheads="1"/>
          </p:cNvSpPr>
          <p:nvPr>
            <p:ph type="title"/>
          </p:nvPr>
        </p:nvSpPr>
        <p:spPr>
          <a:xfrm>
            <a:off x="0" y="0"/>
            <a:ext cx="9144000" cy="1066800"/>
          </a:xfrm>
        </p:spPr>
        <p:txBody>
          <a:bodyPr/>
          <a:lstStyle/>
          <a:p>
            <a:r>
              <a:rPr lang="en-US" sz="3200" dirty="0"/>
              <a:t>Bayard Rustin and A. Philip Randolph Announce the March on Washington for August  28, 1963</a:t>
            </a:r>
          </a:p>
        </p:txBody>
      </p:sp>
      <p:pic>
        <p:nvPicPr>
          <p:cNvPr id="179204" name="Picture 4" descr="Bayard Rustin and A"/>
          <p:cNvPicPr>
            <a:picLocks noGrp="1" noChangeAspect="1" noChangeArrowheads="1"/>
          </p:cNvPicPr>
          <p:nvPr>
            <p:ph idx="1"/>
          </p:nvPr>
        </p:nvPicPr>
        <p:blipFill>
          <a:blip r:embed="rId2" cstate="print"/>
          <a:srcRect/>
          <a:stretch>
            <a:fillRect/>
          </a:stretch>
        </p:blipFill>
        <p:spPr>
          <a:xfrm>
            <a:off x="762000" y="1138238"/>
            <a:ext cx="7696200" cy="5719762"/>
          </a:xfrm>
          <a:noFill/>
          <a:ln/>
        </p:spPr>
      </p:pic>
    </p:spTree>
    <p:extLst>
      <p:ext uri="{BB962C8B-B14F-4D97-AF65-F5344CB8AC3E}">
        <p14:creationId xmlns:p14="http://schemas.microsoft.com/office/powerpoint/2010/main" val="29345632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0" y="277813"/>
            <a:ext cx="9144000" cy="1139825"/>
          </a:xfrm>
        </p:spPr>
        <p:txBody>
          <a:bodyPr/>
          <a:lstStyle/>
          <a:p>
            <a:r>
              <a:rPr lang="en-US" sz="3600"/>
              <a:t>The “Big Five” Civil Rights Organizations</a:t>
            </a:r>
          </a:p>
        </p:txBody>
      </p:sp>
      <p:sp>
        <p:nvSpPr>
          <p:cNvPr id="197635" name="Rectangle 3"/>
          <p:cNvSpPr>
            <a:spLocks noGrp="1" noChangeArrowheads="1"/>
          </p:cNvSpPr>
          <p:nvPr>
            <p:ph type="body" idx="1"/>
          </p:nvPr>
        </p:nvSpPr>
        <p:spPr>
          <a:xfrm>
            <a:off x="0" y="1828800"/>
            <a:ext cx="9144000" cy="4302125"/>
          </a:xfrm>
        </p:spPr>
        <p:txBody>
          <a:bodyPr/>
          <a:lstStyle/>
          <a:p>
            <a:pPr>
              <a:lnSpc>
                <a:spcPct val="90000"/>
              </a:lnSpc>
              <a:buFont typeface="Wingdings" pitchFamily="2" charset="2"/>
              <a:buNone/>
            </a:pPr>
            <a:r>
              <a:rPr lang="en-US" sz="2800" i="1"/>
              <a:t>Conservatives:</a:t>
            </a:r>
          </a:p>
          <a:p>
            <a:pPr>
              <a:lnSpc>
                <a:spcPct val="90000"/>
              </a:lnSpc>
              <a:buFont typeface="Wingdings" pitchFamily="2" charset="2"/>
              <a:buNone/>
            </a:pPr>
            <a:r>
              <a:rPr lang="en-US" sz="2800"/>
              <a:t>	National Association for the Advancement of Colored People (NAACP)</a:t>
            </a:r>
          </a:p>
          <a:p>
            <a:pPr>
              <a:lnSpc>
                <a:spcPct val="90000"/>
              </a:lnSpc>
              <a:buFont typeface="Wingdings" pitchFamily="2" charset="2"/>
              <a:buNone/>
            </a:pPr>
            <a:r>
              <a:rPr lang="en-US" sz="2800"/>
              <a:t>	National Urban League (NUL)</a:t>
            </a:r>
          </a:p>
          <a:p>
            <a:pPr>
              <a:lnSpc>
                <a:spcPct val="90000"/>
              </a:lnSpc>
              <a:buFont typeface="Wingdings" pitchFamily="2" charset="2"/>
              <a:buNone/>
            </a:pPr>
            <a:r>
              <a:rPr lang="en-US" sz="2800" i="1"/>
              <a:t>Moderates:</a:t>
            </a:r>
          </a:p>
          <a:p>
            <a:pPr>
              <a:lnSpc>
                <a:spcPct val="90000"/>
              </a:lnSpc>
              <a:buFont typeface="Wingdings" pitchFamily="2" charset="2"/>
              <a:buNone/>
            </a:pPr>
            <a:r>
              <a:rPr lang="en-US" sz="2800"/>
              <a:t>	Southern Christian Leadership Conference (SCLC)</a:t>
            </a:r>
          </a:p>
          <a:p>
            <a:pPr>
              <a:lnSpc>
                <a:spcPct val="90000"/>
              </a:lnSpc>
              <a:buFont typeface="Wingdings" pitchFamily="2" charset="2"/>
              <a:buNone/>
            </a:pPr>
            <a:r>
              <a:rPr lang="en-US" sz="2800" i="1"/>
              <a:t>Radicals:</a:t>
            </a:r>
          </a:p>
          <a:p>
            <a:pPr>
              <a:lnSpc>
                <a:spcPct val="90000"/>
              </a:lnSpc>
              <a:buFont typeface="Wingdings" pitchFamily="2" charset="2"/>
              <a:buNone/>
            </a:pPr>
            <a:r>
              <a:rPr lang="en-US" sz="2800"/>
              <a:t>	Student Non-Violent Coordinating Committee (SNCC)</a:t>
            </a:r>
          </a:p>
          <a:p>
            <a:pPr>
              <a:lnSpc>
                <a:spcPct val="90000"/>
              </a:lnSpc>
              <a:buFont typeface="Wingdings" pitchFamily="2" charset="2"/>
              <a:buNone/>
            </a:pPr>
            <a:r>
              <a:rPr lang="en-US" sz="2800"/>
              <a:t>	Congress of Racial Equality (CORE) </a:t>
            </a:r>
          </a:p>
        </p:txBody>
      </p:sp>
    </p:spTree>
    <p:extLst>
      <p:ext uri="{BB962C8B-B14F-4D97-AF65-F5344CB8AC3E}">
        <p14:creationId xmlns:p14="http://schemas.microsoft.com/office/powerpoint/2010/main" val="12066896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3" name="Rectangle 5"/>
          <p:cNvSpPr>
            <a:spLocks noGrp="1" noChangeArrowheads="1"/>
          </p:cNvSpPr>
          <p:nvPr>
            <p:ph type="title"/>
          </p:nvPr>
        </p:nvSpPr>
        <p:spPr/>
        <p:txBody>
          <a:bodyPr/>
          <a:lstStyle/>
          <a:p>
            <a:endParaRPr lang="en-US"/>
          </a:p>
        </p:txBody>
      </p:sp>
      <p:pic>
        <p:nvPicPr>
          <p:cNvPr id="186372" name="Picture 4" descr="March on Washington (Main Image)"/>
          <p:cNvPicPr>
            <a:picLocks noGrp="1" noChangeAspect="1" noChangeArrowheads="1"/>
          </p:cNvPicPr>
          <p:nvPr>
            <p:ph idx="1"/>
          </p:nvPr>
        </p:nvPicPr>
        <p:blipFill>
          <a:blip r:embed="rId2" cstate="print"/>
          <a:srcRect/>
          <a:stretch>
            <a:fillRect/>
          </a:stretch>
        </p:blipFill>
        <p:spPr>
          <a:xfrm>
            <a:off x="-228600" y="-36513"/>
            <a:ext cx="10820400" cy="6894513"/>
          </a:xfrm>
          <a:noFill/>
          <a:ln/>
        </p:spPr>
      </p:pic>
    </p:spTree>
    <p:extLst>
      <p:ext uri="{BB962C8B-B14F-4D97-AF65-F5344CB8AC3E}">
        <p14:creationId xmlns:p14="http://schemas.microsoft.com/office/powerpoint/2010/main" val="1603075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14400"/>
          </a:xfrm>
        </p:spPr>
        <p:txBody>
          <a:bodyPr/>
          <a:lstStyle/>
          <a:p>
            <a:r>
              <a:rPr lang="en-US" sz="3200" dirty="0"/>
              <a:t>Program of the March on Washington, August 28, 1963</a:t>
            </a:r>
          </a:p>
        </p:txBody>
      </p:sp>
      <p:pic>
        <p:nvPicPr>
          <p:cNvPr id="6146" name="Picture 2" descr="C:\Users\User\Desktop\March on Washington Program.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687743" y="990600"/>
            <a:ext cx="3845507"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8708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FB8A26C-E9C3-433C-AC80-CC4FE0428A35}"/>
              </a:ext>
            </a:extLst>
          </p:cNvPr>
          <p:cNvSpPr>
            <a:spLocks noGrp="1"/>
          </p:cNvSpPr>
          <p:nvPr>
            <p:ph type="title"/>
          </p:nvPr>
        </p:nvSpPr>
        <p:spPr/>
        <p:txBody>
          <a:bodyPr/>
          <a:lstStyle/>
          <a:p>
            <a:r>
              <a:rPr lang="en-US" dirty="0"/>
              <a:t>A. Philip Randolph Speech at the 1963 March on Washington</a:t>
            </a:r>
          </a:p>
        </p:txBody>
      </p:sp>
      <p:pic>
        <p:nvPicPr>
          <p:cNvPr id="5" name="Content Placeholder 4">
            <a:extLst>
              <a:ext uri="{FF2B5EF4-FFF2-40B4-BE49-F238E27FC236}">
                <a16:creationId xmlns:a16="http://schemas.microsoft.com/office/drawing/2014/main" id="{F2AE8604-6162-462E-89D2-CD7E72584F1A}"/>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667868" y="1842092"/>
            <a:ext cx="3476132" cy="3685268"/>
          </a:xfrm>
        </p:spPr>
      </p:pic>
      <p:sp>
        <p:nvSpPr>
          <p:cNvPr id="7" name="Content Placeholder 6">
            <a:extLst>
              <a:ext uri="{FF2B5EF4-FFF2-40B4-BE49-F238E27FC236}">
                <a16:creationId xmlns:a16="http://schemas.microsoft.com/office/drawing/2014/main" id="{554AF645-8A10-4C73-BC33-841F9FFE9D4B}"/>
              </a:ext>
            </a:extLst>
          </p:cNvPr>
          <p:cNvSpPr>
            <a:spLocks noGrp="1"/>
          </p:cNvSpPr>
          <p:nvPr>
            <p:ph sz="half" idx="2"/>
          </p:nvPr>
        </p:nvSpPr>
        <p:spPr>
          <a:xfrm>
            <a:off x="228600" y="1842092"/>
            <a:ext cx="5334000" cy="4288833"/>
          </a:xfrm>
        </p:spPr>
        <p:txBody>
          <a:bodyPr/>
          <a:lstStyle/>
          <a:p>
            <a:pPr marL="0" indent="0">
              <a:buNone/>
            </a:pPr>
            <a:r>
              <a:rPr lang="en-US" dirty="0"/>
              <a:t>Let the nation and the world know the meaning of our numbers. We are not a pressure group, we are not an organization or a group of organizations.  We are not a mob. We are the advance guard of a massive moral revolution for jobs and freedom….</a:t>
            </a:r>
          </a:p>
        </p:txBody>
      </p:sp>
    </p:spTree>
    <p:extLst>
      <p:ext uri="{BB962C8B-B14F-4D97-AF65-F5344CB8AC3E}">
        <p14:creationId xmlns:p14="http://schemas.microsoft.com/office/powerpoint/2010/main" val="33177386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FB8A26C-E9C3-433C-AC80-CC4FE0428A35}"/>
              </a:ext>
            </a:extLst>
          </p:cNvPr>
          <p:cNvSpPr>
            <a:spLocks noGrp="1"/>
          </p:cNvSpPr>
          <p:nvPr>
            <p:ph type="title"/>
          </p:nvPr>
        </p:nvSpPr>
        <p:spPr/>
        <p:txBody>
          <a:bodyPr/>
          <a:lstStyle/>
          <a:p>
            <a:r>
              <a:rPr lang="en-US" dirty="0"/>
              <a:t>A. Philip Randolph Speech at the 1963 March on Washington</a:t>
            </a:r>
          </a:p>
        </p:txBody>
      </p:sp>
      <p:pic>
        <p:nvPicPr>
          <p:cNvPr id="5" name="Content Placeholder 4">
            <a:extLst>
              <a:ext uri="{FF2B5EF4-FFF2-40B4-BE49-F238E27FC236}">
                <a16:creationId xmlns:a16="http://schemas.microsoft.com/office/drawing/2014/main" id="{F2AE8604-6162-462E-89D2-CD7E72584F1A}"/>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667868" y="1842092"/>
            <a:ext cx="3476132" cy="3685268"/>
          </a:xfrm>
        </p:spPr>
      </p:pic>
      <p:sp>
        <p:nvSpPr>
          <p:cNvPr id="7" name="Content Placeholder 6">
            <a:extLst>
              <a:ext uri="{FF2B5EF4-FFF2-40B4-BE49-F238E27FC236}">
                <a16:creationId xmlns:a16="http://schemas.microsoft.com/office/drawing/2014/main" id="{554AF645-8A10-4C73-BC33-841F9FFE9D4B}"/>
              </a:ext>
            </a:extLst>
          </p:cNvPr>
          <p:cNvSpPr>
            <a:spLocks noGrp="1"/>
          </p:cNvSpPr>
          <p:nvPr>
            <p:ph sz="half" idx="2"/>
          </p:nvPr>
        </p:nvSpPr>
        <p:spPr>
          <a:xfrm>
            <a:off x="228600" y="1842092"/>
            <a:ext cx="5334000" cy="4288833"/>
          </a:xfrm>
        </p:spPr>
        <p:txBody>
          <a:bodyPr/>
          <a:lstStyle/>
          <a:p>
            <a:pPr marL="0" indent="0">
              <a:buNone/>
            </a:pPr>
            <a:r>
              <a:rPr lang="en-US" dirty="0"/>
              <a:t>But this civil rights revolution is not confined to the Negro, nor is it confined to civil rights, for our white allies know that they cannot be free while we are not, and we know we have no future in a society in which six million black and white people are unemployed and millions live in poverty….</a:t>
            </a:r>
          </a:p>
        </p:txBody>
      </p:sp>
    </p:spTree>
    <p:extLst>
      <p:ext uri="{BB962C8B-B14F-4D97-AF65-F5344CB8AC3E}">
        <p14:creationId xmlns:p14="http://schemas.microsoft.com/office/powerpoint/2010/main" val="41215367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51" name="Rectangle 11"/>
          <p:cNvSpPr>
            <a:spLocks noGrp="1" noChangeArrowheads="1"/>
          </p:cNvSpPr>
          <p:nvPr>
            <p:ph type="title"/>
          </p:nvPr>
        </p:nvSpPr>
        <p:spPr/>
        <p:txBody>
          <a:bodyPr/>
          <a:lstStyle/>
          <a:p>
            <a:endParaRPr lang="en-US"/>
          </a:p>
        </p:txBody>
      </p:sp>
      <p:pic>
        <p:nvPicPr>
          <p:cNvPr id="189444" name="Picture 4" descr="Charlton Heston, James Baldwin and Marlon Brando at the March on Washington"/>
          <p:cNvPicPr>
            <a:picLocks noGrp="1" noChangeAspect="1" noChangeArrowheads="1"/>
          </p:cNvPicPr>
          <p:nvPr>
            <p:ph sz="half" idx="1"/>
          </p:nvPr>
        </p:nvPicPr>
        <p:blipFill>
          <a:blip r:embed="rId2" cstate="print"/>
          <a:srcRect/>
          <a:stretch>
            <a:fillRect/>
          </a:stretch>
        </p:blipFill>
        <p:spPr>
          <a:xfrm>
            <a:off x="228600" y="-533400"/>
            <a:ext cx="5257800" cy="3817938"/>
          </a:xfrm>
          <a:noFill/>
          <a:ln/>
        </p:spPr>
      </p:pic>
      <p:pic>
        <p:nvPicPr>
          <p:cNvPr id="189447" name="Picture 7" descr="March on Washington, 1963, In Color (GML)"/>
          <p:cNvPicPr>
            <a:picLocks noGrp="1" noChangeAspect="1" noChangeArrowheads="1"/>
          </p:cNvPicPr>
          <p:nvPr>
            <p:ph sz="quarter" idx="2"/>
          </p:nvPr>
        </p:nvPicPr>
        <p:blipFill>
          <a:blip r:embed="rId3" cstate="print"/>
          <a:srcRect/>
          <a:stretch>
            <a:fillRect/>
          </a:stretch>
        </p:blipFill>
        <p:spPr>
          <a:xfrm>
            <a:off x="685800" y="3187700"/>
            <a:ext cx="4038600" cy="3670300"/>
          </a:xfrm>
          <a:noFill/>
          <a:ln/>
        </p:spPr>
      </p:pic>
      <p:pic>
        <p:nvPicPr>
          <p:cNvPr id="189450" name="Picture 10" descr="March on Washington Coverage &amp; Klan Coverage in Atlanta Constitution, 1963 (AP)"/>
          <p:cNvPicPr>
            <a:picLocks noGrp="1" noChangeAspect="1" noChangeArrowheads="1"/>
          </p:cNvPicPr>
          <p:nvPr>
            <p:ph sz="quarter" idx="3"/>
          </p:nvPr>
        </p:nvPicPr>
        <p:blipFill>
          <a:blip r:embed="rId4" cstate="print"/>
          <a:srcRect/>
          <a:stretch>
            <a:fillRect/>
          </a:stretch>
        </p:blipFill>
        <p:spPr>
          <a:xfrm>
            <a:off x="5878513" y="0"/>
            <a:ext cx="2994025" cy="6858000"/>
          </a:xfrm>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9" name="Rectangle 5"/>
          <p:cNvSpPr>
            <a:spLocks noGrp="1" noChangeArrowheads="1"/>
          </p:cNvSpPr>
          <p:nvPr>
            <p:ph type="title"/>
          </p:nvPr>
        </p:nvSpPr>
        <p:spPr/>
        <p:txBody>
          <a:bodyPr/>
          <a:lstStyle/>
          <a:p>
            <a:endParaRPr lang="en-US"/>
          </a:p>
        </p:txBody>
      </p:sp>
      <p:pic>
        <p:nvPicPr>
          <p:cNvPr id="195588" name="Picture 4" descr="March on Washington (Library of Congress)"/>
          <p:cNvPicPr>
            <a:picLocks noGrp="1" noChangeAspect="1" noChangeArrowheads="1"/>
          </p:cNvPicPr>
          <p:nvPr>
            <p:ph idx="1"/>
          </p:nvPr>
        </p:nvPicPr>
        <p:blipFill>
          <a:blip r:embed="rId2" cstate="print"/>
          <a:srcRect/>
          <a:stretch>
            <a:fillRect/>
          </a:stretch>
        </p:blipFill>
        <p:spPr>
          <a:xfrm>
            <a:off x="0" y="0"/>
            <a:ext cx="9144000" cy="6384925"/>
          </a:xfrm>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1" name="Rectangle 5"/>
          <p:cNvSpPr>
            <a:spLocks noGrp="1" noChangeArrowheads="1"/>
          </p:cNvSpPr>
          <p:nvPr>
            <p:ph type="title"/>
          </p:nvPr>
        </p:nvSpPr>
        <p:spPr/>
        <p:txBody>
          <a:bodyPr/>
          <a:lstStyle/>
          <a:p>
            <a:endParaRPr lang="en-US"/>
          </a:p>
        </p:txBody>
      </p:sp>
      <p:pic>
        <p:nvPicPr>
          <p:cNvPr id="193544" name="Picture 8" descr="Unidentified Girl at the March on Washington, 1963 (National Archives &amp; Records Administration)"/>
          <p:cNvPicPr>
            <a:picLocks noGrp="1" noChangeAspect="1" noChangeArrowheads="1"/>
          </p:cNvPicPr>
          <p:nvPr>
            <p:ph idx="1"/>
          </p:nvPr>
        </p:nvPicPr>
        <p:blipFill>
          <a:blip r:embed="rId2" cstate="print"/>
          <a:srcRect/>
          <a:stretch>
            <a:fillRect/>
          </a:stretch>
        </p:blipFill>
        <p:spPr>
          <a:xfrm>
            <a:off x="0" y="304800"/>
            <a:ext cx="9144000" cy="6065838"/>
          </a:xfr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144000" cy="865187"/>
          </a:xfrm>
        </p:spPr>
        <p:txBody>
          <a:bodyPr/>
          <a:lstStyle/>
          <a:p>
            <a:r>
              <a:rPr lang="en-US" sz="2800" dirty="0"/>
              <a:t>Edith Lee Payne at the March on Washington, 1963</a:t>
            </a:r>
          </a:p>
        </p:txBody>
      </p:sp>
      <p:pic>
        <p:nvPicPr>
          <p:cNvPr id="1026" name="Picture 2" descr="C:\Users\Taylor\Desktop\Edith Lee Payne.jpg"/>
          <p:cNvPicPr>
            <a:picLocks noGrp="1" noChangeAspect="1" noChangeArrowheads="1"/>
          </p:cNvPicPr>
          <p:nvPr>
            <p:ph idx="1"/>
          </p:nvPr>
        </p:nvPicPr>
        <p:blipFill>
          <a:blip r:embed="rId2" cstate="print"/>
          <a:srcRect/>
          <a:stretch>
            <a:fillRect/>
          </a:stretch>
        </p:blipFill>
        <p:spPr bwMode="auto">
          <a:xfrm>
            <a:off x="1027850" y="1066800"/>
            <a:ext cx="7333555" cy="5791200"/>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US" sz="3200"/>
              <a:t>John Lewis, 23, Chairman of SNCC Speaks at the March on Washington</a:t>
            </a:r>
          </a:p>
        </p:txBody>
      </p:sp>
      <p:pic>
        <p:nvPicPr>
          <p:cNvPr id="187395" name="Picture 3" descr="SNCC Leader John Lewis Speaking at the March on Washington, 1963"/>
          <p:cNvPicPr>
            <a:picLocks noGrp="1" noChangeAspect="1" noChangeArrowheads="1"/>
          </p:cNvPicPr>
          <p:nvPr>
            <p:ph idx="1"/>
          </p:nvPr>
        </p:nvPicPr>
        <p:blipFill>
          <a:blip r:embed="rId2" cstate="print"/>
          <a:srcRect/>
          <a:stretch>
            <a:fillRect/>
          </a:stretch>
        </p:blipFill>
        <p:spPr>
          <a:xfrm>
            <a:off x="1219200" y="1462088"/>
            <a:ext cx="6400800" cy="5395912"/>
          </a:xfrm>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066800"/>
          </a:xfrm>
        </p:spPr>
        <p:txBody>
          <a:bodyPr/>
          <a:lstStyle/>
          <a:p>
            <a:r>
              <a:rPr lang="en-US" sz="2800" dirty="0"/>
              <a:t>The Kennedy Assassination, Dallas, Nov. 22, 1963</a:t>
            </a:r>
          </a:p>
        </p:txBody>
      </p:sp>
      <p:pic>
        <p:nvPicPr>
          <p:cNvPr id="2050" name="Picture 2" descr="C:\Users\Office Depot\Desktop\Pictures\101 Illustrations\101, The Sixties (1960-1975)\Dallas, Nov. 22, 1963 (AP, Wide World Photo).jpg"/>
          <p:cNvPicPr>
            <a:picLocks noGrp="1" noChangeAspect="1" noChangeArrowheads="1"/>
          </p:cNvPicPr>
          <p:nvPr>
            <p:ph idx="1"/>
          </p:nvPr>
        </p:nvPicPr>
        <p:blipFill>
          <a:blip r:embed="rId2" cstate="print"/>
          <a:srcRect/>
          <a:stretch>
            <a:fillRect/>
          </a:stretch>
        </p:blipFill>
        <p:spPr bwMode="auto">
          <a:xfrm>
            <a:off x="381000" y="838200"/>
            <a:ext cx="8238385" cy="6420148"/>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03401-10C2-490F-95D2-4A83DAA1451D}"/>
              </a:ext>
            </a:extLst>
          </p:cNvPr>
          <p:cNvSpPr>
            <a:spLocks noGrp="1"/>
          </p:cNvSpPr>
          <p:nvPr>
            <p:ph type="title"/>
          </p:nvPr>
        </p:nvSpPr>
        <p:spPr/>
        <p:txBody>
          <a:bodyPr/>
          <a:lstStyle/>
          <a:p>
            <a:r>
              <a:rPr lang="en-US" dirty="0"/>
              <a:t>Freedom Summer, 1964</a:t>
            </a:r>
            <a:br>
              <a:rPr lang="en-US" dirty="0"/>
            </a:br>
            <a:endParaRPr lang="en-US" dirty="0"/>
          </a:p>
        </p:txBody>
      </p:sp>
      <p:pic>
        <p:nvPicPr>
          <p:cNvPr id="16" name="Content Placeholder 15">
            <a:extLst>
              <a:ext uri="{FF2B5EF4-FFF2-40B4-BE49-F238E27FC236}">
                <a16:creationId xmlns:a16="http://schemas.microsoft.com/office/drawing/2014/main" id="{B229418F-4957-46D8-8E97-9E163E5EA5CE}"/>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 y="2653033"/>
            <a:ext cx="4400327" cy="3290567"/>
          </a:xfrm>
        </p:spPr>
      </p:pic>
      <p:pic>
        <p:nvPicPr>
          <p:cNvPr id="14" name="Content Placeholder 13">
            <a:extLst>
              <a:ext uri="{FF2B5EF4-FFF2-40B4-BE49-F238E27FC236}">
                <a16:creationId xmlns:a16="http://schemas.microsoft.com/office/drawing/2014/main" id="{D60412FE-1F8E-431D-9128-5F70173D27B3}"/>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335090" y="1219200"/>
            <a:ext cx="4789245" cy="3581400"/>
          </a:xfrm>
        </p:spPr>
      </p:pic>
    </p:spTree>
    <p:extLst>
      <p:ext uri="{BB962C8B-B14F-4D97-AF65-F5344CB8AC3E}">
        <p14:creationId xmlns:p14="http://schemas.microsoft.com/office/powerpoint/2010/main" val="3071763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03401-10C2-490F-95D2-4A83DAA1451D}"/>
              </a:ext>
            </a:extLst>
          </p:cNvPr>
          <p:cNvSpPr>
            <a:spLocks noGrp="1"/>
          </p:cNvSpPr>
          <p:nvPr>
            <p:ph type="title"/>
          </p:nvPr>
        </p:nvSpPr>
        <p:spPr/>
        <p:txBody>
          <a:bodyPr/>
          <a:lstStyle/>
          <a:p>
            <a:r>
              <a:rPr lang="en-US" dirty="0"/>
              <a:t>Freedom Summer, 1964</a:t>
            </a:r>
            <a:br>
              <a:rPr lang="en-US" dirty="0"/>
            </a:br>
            <a:r>
              <a:rPr lang="en-US" dirty="0"/>
              <a:t>Three Lives for Mississippi</a:t>
            </a:r>
          </a:p>
        </p:txBody>
      </p:sp>
      <p:pic>
        <p:nvPicPr>
          <p:cNvPr id="6" name="Content Placeholder 5">
            <a:extLst>
              <a:ext uri="{FF2B5EF4-FFF2-40B4-BE49-F238E27FC236}">
                <a16:creationId xmlns:a16="http://schemas.microsoft.com/office/drawing/2014/main" id="{64841474-862F-4E28-8DC8-0B73B0F976BD}"/>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28599" y="1700212"/>
            <a:ext cx="3342731" cy="5157788"/>
          </a:xfrm>
        </p:spPr>
      </p:pic>
      <p:pic>
        <p:nvPicPr>
          <p:cNvPr id="8" name="Content Placeholder 7">
            <a:extLst>
              <a:ext uri="{FF2B5EF4-FFF2-40B4-BE49-F238E27FC236}">
                <a16:creationId xmlns:a16="http://schemas.microsoft.com/office/drawing/2014/main" id="{0C650624-0C73-4BA7-99CC-78B8B3330FED}"/>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3733800" y="1828800"/>
            <a:ext cx="5599088" cy="4203691"/>
          </a:xfrm>
        </p:spPr>
      </p:pic>
    </p:spTree>
    <p:extLst>
      <p:ext uri="{BB962C8B-B14F-4D97-AF65-F5344CB8AC3E}">
        <p14:creationId xmlns:p14="http://schemas.microsoft.com/office/powerpoint/2010/main" val="30152343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219199"/>
          </a:xfrm>
        </p:spPr>
        <p:txBody>
          <a:bodyPr/>
          <a:lstStyle/>
          <a:p>
            <a:r>
              <a:rPr lang="en-US" sz="2800" dirty="0"/>
              <a:t>Rita Schwerner, SNCC Worker, 1964</a:t>
            </a:r>
            <a:br>
              <a:rPr lang="en-US" sz="2800" dirty="0"/>
            </a:br>
            <a:r>
              <a:rPr lang="en-US" sz="2800" dirty="0"/>
              <a:t>Rita Bender, Civil Rights Activist, 2004</a:t>
            </a:r>
          </a:p>
        </p:txBody>
      </p:sp>
      <p:pic>
        <p:nvPicPr>
          <p:cNvPr id="4098" name="Picture 2" descr="C:\Users\Taylor\Pictures\322 Illustrations\322, AAH, 1946-1964\Rita Bender as a Civil Rights Worker in Mississippi, 1964.jpg"/>
          <p:cNvPicPr>
            <a:picLocks noGrp="1" noChangeAspect="1" noChangeArrowheads="1"/>
          </p:cNvPicPr>
          <p:nvPr>
            <p:ph sz="half" idx="1"/>
          </p:nvPr>
        </p:nvPicPr>
        <p:blipFill>
          <a:blip r:embed="rId2" cstate="print"/>
          <a:srcRect/>
          <a:stretch>
            <a:fillRect/>
          </a:stretch>
        </p:blipFill>
        <p:spPr bwMode="auto">
          <a:xfrm>
            <a:off x="114300" y="1371600"/>
            <a:ext cx="3771900" cy="5486400"/>
          </a:xfrm>
          <a:prstGeom prst="rect">
            <a:avLst/>
          </a:prstGeom>
          <a:noFill/>
        </p:spPr>
      </p:pic>
      <p:pic>
        <p:nvPicPr>
          <p:cNvPr id="4099" name="Picture 3" descr="C:\Users\Taylor\Pictures\322 Illustrations\322, AAH, 1946-1964\Rita-Bender and the Philadelphia Coalition, 2004.jpg"/>
          <p:cNvPicPr>
            <a:picLocks noGrp="1" noChangeAspect="1" noChangeArrowheads="1"/>
          </p:cNvPicPr>
          <p:nvPr>
            <p:ph sz="half" idx="2"/>
          </p:nvPr>
        </p:nvPicPr>
        <p:blipFill>
          <a:blip r:embed="rId3" cstate="print"/>
          <a:srcRect/>
          <a:stretch>
            <a:fillRect/>
          </a:stretch>
        </p:blipFill>
        <p:spPr bwMode="auto">
          <a:xfrm>
            <a:off x="4076700" y="1905000"/>
            <a:ext cx="5067300" cy="2667000"/>
          </a:xfrm>
          <a:prstGeom prst="rect">
            <a:avLst/>
          </a:prstGeom>
          <a:noFill/>
        </p:spPr>
      </p:pic>
    </p:spTree>
    <p:extLst>
      <p:ext uri="{BB962C8B-B14F-4D97-AF65-F5344CB8AC3E}">
        <p14:creationId xmlns:p14="http://schemas.microsoft.com/office/powerpoint/2010/main" val="24340422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0" y="0"/>
            <a:ext cx="9144000" cy="685800"/>
          </a:xfrm>
        </p:spPr>
        <p:txBody>
          <a:bodyPr/>
          <a:lstStyle/>
          <a:p>
            <a:r>
              <a:rPr lang="en-US" sz="2800" dirty="0"/>
              <a:t>A Letter from Mississippi to Parents in Seattle, 1964</a:t>
            </a:r>
          </a:p>
        </p:txBody>
      </p:sp>
      <p:sp>
        <p:nvSpPr>
          <p:cNvPr id="217091" name="Rectangle 3"/>
          <p:cNvSpPr>
            <a:spLocks noGrp="1" noChangeArrowheads="1"/>
          </p:cNvSpPr>
          <p:nvPr>
            <p:ph type="body" idx="1"/>
          </p:nvPr>
        </p:nvSpPr>
        <p:spPr>
          <a:xfrm>
            <a:off x="0" y="838200"/>
            <a:ext cx="9144000" cy="6629400"/>
          </a:xfrm>
        </p:spPr>
        <p:txBody>
          <a:bodyPr/>
          <a:lstStyle/>
          <a:p>
            <a:pPr>
              <a:lnSpc>
                <a:spcPct val="80000"/>
              </a:lnSpc>
              <a:buFont typeface="Wingdings" pitchFamily="2" charset="2"/>
              <a:buNone/>
            </a:pPr>
            <a:r>
              <a:rPr lang="en-US" sz="2000" dirty="0"/>
              <a:t>	Dear Mom and Dad:</a:t>
            </a:r>
          </a:p>
          <a:p>
            <a:pPr>
              <a:lnSpc>
                <a:spcPct val="80000"/>
              </a:lnSpc>
              <a:buFont typeface="Wingdings" pitchFamily="2" charset="2"/>
              <a:buNone/>
            </a:pPr>
            <a:r>
              <a:rPr lang="en-US" sz="2000" dirty="0"/>
              <a:t>                                                                                                           </a:t>
            </a:r>
          </a:p>
          <a:p>
            <a:pPr>
              <a:lnSpc>
                <a:spcPct val="80000"/>
              </a:lnSpc>
              <a:buFont typeface="Wingdings" pitchFamily="2" charset="2"/>
              <a:buNone/>
            </a:pPr>
            <a:r>
              <a:rPr lang="en-US" sz="2000" dirty="0"/>
              <a:t>            This letter is hard to write because I would like so much to communicate how I feel and I don't know if I can.  It is very hard to answer to your attitude that if I loved you I wouldn't do this--hard, because the thought is cruel.  I can only hope you have the sensitivity to understand that I can both love you very much and desire to go to Mississippi.  I have no way of demonstrating my love.  It is simply a fact and that is all I can say....</a:t>
            </a:r>
          </a:p>
          <a:p>
            <a:pPr>
              <a:lnSpc>
                <a:spcPct val="80000"/>
              </a:lnSpc>
            </a:pPr>
            <a:endParaRPr lang="en-US" sz="2000" dirty="0"/>
          </a:p>
          <a:p>
            <a:pPr>
              <a:lnSpc>
                <a:spcPct val="80000"/>
              </a:lnSpc>
              <a:buFont typeface="Wingdings" pitchFamily="2" charset="2"/>
              <a:buNone/>
            </a:pPr>
            <a:r>
              <a:rPr lang="en-US" sz="2000" dirty="0"/>
              <a:t>            I hope you will accept my decision even if you do not agree with me.  There comes a time when you have to do things which your parents do not agree with.... Convictions are worthless in themselves.  In fact, if they don't become actions, they are worse than worthless--they become a force of evil in themselves.  You can't run away from a broadened awareness.... If you try, it follows you in your conscience, or you become a self-deceiving person who has numbed some of his humanness.  I think you have to live to the fullest extent to which you have gained an awareness or you are less than the human being you are capable of being.... This doesn't apply just to civil rights or social consciousness but to all the experiences of life....</a:t>
            </a:r>
          </a:p>
          <a:p>
            <a:pPr>
              <a:lnSpc>
                <a:spcPct val="80000"/>
              </a:lnSpc>
            </a:pPr>
            <a:endParaRPr lang="en-US" sz="2000" dirty="0"/>
          </a:p>
          <a:p>
            <a:pPr>
              <a:lnSpc>
                <a:spcPct val="80000"/>
              </a:lnSpc>
              <a:buFont typeface="Wingdings" pitchFamily="2" charset="2"/>
              <a:buNone/>
            </a:pPr>
            <a:r>
              <a:rPr lang="en-US" sz="2000" dirty="0"/>
              <a:t>                                                                                                Love, Bonnie</a:t>
            </a:r>
          </a:p>
        </p:txBody>
      </p:sp>
    </p:spTree>
    <p:extLst>
      <p:ext uri="{BB962C8B-B14F-4D97-AF65-F5344CB8AC3E}">
        <p14:creationId xmlns:p14="http://schemas.microsoft.com/office/powerpoint/2010/main" val="20796816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5" name="Rectangle 5"/>
          <p:cNvSpPr>
            <a:spLocks noGrp="1" noChangeArrowheads="1"/>
          </p:cNvSpPr>
          <p:nvPr>
            <p:ph type="title"/>
          </p:nvPr>
        </p:nvSpPr>
        <p:spPr>
          <a:xfrm>
            <a:off x="0" y="1"/>
            <a:ext cx="9144000" cy="1066800"/>
          </a:xfrm>
        </p:spPr>
        <p:txBody>
          <a:bodyPr/>
          <a:lstStyle/>
          <a:p>
            <a:r>
              <a:rPr lang="en-US" sz="3200" dirty="0"/>
              <a:t>Lyndon Baines Johnson Signing the Civil Rights Act, June 1964</a:t>
            </a:r>
          </a:p>
        </p:txBody>
      </p:sp>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400" y="1295400"/>
            <a:ext cx="7469920" cy="5562600"/>
          </a:xfr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r>
              <a:rPr lang="en-US"/>
              <a:t>The Civil Rights Act of 1964</a:t>
            </a:r>
          </a:p>
        </p:txBody>
      </p:sp>
      <p:sp>
        <p:nvSpPr>
          <p:cNvPr id="182275" name="Rectangle 3"/>
          <p:cNvSpPr>
            <a:spLocks noGrp="1" noChangeArrowheads="1"/>
          </p:cNvSpPr>
          <p:nvPr>
            <p:ph type="body" idx="1"/>
          </p:nvPr>
        </p:nvSpPr>
        <p:spPr>
          <a:xfrm>
            <a:off x="457200" y="1600200"/>
            <a:ext cx="8229600" cy="5638800"/>
          </a:xfrm>
        </p:spPr>
        <p:txBody>
          <a:bodyPr/>
          <a:lstStyle/>
          <a:p>
            <a:pPr>
              <a:lnSpc>
                <a:spcPct val="80000"/>
              </a:lnSpc>
              <a:buFont typeface="Wingdings" pitchFamily="2" charset="2"/>
              <a:buNone/>
            </a:pPr>
            <a:r>
              <a:rPr lang="en-US" sz="1400" dirty="0"/>
              <a:t>	An Act</a:t>
            </a:r>
            <a:br>
              <a:rPr lang="en-US" sz="1400" dirty="0"/>
            </a:br>
            <a:br>
              <a:rPr lang="en-US" sz="1400" dirty="0"/>
            </a:br>
            <a:r>
              <a:rPr lang="en-US" sz="1400" dirty="0"/>
              <a:t>To enforce the constitutional right to vote, to confer jurisdiction upon the district courts of the United States to provide injunctive relief against discrimination in public accommodations, to authorize the Attorney General to institute suits to protect constitutional rights in public facilities and public education, to extend the Commission on Civil Rights, to prevent discrimination in federally assisted programs, to establish a Commission on Equal Employment Opportunity, and for other purposes. </a:t>
            </a:r>
            <a:br>
              <a:rPr lang="en-US" sz="1400" dirty="0"/>
            </a:br>
            <a:endParaRPr lang="en-US" sz="1400" dirty="0"/>
          </a:p>
          <a:p>
            <a:pPr>
              <a:lnSpc>
                <a:spcPct val="80000"/>
              </a:lnSpc>
              <a:buFont typeface="Wingdings" pitchFamily="2" charset="2"/>
              <a:buNone/>
            </a:pPr>
            <a:r>
              <a:rPr lang="en-US" sz="1400" dirty="0"/>
              <a:t>	Be it enacted by the Senate and House of Representatives of the United States of America in Congress assembled, That this Act may be cited as the "Civil Rights Act of 1964".</a:t>
            </a:r>
            <a:br>
              <a:rPr lang="en-US" sz="1400" dirty="0"/>
            </a:br>
            <a:br>
              <a:rPr lang="en-US" sz="1400" dirty="0"/>
            </a:br>
            <a:r>
              <a:rPr lang="en-US" sz="1400" dirty="0"/>
              <a:t>TITLE I--VOTING RIGHTS</a:t>
            </a:r>
            <a:br>
              <a:rPr lang="en-US" sz="1400" dirty="0"/>
            </a:br>
            <a:br>
              <a:rPr lang="en-US" sz="1400" dirty="0"/>
            </a:br>
            <a:r>
              <a:rPr lang="en-US" sz="1400" dirty="0"/>
              <a:t>SEC. 101. Section 2004 of the Revised Statutes (42 U.S.C. 1971), as amended by section 131 of the Civil Rights Act of 1957 (71 Stat. 637), and as further amended by section 601 of the Civil Rights Act of 1960 (74 Stat. 90), is further amended as follows:</a:t>
            </a:r>
            <a:br>
              <a:rPr lang="en-US" sz="1400" dirty="0"/>
            </a:br>
            <a:br>
              <a:rPr lang="en-US" sz="1400" dirty="0"/>
            </a:br>
            <a:r>
              <a:rPr lang="en-US" sz="1400" dirty="0"/>
              <a:t>(a) Insert "1" after "(a)" in subsection (a) and add at the end of subsection (a) the following new paragraphs:</a:t>
            </a:r>
            <a:br>
              <a:rPr lang="en-US" sz="1400" dirty="0"/>
            </a:br>
            <a:br>
              <a:rPr lang="en-US" sz="1400" dirty="0"/>
            </a:br>
            <a:r>
              <a:rPr lang="en-US" sz="1400" dirty="0"/>
              <a:t>"(2) No person acting under color of law shall--</a:t>
            </a:r>
            <a:br>
              <a:rPr lang="en-US" sz="1400" dirty="0"/>
            </a:br>
            <a:br>
              <a:rPr lang="en-US" sz="1400" dirty="0"/>
            </a:br>
            <a:r>
              <a:rPr lang="en-US" sz="1400" dirty="0"/>
              <a:t>"(A) in determining whether any individual is qualified under State law or laws to vote in any Federal election, apply any standard, practice, or procedure different from the standards, practices, or procedures applied under such law or laws to other individuals within the same county, parish, or similar political subdivision who have been found by State officials to be qualified to vote;</a:t>
            </a:r>
            <a:br>
              <a:rPr lang="en-US" sz="1400" dirty="0"/>
            </a:br>
            <a:br>
              <a:rPr lang="en-US" sz="1400" dirty="0"/>
            </a:br>
            <a:endParaRPr lang="en-US" sz="1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Give My Mom a Job</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0556" y="1219200"/>
            <a:ext cx="9211734" cy="5181600"/>
          </a:xfrm>
        </p:spPr>
      </p:pic>
    </p:spTree>
    <p:extLst>
      <p:ext uri="{BB962C8B-B14F-4D97-AF65-F5344CB8AC3E}">
        <p14:creationId xmlns:p14="http://schemas.microsoft.com/office/powerpoint/2010/main" val="8005392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Washington Post Front Page Story on the Passage of the Civil Rights Bill, July 2, 1964</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55" y="1976831"/>
            <a:ext cx="9112984" cy="4888096"/>
          </a:xfrm>
        </p:spPr>
      </p:pic>
    </p:spTree>
    <p:extLst>
      <p:ext uri="{BB962C8B-B14F-4D97-AF65-F5344CB8AC3E}">
        <p14:creationId xmlns:p14="http://schemas.microsoft.com/office/powerpoint/2010/main" val="390116555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1002" y="847724"/>
            <a:ext cx="9532598" cy="6162676"/>
          </a:xfrm>
        </p:spPr>
      </p:pic>
    </p:spTree>
    <p:extLst>
      <p:ext uri="{BB962C8B-B14F-4D97-AF65-F5344CB8AC3E}">
        <p14:creationId xmlns:p14="http://schemas.microsoft.com/office/powerpoint/2010/main" val="22857074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407987"/>
          </a:xfrm>
        </p:spPr>
        <p:txBody>
          <a:bodyPr/>
          <a:lstStyle/>
          <a:p>
            <a:r>
              <a:rPr lang="en-US" sz="3200" dirty="0"/>
              <a:t>UC Free Speech Protest,  Berkeley, 1964</a:t>
            </a:r>
          </a:p>
        </p:txBody>
      </p:sp>
      <p:pic>
        <p:nvPicPr>
          <p:cNvPr id="4" name="Picture 2" descr="C:\Users\Office Depot\Desktop\Pictures\101 Illustrations\101, The Sixties (1960-1975)\Berkeley Free Speech Protest, 1964.jpg"/>
          <p:cNvPicPr>
            <a:picLocks noGrp="1" noChangeAspect="1" noChangeArrowheads="1"/>
          </p:cNvPicPr>
          <p:nvPr>
            <p:ph idx="1"/>
          </p:nvPr>
        </p:nvPicPr>
        <p:blipFill>
          <a:blip r:embed="rId2" cstate="print"/>
          <a:srcRect/>
          <a:stretch>
            <a:fillRect/>
          </a:stretch>
        </p:blipFill>
        <p:spPr bwMode="auto">
          <a:xfrm>
            <a:off x="822633" y="914400"/>
            <a:ext cx="7551174" cy="59436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1" name="Rectangle 5"/>
          <p:cNvSpPr>
            <a:spLocks noGrp="1" noChangeArrowheads="1"/>
          </p:cNvSpPr>
          <p:nvPr>
            <p:ph type="title"/>
          </p:nvPr>
        </p:nvSpPr>
        <p:spPr/>
        <p:txBody>
          <a:bodyPr/>
          <a:lstStyle/>
          <a:p>
            <a:endParaRPr lang="en-US"/>
          </a:p>
        </p:txBody>
      </p:sp>
      <p:pic>
        <p:nvPicPr>
          <p:cNvPr id="214020" name="Picture 4" descr="Womens Rights March, NYC, 1971"/>
          <p:cNvPicPr>
            <a:picLocks noGrp="1" noChangeAspect="1" noChangeArrowheads="1"/>
          </p:cNvPicPr>
          <p:nvPr>
            <p:ph idx="1"/>
          </p:nvPr>
        </p:nvPicPr>
        <p:blipFill>
          <a:blip r:embed="rId2" cstate="print"/>
          <a:srcRect/>
          <a:stretch>
            <a:fillRect/>
          </a:stretch>
        </p:blipFill>
        <p:spPr>
          <a:xfrm>
            <a:off x="0" y="457200"/>
            <a:ext cx="9144000" cy="6173788"/>
          </a:xfrm>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0" y="277813"/>
            <a:ext cx="9144000" cy="560387"/>
          </a:xfrm>
        </p:spPr>
        <p:txBody>
          <a:bodyPr/>
          <a:lstStyle/>
          <a:p>
            <a:r>
              <a:rPr lang="en-US" sz="3600"/>
              <a:t>Anti-War Protest, Washington, D.C., 1969</a:t>
            </a:r>
          </a:p>
        </p:txBody>
      </p:sp>
      <p:pic>
        <p:nvPicPr>
          <p:cNvPr id="219139" name="Picture 3" descr="Anti-War Protest on the Mall, Washington, D"/>
          <p:cNvPicPr>
            <a:picLocks noGrp="1" noChangeAspect="1" noChangeArrowheads="1"/>
          </p:cNvPicPr>
          <p:nvPr>
            <p:ph idx="1"/>
          </p:nvPr>
        </p:nvPicPr>
        <p:blipFill>
          <a:blip r:embed="rId2" cstate="print"/>
          <a:srcRect/>
          <a:stretch>
            <a:fillRect/>
          </a:stretch>
        </p:blipFill>
        <p:spPr>
          <a:xfrm>
            <a:off x="0" y="914400"/>
            <a:ext cx="9372600" cy="6237288"/>
          </a:xfrm>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Taylor\Pictures\101 Illustrations\101, The Sixties (1960-1975)\Gay Liberation Front March, ca. 1972.jpg"/>
          <p:cNvPicPr>
            <a:picLocks noGrp="1" noChangeAspect="1" noChangeArrowheads="1"/>
          </p:cNvPicPr>
          <p:nvPr>
            <p:ph idx="1"/>
          </p:nvPr>
        </p:nvPicPr>
        <p:blipFill>
          <a:blip r:embed="rId2" cstate="print"/>
          <a:srcRect/>
          <a:stretch>
            <a:fillRect/>
          </a:stretch>
        </p:blipFill>
        <p:spPr bwMode="auto">
          <a:xfrm>
            <a:off x="0" y="-304800"/>
            <a:ext cx="9093398" cy="7162800"/>
          </a:xfrm>
          <a:prstGeom prst="rect">
            <a:avLst/>
          </a:prstGeom>
          <a:noFill/>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28800"/>
          </a:xfrm>
        </p:spPr>
        <p:txBody>
          <a:bodyPr/>
          <a:lstStyle/>
          <a:p>
            <a:r>
              <a:rPr lang="en-US" sz="3600" dirty="0"/>
              <a:t>Anti-Apartheid Protests in Johannesburg, 1966, 1980</a:t>
            </a:r>
          </a:p>
        </p:txBody>
      </p:sp>
      <p:pic>
        <p:nvPicPr>
          <p:cNvPr id="1026" name="Picture 2" descr="C:\Users\User\Desktop\Anti-Apartheid Protest, Johannesburg, n.d..jpg"/>
          <p:cNvPicPr>
            <a:picLocks noGrp="1" noChangeAspect="1" noChangeArrowheads="1"/>
          </p:cNvPicPr>
          <p:nvPr>
            <p:ph idx="1"/>
          </p:nvPr>
        </p:nvPicPr>
        <p:blipFill>
          <a:blip r:embed="rId2" cstate="print"/>
          <a:srcRect/>
          <a:stretch>
            <a:fillRect/>
          </a:stretch>
        </p:blipFill>
        <p:spPr bwMode="auto">
          <a:xfrm>
            <a:off x="0" y="1828800"/>
            <a:ext cx="4649216" cy="3352800"/>
          </a:xfrm>
          <a:prstGeom prst="rect">
            <a:avLst/>
          </a:prstGeom>
          <a:noFill/>
        </p:spPr>
      </p:pic>
      <p:pic>
        <p:nvPicPr>
          <p:cNvPr id="1027" name="Picture 3" descr="C:\Users\User\Desktop\Anti-Apartheid Protest, Johannesburg, 1980.jpg"/>
          <p:cNvPicPr>
            <a:picLocks noChangeAspect="1" noChangeArrowheads="1"/>
          </p:cNvPicPr>
          <p:nvPr/>
        </p:nvPicPr>
        <p:blipFill>
          <a:blip r:embed="rId3" cstate="print"/>
          <a:srcRect/>
          <a:stretch>
            <a:fillRect/>
          </a:stretch>
        </p:blipFill>
        <p:spPr bwMode="auto">
          <a:xfrm>
            <a:off x="4706112" y="1905000"/>
            <a:ext cx="4437888" cy="3200400"/>
          </a:xfrm>
          <a:prstGeom prst="rect">
            <a:avLst/>
          </a:prstGeom>
          <a:noFill/>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8" name="Rectangle 8"/>
          <p:cNvSpPr>
            <a:spLocks noGrp="1" noChangeArrowheads="1"/>
          </p:cNvSpPr>
          <p:nvPr>
            <p:ph type="title"/>
          </p:nvPr>
        </p:nvSpPr>
        <p:spPr>
          <a:xfrm>
            <a:off x="0" y="277813"/>
            <a:ext cx="9144000" cy="1139825"/>
          </a:xfrm>
        </p:spPr>
        <p:txBody>
          <a:bodyPr/>
          <a:lstStyle/>
          <a:p>
            <a:r>
              <a:rPr lang="en-US" sz="2800"/>
              <a:t>“We Shall Overcome” in Tiananmen Square, </a:t>
            </a:r>
            <a:br>
              <a:rPr lang="en-US" sz="2800"/>
            </a:br>
            <a:r>
              <a:rPr lang="en-US" sz="2800"/>
              <a:t>Beijing, 1989</a:t>
            </a:r>
          </a:p>
        </p:txBody>
      </p:sp>
      <p:pic>
        <p:nvPicPr>
          <p:cNvPr id="102404" name="Picture 4" descr="We Shall Overcome in Tiananmen Square, Beijing, 1989 (Enduring Vision)"/>
          <p:cNvPicPr>
            <a:picLocks noGrp="1" noChangeAspect="1" noChangeArrowheads="1"/>
          </p:cNvPicPr>
          <p:nvPr>
            <p:ph sz="half" idx="1"/>
          </p:nvPr>
        </p:nvPicPr>
        <p:blipFill>
          <a:blip r:embed="rId2" cstate="print"/>
          <a:srcRect/>
          <a:stretch>
            <a:fillRect/>
          </a:stretch>
        </p:blipFill>
        <p:spPr>
          <a:xfrm>
            <a:off x="3914775" y="1447800"/>
            <a:ext cx="5229225" cy="5867400"/>
          </a:xfrm>
          <a:noFill/>
          <a:ln/>
        </p:spPr>
      </p:pic>
      <p:pic>
        <p:nvPicPr>
          <p:cNvPr id="102407" name="Picture 7" descr="Tiananmen Square Protest, 1989"/>
          <p:cNvPicPr>
            <a:picLocks noGrp="1" noChangeAspect="1" noChangeArrowheads="1"/>
          </p:cNvPicPr>
          <p:nvPr>
            <p:ph sz="half" idx="2"/>
          </p:nvPr>
        </p:nvPicPr>
        <p:blipFill>
          <a:blip r:embed="rId3" cstate="print"/>
          <a:srcRect/>
          <a:stretch>
            <a:fillRect/>
          </a:stretch>
        </p:blipFill>
        <p:spPr>
          <a:xfrm>
            <a:off x="0" y="1447800"/>
            <a:ext cx="3656013" cy="5410200"/>
          </a:xfrm>
          <a:noFill/>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865187"/>
          </a:xfrm>
        </p:spPr>
        <p:txBody>
          <a:bodyPr/>
          <a:lstStyle/>
          <a:p>
            <a:r>
              <a:rPr lang="en-US" dirty="0"/>
              <a:t>The Arab Spring Protests, 2011</a:t>
            </a:r>
          </a:p>
        </p:txBody>
      </p:sp>
      <p:sp>
        <p:nvSpPr>
          <p:cNvPr id="4" name="Content Placeholder 3"/>
          <p:cNvSpPr>
            <a:spLocks noGrp="1"/>
          </p:cNvSpPr>
          <p:nvPr>
            <p:ph sz="half" idx="2"/>
          </p:nvPr>
        </p:nvSpPr>
        <p:spPr/>
        <p:txBody>
          <a:bodyPr/>
          <a:lstStyle/>
          <a:p>
            <a:endParaRPr lang="en-US"/>
          </a:p>
        </p:txBody>
      </p:sp>
      <p:pic>
        <p:nvPicPr>
          <p:cNvPr id="1026" name="Picture 2" descr="C:\Users\Taylor\Desktop\Women and the Arab Spring Protests.jpg"/>
          <p:cNvPicPr>
            <a:picLocks noGrp="1" noChangeAspect="1" noChangeArrowheads="1"/>
          </p:cNvPicPr>
          <p:nvPr>
            <p:ph sz="half" idx="1"/>
          </p:nvPr>
        </p:nvPicPr>
        <p:blipFill>
          <a:blip r:embed="rId2" cstate="print"/>
          <a:srcRect/>
          <a:stretch>
            <a:fillRect/>
          </a:stretch>
        </p:blipFill>
        <p:spPr bwMode="auto">
          <a:xfrm>
            <a:off x="0" y="1330036"/>
            <a:ext cx="9165772" cy="5832764"/>
          </a:xfrm>
          <a:prstGeom prst="rect">
            <a:avLst/>
          </a:prstGeom>
          <a:noFill/>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descr="C:\Users\User\Desktop\Statue of North Carolina Students Who Led the Sit-Ins.jpg"/>
          <p:cNvPicPr>
            <a:picLocks noGrp="1" noChangeAspect="1" noChangeArrowheads="1"/>
          </p:cNvPicPr>
          <p:nvPr>
            <p:ph sz="half" idx="1"/>
          </p:nvPr>
        </p:nvPicPr>
        <p:blipFill>
          <a:blip r:embed="rId2" cstate="print"/>
          <a:srcRect/>
          <a:stretch>
            <a:fillRect/>
          </a:stretch>
        </p:blipFill>
        <p:spPr bwMode="auto">
          <a:xfrm>
            <a:off x="0" y="0"/>
            <a:ext cx="9317934" cy="6858000"/>
          </a:xfrm>
          <a:prstGeom prst="rect">
            <a:avLst/>
          </a:prstGeom>
          <a:noFill/>
        </p:spPr>
      </p:pic>
    </p:spTree>
  </p:cSld>
  <p:clrMapOvr>
    <a:masterClrMapping/>
  </p:clrMapOvr>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1043</TotalTime>
  <Words>1234</Words>
  <Application>Microsoft Office PowerPoint</Application>
  <PresentationFormat>On-screen Show (4:3)</PresentationFormat>
  <Paragraphs>158</Paragraphs>
  <Slides>109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109</vt:i4>
      </vt:variant>
    </vt:vector>
  </HeadingPairs>
  <TitlesOfParts>
    <vt:vector size="112" baseType="lpstr">
      <vt:lpstr>Arial</vt:lpstr>
      <vt:lpstr>Wingdings</vt:lpstr>
      <vt:lpstr>Orbit</vt:lpstr>
      <vt:lpstr>We Shall Overcome 1946-1965</vt:lpstr>
      <vt:lpstr>Civil Rights Demonstration in Seattle, June 1965</vt:lpstr>
      <vt:lpstr>PowerPoint Presentation</vt:lpstr>
      <vt:lpstr>The Emmitt Till Case, 1955 Trayvon Martin, 2013</vt:lpstr>
      <vt:lpstr>Carpooling During the Montgomery Bus Boycott, 1956</vt:lpstr>
      <vt:lpstr>PowerPoint Presentation</vt:lpstr>
      <vt:lpstr>NAACP Office, Austin, Texas, 1946</vt:lpstr>
      <vt:lpstr>Federal Troops Guarding Freedom Riders Bus Near Mississippi-Alabama Border, 1961</vt:lpstr>
      <vt:lpstr>U.S. Marshals Guarding Ruby Bridges,  New Orleans, 1960</vt:lpstr>
      <vt:lpstr>PowerPoint Presentation</vt:lpstr>
      <vt:lpstr>The United States Supreme Court, 1954</vt:lpstr>
      <vt:lpstr>NAACP Dinner, Mt. Zion Baptist Church, Seattle, 1945</vt:lpstr>
      <vt:lpstr>NAACP Victory Against Restrictive Covenants, 1948</vt:lpstr>
      <vt:lpstr>PowerPoint Presentation</vt:lpstr>
      <vt:lpstr>President Harry Truman and Civil Rights</vt:lpstr>
      <vt:lpstr>Charles Houston, William Hastie, Thurgood Marshall</vt:lpstr>
      <vt:lpstr>PowerPoint Presentation</vt:lpstr>
      <vt:lpstr>G.W. McLaurin in the “Negro Row” at the University of Oklahoma, 1950</vt:lpstr>
      <vt:lpstr>Heman Sweatt Integrates the University of Texas Law School, 1950</vt:lpstr>
      <vt:lpstr>Single Room Black School,  West Memphis, Arkansas, 1949</vt:lpstr>
      <vt:lpstr>Arkansas School Children Receiving Polio Shots, 1957</vt:lpstr>
      <vt:lpstr>The Cost of Segregation Right: Black School Cafeteria, Selma, Alabama, 1954</vt:lpstr>
      <vt:lpstr>Linda Brown of Brown v. Board of Education  Left in Front of White Neighborhood School,  Right, in Segregated Black Class, Topeka, Kansas, 1950</vt:lpstr>
      <vt:lpstr>Oliver Brown, Linda Brown, and the Rest of the Brown Family, 1952</vt:lpstr>
      <vt:lpstr>School Segregation in the West All-black school, Topeka, Kansas,  ca.1878</vt:lpstr>
      <vt:lpstr>The Brown Decision, May 17, 1954 </vt:lpstr>
      <vt:lpstr>Attorneys Who Argued the Brown Case: John Scott, James Nabrit, Spottswood Robinson, Frank Reeves, Jack Greenberg, Thurgood Marshall, Louis Redding, Ulysses Simpson Tate, George Haynes</vt:lpstr>
      <vt:lpstr>The South’s Massive Resistance Campaign, 1954- ? Impeach Earl Warren Sign in Central Alabama</vt:lpstr>
      <vt:lpstr>Opposition to School Desegregation</vt:lpstr>
      <vt:lpstr>The Mississippi Sovereignty Commission Mississippi’s CIA</vt:lpstr>
      <vt:lpstr>Seattleite Rita Bender and the Campaign Against the Mississippi Sovereignty Commission</vt:lpstr>
      <vt:lpstr>The Civil Rights-Communist Nexus</vt:lpstr>
      <vt:lpstr>Black Students Turned Away from North Little  Rock High School, 1957, Anti-Integration Protest, Clinton, Tennesse,1956</vt:lpstr>
      <vt:lpstr>PowerPoint Presentation</vt:lpstr>
      <vt:lpstr>Elizabeth Eckford Surrounded by Mob, Little Rock, 1957</vt:lpstr>
      <vt:lpstr>President Dwight Eisenhower Holding a Press Conference on the Little Rock Crisis, 1957</vt:lpstr>
      <vt:lpstr>U.S. Army Troops Guarding Black Children at Little Rock High School, 1958</vt:lpstr>
      <vt:lpstr>Federal Troops Escorting Black Students to Little Rock High School, 1958</vt:lpstr>
      <vt:lpstr>Daisy Bates and the Little Rock Nine, 1959</vt:lpstr>
      <vt:lpstr>The Brown Decision, May 17, 1954 </vt:lpstr>
      <vt:lpstr>Central High School, Little Rock, Arkansas,1957</vt:lpstr>
      <vt:lpstr>Civil Rights Act of 1957</vt:lpstr>
      <vt:lpstr>The Montgomery Bus Boycott, 1955-1956 “Walking for Freedom”</vt:lpstr>
      <vt:lpstr>Martin and Coretta Scott King, on the Steps of Dexter Avenue Baptist Church, Montgomery, 1956</vt:lpstr>
      <vt:lpstr>PowerPoint Presentation</vt:lpstr>
      <vt:lpstr>Black Voting in the South, 1960 (Left) Tent City, Haywood, County, Tennessee (Right) Eligible Voters Not Allowed to Vote</vt:lpstr>
      <vt:lpstr>The South Carolina Primary, 2016 (Tomorrow) Left: Voters for Bernie Sanders Right: Voters for Hillary Clinton</vt:lpstr>
      <vt:lpstr>PowerPoint Presentation</vt:lpstr>
      <vt:lpstr>Overton Park Zoo, Memphis, 1962</vt:lpstr>
      <vt:lpstr>Segregation in America, 1960</vt:lpstr>
      <vt:lpstr>University of New Mexico, 1948</vt:lpstr>
      <vt:lpstr>Civil Rights Demonstrations,  Oklahoma City, Oklahoma, 1958</vt:lpstr>
      <vt:lpstr>Civil Rights Demonstrators,  Nashville, Tennessee, March 1960</vt:lpstr>
      <vt:lpstr>Sympathy Demonstration for Nashville Sit-Ins,  University of Washington, April 1960</vt:lpstr>
      <vt:lpstr>Seattle, 1960, Albany, Georgia, 1962</vt:lpstr>
      <vt:lpstr>Presidential Candidate John Kennedy Campaigning in Harlem with Congressman Adam Clayton Powell and Eleanor Roosevelt, 1960</vt:lpstr>
      <vt:lpstr>Hubert H. Humphrey Left: At The Democratic National Convention, 1948 Right: With Martin Luther King, 1960 </vt:lpstr>
      <vt:lpstr>Celebration of Ghana’s Independence, 1957</vt:lpstr>
      <vt:lpstr>Baby Boomers Come of Age</vt:lpstr>
      <vt:lpstr>The Greensboro Four: Ezell Blair, Joseph McNeil David Richmond, Franklin McCain</vt:lpstr>
      <vt:lpstr>Day Two of the Greensboro Sit-ins</vt:lpstr>
      <vt:lpstr>Raleigh, North Carolina Protests, February 1960</vt:lpstr>
      <vt:lpstr>Left: College Students in Civil Rights March,  Nashville, Tennessee, March 1960, Right, 20 Year-old Julian Bond, Leader of the Atlanta Sit-in Movement</vt:lpstr>
      <vt:lpstr>The police said, “Everybody’s under arrest.” So all the students got up and marched to the wagon.  Then they turned and looked around at the lunch counter again, and the second wave of students had all taken seats...then a third wave. No matter what they did and how many they arrested, there was still a lunch counter full of students—Diane Nash</vt:lpstr>
      <vt:lpstr>College Students Reading Textbooks in Atlanta Jail Rev. James Lawson Arrested in Nashville</vt:lpstr>
      <vt:lpstr>Protester Arrested in Richmond, Virginia, April 1960</vt:lpstr>
      <vt:lpstr>Left: Lunch Counter Protests in Houston, June 1960 Right: Young Dan Rather, 1963</vt:lpstr>
      <vt:lpstr>Founders of SNCC, April 15, 1960: Ella Baker and Marion Berry</vt:lpstr>
      <vt:lpstr>Rita Schwerner, SNCC Worker, 1964 Rita Bender, Civil Rights Activist, 2004</vt:lpstr>
      <vt:lpstr>Tent City, Fayette County, Tennessee, 1960</vt:lpstr>
      <vt:lpstr>Bob Moses (Left) with Cleve Jordan, Mississippi Civil Rights Leader, 1962</vt:lpstr>
      <vt:lpstr>Albany, Georgia Protests, 1962</vt:lpstr>
      <vt:lpstr>Map of the Civil Rights Movement in the South, 1957-1965</vt:lpstr>
      <vt:lpstr>Freedom Rides, 1961</vt:lpstr>
      <vt:lpstr>PowerPoint Presentation</vt:lpstr>
      <vt:lpstr>Civil Rights Scorecard, 1960-1963 Left: Jackson, Mississippi Sit-in, 1963</vt:lpstr>
      <vt:lpstr>Birmingham, 1963</vt:lpstr>
      <vt:lpstr>Birmingham, 1963</vt:lpstr>
      <vt:lpstr>PowerPoint Presentation</vt:lpstr>
      <vt:lpstr>Medgar Evers Assassinated, June 12, 1963 Evers Funeral Procession, Jackson, Mississippi</vt:lpstr>
      <vt:lpstr>Bayard Rustin and A. Philip Randolph Announce the March on Washington for August  28, 1963</vt:lpstr>
      <vt:lpstr>The “Big Five” Civil Rights Organizations</vt:lpstr>
      <vt:lpstr>PowerPoint Presentation</vt:lpstr>
      <vt:lpstr>Program of the March on Washington, August 28, 1963</vt:lpstr>
      <vt:lpstr>A. Philip Randolph Speech at the 1963 March on Washington</vt:lpstr>
      <vt:lpstr>A. Philip Randolph Speech at the 1963 March on Washington</vt:lpstr>
      <vt:lpstr>PowerPoint Presentation</vt:lpstr>
      <vt:lpstr>PowerPoint Presentation</vt:lpstr>
      <vt:lpstr>PowerPoint Presentation</vt:lpstr>
      <vt:lpstr>Edith Lee Payne at the March on Washington, 1963</vt:lpstr>
      <vt:lpstr>John Lewis, 23, Chairman of SNCC Speaks at the March on Washington</vt:lpstr>
      <vt:lpstr>The Kennedy Assassination, Dallas, Nov. 22, 1963</vt:lpstr>
      <vt:lpstr>Freedom Summer, 1964 </vt:lpstr>
      <vt:lpstr>Freedom Summer, 1964 Three Lives for Mississippi</vt:lpstr>
      <vt:lpstr>Rita Schwerner, SNCC Worker, 1964 Rita Bender, Civil Rights Activist, 2004</vt:lpstr>
      <vt:lpstr>A Letter from Mississippi to Parents in Seattle, 1964</vt:lpstr>
      <vt:lpstr>Lyndon Baines Johnson Signing the Civil Rights Act, June 1964</vt:lpstr>
      <vt:lpstr>The Civil Rights Act of 1964</vt:lpstr>
      <vt:lpstr>Give My Mom a Job</vt:lpstr>
      <vt:lpstr>Washington Post Front Page Story on the Passage of the Civil Rights Bill, July 2, 1964</vt:lpstr>
      <vt:lpstr>PowerPoint Presentation</vt:lpstr>
      <vt:lpstr>UC Free Speech Protest,  Berkeley, 1964</vt:lpstr>
      <vt:lpstr>PowerPoint Presentation</vt:lpstr>
      <vt:lpstr>Anti-War Protest, Washington, D.C., 1969</vt:lpstr>
      <vt:lpstr>PowerPoint Presentation</vt:lpstr>
      <vt:lpstr>Anti-Apartheid Protests in Johannesburg, 1966, 1980</vt:lpstr>
      <vt:lpstr>“We Shall Overcome” in Tiananmen Square,  Beijing, 1989</vt:lpstr>
      <vt:lpstr>The Arab Spring Protests, 2011</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Shall Overcome 1946-1964</dc:title>
  <dc:creator>Quintard Taylor</dc:creator>
  <cp:lastModifiedBy>Quintard Taylor</cp:lastModifiedBy>
  <cp:revision>85</cp:revision>
  <dcterms:created xsi:type="dcterms:W3CDTF">2008-03-31T06:01:15Z</dcterms:created>
  <dcterms:modified xsi:type="dcterms:W3CDTF">2018-05-26T02:32:19Z</dcterms:modified>
</cp:coreProperties>
</file>