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87"/>
  </p:notesMasterIdLst>
  <p:sldIdLst>
    <p:sldId id="256" r:id="rId2"/>
    <p:sldId id="342" r:id="rId3"/>
    <p:sldId id="306" r:id="rId4"/>
    <p:sldId id="446" r:id="rId5"/>
    <p:sldId id="307" r:id="rId6"/>
    <p:sldId id="303" r:id="rId7"/>
    <p:sldId id="298" r:id="rId8"/>
    <p:sldId id="300" r:id="rId9"/>
    <p:sldId id="457" r:id="rId10"/>
    <p:sldId id="458" r:id="rId11"/>
    <p:sldId id="408" r:id="rId12"/>
    <p:sldId id="447" r:id="rId13"/>
    <p:sldId id="302" r:id="rId14"/>
    <p:sldId id="304" r:id="rId15"/>
    <p:sldId id="308" r:id="rId16"/>
    <p:sldId id="454" r:id="rId17"/>
    <p:sldId id="309" r:id="rId18"/>
    <p:sldId id="455" r:id="rId19"/>
    <p:sldId id="314" r:id="rId20"/>
    <p:sldId id="315" r:id="rId21"/>
    <p:sldId id="316" r:id="rId22"/>
    <p:sldId id="733" r:id="rId23"/>
    <p:sldId id="460" r:id="rId24"/>
    <p:sldId id="317" r:id="rId25"/>
    <p:sldId id="387" r:id="rId26"/>
    <p:sldId id="456" r:id="rId27"/>
    <p:sldId id="343" r:id="rId28"/>
    <p:sldId id="319" r:id="rId29"/>
    <p:sldId id="320" r:id="rId30"/>
    <p:sldId id="322" r:id="rId31"/>
    <p:sldId id="321" r:id="rId32"/>
    <p:sldId id="409" r:id="rId33"/>
    <p:sldId id="324" r:id="rId34"/>
    <p:sldId id="412" r:id="rId35"/>
    <p:sldId id="411" r:id="rId36"/>
    <p:sldId id="329" r:id="rId37"/>
    <p:sldId id="415" r:id="rId38"/>
    <p:sldId id="416" r:id="rId39"/>
    <p:sldId id="410" r:id="rId40"/>
    <p:sldId id="333" r:id="rId41"/>
    <p:sldId id="346" r:id="rId42"/>
    <p:sldId id="336" r:id="rId43"/>
    <p:sldId id="465" r:id="rId44"/>
    <p:sldId id="414" r:id="rId45"/>
    <p:sldId id="339" r:id="rId46"/>
    <p:sldId id="418" r:id="rId47"/>
    <p:sldId id="325" r:id="rId48"/>
    <p:sldId id="466" r:id="rId49"/>
    <p:sldId id="419" r:id="rId50"/>
    <p:sldId id="468" r:id="rId51"/>
    <p:sldId id="358" r:id="rId52"/>
    <p:sldId id="421" r:id="rId53"/>
    <p:sldId id="359" r:id="rId54"/>
    <p:sldId id="361" r:id="rId55"/>
    <p:sldId id="362" r:id="rId56"/>
    <p:sldId id="469" r:id="rId57"/>
    <p:sldId id="451" r:id="rId58"/>
    <p:sldId id="425" r:id="rId59"/>
    <p:sldId id="363" r:id="rId60"/>
    <p:sldId id="448" r:id="rId61"/>
    <p:sldId id="470" r:id="rId62"/>
    <p:sldId id="426" r:id="rId63"/>
    <p:sldId id="735" r:id="rId64"/>
    <p:sldId id="471" r:id="rId65"/>
    <p:sldId id="366" r:id="rId66"/>
    <p:sldId id="369" r:id="rId67"/>
    <p:sldId id="472" r:id="rId68"/>
    <p:sldId id="473" r:id="rId69"/>
    <p:sldId id="371" r:id="rId70"/>
    <p:sldId id="449" r:id="rId71"/>
    <p:sldId id="452" r:id="rId72"/>
    <p:sldId id="390" r:id="rId73"/>
    <p:sldId id="375" r:id="rId74"/>
    <p:sldId id="376" r:id="rId75"/>
    <p:sldId id="474" r:id="rId76"/>
    <p:sldId id="377" r:id="rId77"/>
    <p:sldId id="428" r:id="rId78"/>
    <p:sldId id="378" r:id="rId79"/>
    <p:sldId id="734" r:id="rId80"/>
    <p:sldId id="450" r:id="rId81"/>
    <p:sldId id="381" r:id="rId82"/>
    <p:sldId id="383" r:id="rId83"/>
    <p:sldId id="384" r:id="rId84"/>
    <p:sldId id="274" r:id="rId85"/>
    <p:sldId id="386" r:id="rId8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5" autoAdjust="0"/>
    <p:restoredTop sz="94660"/>
  </p:normalViewPr>
  <p:slideViewPr>
    <p:cSldViewPr>
      <p:cViewPr varScale="1">
        <p:scale>
          <a:sx n="82" d="100"/>
          <a:sy n="82" d="100"/>
        </p:scale>
        <p:origin x="1411"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image" Target="../media/image9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83C420-A1F5-45B6-B72E-07FD3E40E520}" type="datetimeFigureOut">
              <a:rPr lang="en-US" smtClean="0"/>
              <a:pPr/>
              <a:t>5/17/2018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814198-7C81-4A19-B3C4-450C27DEB941}" type="slidenum">
              <a:rPr lang="en-US" smtClean="0"/>
              <a:pPr/>
              <a:t>‹#›</a:t>
            </a:fld>
            <a:endParaRPr lang="en-US"/>
          </a:p>
        </p:txBody>
      </p:sp>
    </p:spTree>
    <p:extLst>
      <p:ext uri="{BB962C8B-B14F-4D97-AF65-F5344CB8AC3E}">
        <p14:creationId xmlns:p14="http://schemas.microsoft.com/office/powerpoint/2010/main" val="3004220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14198-7C81-4A19-B3C4-450C27DEB941}"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814198-7C81-4A19-B3C4-450C27DEB941}" type="slidenum">
              <a:rPr lang="en-US" smtClean="0"/>
              <a:pPr/>
              <a:t>36</a:t>
            </a:fld>
            <a:endParaRPr lang="en-US"/>
          </a:p>
        </p:txBody>
      </p:sp>
    </p:spTree>
    <p:extLst>
      <p:ext uri="{BB962C8B-B14F-4D97-AF65-F5344CB8AC3E}">
        <p14:creationId xmlns:p14="http://schemas.microsoft.com/office/powerpoint/2010/main" val="179585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50186"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50187"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smtClean="0"/>
            </a:lvl1pPr>
          </a:lstStyle>
          <a:p>
            <a:pPr>
              <a:defRPr/>
            </a:pPr>
            <a:endParaRPr lang="en-US"/>
          </a:p>
        </p:txBody>
      </p:sp>
      <p:sp>
        <p:nvSpPr>
          <p:cNvPr id="13" name="Rectangle 13"/>
          <p:cNvSpPr>
            <a:spLocks noGrp="1" noChangeArrowheads="1"/>
          </p:cNvSpPr>
          <p:nvPr>
            <p:ph type="ftr" sz="quarter" idx="11"/>
          </p:nvPr>
        </p:nvSpPr>
        <p:spPr/>
        <p:txBody>
          <a:bodyPr/>
          <a:lstStyle>
            <a:lvl1pPr>
              <a:defRPr smtClean="0"/>
            </a:lvl1pPr>
          </a:lstStyle>
          <a:p>
            <a:pPr>
              <a:defRPr/>
            </a:pPr>
            <a:endParaRPr lang="en-US"/>
          </a:p>
        </p:txBody>
      </p:sp>
      <p:sp>
        <p:nvSpPr>
          <p:cNvPr id="14" name="Rectangle 14"/>
          <p:cNvSpPr>
            <a:spLocks noGrp="1" noChangeArrowheads="1"/>
          </p:cNvSpPr>
          <p:nvPr>
            <p:ph type="sldNum" sz="quarter" idx="12"/>
          </p:nvPr>
        </p:nvSpPr>
        <p:spPr/>
        <p:txBody>
          <a:bodyPr/>
          <a:lstStyle>
            <a:lvl1pPr>
              <a:defRPr smtClean="0"/>
            </a:lvl1pPr>
          </a:lstStyle>
          <a:p>
            <a:pPr>
              <a:defRPr/>
            </a:pPr>
            <a:fld id="{A039E3CF-2F98-4F62-A907-3A5936A8162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15CD9256-A7F5-4374-95AF-2622CAE59AA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A94F257E-33AC-4758-9CEB-111CA7F66FD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F44D0615-1D3C-41F8-8B62-347A8E29F63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BA6C7776-0238-4593-A858-0840797130C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650C0640-E561-4487-BD6D-88805E32FDF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0B66C732-E898-44D0-B11A-6A475679083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8FA0B135-FCCA-40C6-94B2-7C491F08708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66C21049-1DBD-4148-917B-F44A2DF2FD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0786C544-2012-4DBE-BCFE-48A865BDCB6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913E6A3B-52D9-4A21-8DC6-15044EFCFB0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B286A924-5F52-4FE2-840C-755F5B3AD2F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3DF435C3-815A-498E-BDD4-47496D9A712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39C5161B-29EB-4856-8D60-9EEB92125F26}"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39794390-FEF7-48FF-A6CA-9526519FF2E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3902075"/>
            <a:ext cx="3400425" cy="2949575"/>
            <a:chOff x="0" y="2458"/>
            <a:chExt cx="2142" cy="1858"/>
          </a:xfrm>
        </p:grpSpPr>
        <p:sp>
          <p:nvSpPr>
            <p:cNvPr id="4915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4915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4915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4915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4915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4916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4916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49162"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9163"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64"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10199"/>
                  </a:outerShdw>
                </a:effectLst>
              </a:defRPr>
            </a:lvl1pPr>
          </a:lstStyle>
          <a:p>
            <a:pPr>
              <a:defRPr/>
            </a:pPr>
            <a:endParaRPr lang="en-US"/>
          </a:p>
        </p:txBody>
      </p:sp>
      <p:sp>
        <p:nvSpPr>
          <p:cNvPr id="49165"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10199"/>
                  </a:outerShdw>
                </a:effectLst>
              </a:defRPr>
            </a:lvl1pPr>
          </a:lstStyle>
          <a:p>
            <a:pPr>
              <a:defRPr/>
            </a:pPr>
            <a:endParaRPr lang="en-US"/>
          </a:p>
        </p:txBody>
      </p:sp>
      <p:sp>
        <p:nvSpPr>
          <p:cNvPr id="49166"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10199"/>
                  </a:outerShdw>
                </a:effectLst>
              </a:defRPr>
            </a:lvl1pPr>
          </a:lstStyle>
          <a:p>
            <a:pPr>
              <a:defRPr/>
            </a:pPr>
            <a:fld id="{002D4C28-14A2-4A0C-8DD9-F53D7E1C0326}"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4"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g"/><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6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2.xml"/><Relationship Id="rId4" Type="http://schemas.openxmlformats.org/officeDocument/2006/relationships/image" Target="../media/image79.jpg"/></Relationships>
</file>

<file path=ppt/slides/_rels/slide6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3.xml"/><Relationship Id="rId4" Type="http://schemas.openxmlformats.org/officeDocument/2006/relationships/image" Target="../media/image83.jpeg"/></Relationships>
</file>

<file path=ppt/slides/_rels/slide7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100.jpeg"/><Relationship Id="rId7" Type="http://schemas.openxmlformats.org/officeDocument/2006/relationships/image" Target="../media/image99.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98.png"/><Relationship Id="rId4" Type="http://schemas.openxmlformats.org/officeDocument/2006/relationships/oleObject" Target="../embeddings/oleObject2.bin"/></Relationships>
</file>

<file path=ppt/slides/_rels/slide8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a:t>World War II and The West Coast Migration</a:t>
            </a:r>
          </a:p>
        </p:txBody>
      </p:sp>
      <p:sp>
        <p:nvSpPr>
          <p:cNvPr id="2051" name="Rectangle 3"/>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p:txBody>
          <a:bodyPr/>
          <a:lstStyle/>
          <a:p>
            <a:pPr eaLnBrk="1" hangingPunct="1">
              <a:defRPr/>
            </a:pPr>
            <a:endParaRPr lang="en-US"/>
          </a:p>
        </p:txBody>
      </p:sp>
      <p:pic>
        <p:nvPicPr>
          <p:cNvPr id="20483" name="Picture 4" descr="Member, 12th Armored Division with Nazi Prisoners, 1945 (National Archives)"/>
          <p:cNvPicPr>
            <a:picLocks noGrp="1" noChangeAspect="1" noChangeArrowheads="1"/>
          </p:cNvPicPr>
          <p:nvPr>
            <p:ph idx="1"/>
          </p:nvPr>
        </p:nvPicPr>
        <p:blipFill>
          <a:blip r:embed="rId2" cstate="print"/>
          <a:srcRect/>
          <a:stretch>
            <a:fillRect/>
          </a:stretch>
        </p:blipFill>
        <p:spPr>
          <a:xfrm>
            <a:off x="0" y="74613"/>
            <a:ext cx="9144000" cy="7078662"/>
          </a:xfr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0"/>
            <a:ext cx="8229600" cy="990600"/>
          </a:xfrm>
        </p:spPr>
        <p:txBody>
          <a:bodyPr/>
          <a:lstStyle/>
          <a:p>
            <a:pPr eaLnBrk="1" hangingPunct="1">
              <a:defRPr/>
            </a:pPr>
            <a:r>
              <a:rPr lang="en-US" sz="3200" dirty="0"/>
              <a:t>Franklin Delano Roosevelt:</a:t>
            </a:r>
            <a:br>
              <a:rPr lang="en-US" sz="3200" dirty="0"/>
            </a:br>
            <a:r>
              <a:rPr lang="en-US" sz="3200" dirty="0"/>
              <a:t>President of the United States, 1933-1945</a:t>
            </a:r>
          </a:p>
        </p:txBody>
      </p:sp>
      <p:pic>
        <p:nvPicPr>
          <p:cNvPr id="21507" name="Picture 3" descr="FDR in First Fireside Chat, March 1933 (IA)"/>
          <p:cNvPicPr>
            <a:picLocks noGrp="1" noChangeAspect="1" noChangeArrowheads="1"/>
          </p:cNvPicPr>
          <p:nvPr>
            <p:ph sz="half" idx="1"/>
          </p:nvPr>
        </p:nvPicPr>
        <p:blipFill>
          <a:blip r:embed="rId2" cstate="print"/>
          <a:srcRect/>
          <a:stretch>
            <a:fillRect/>
          </a:stretch>
        </p:blipFill>
        <p:spPr>
          <a:xfrm>
            <a:off x="762000" y="1066800"/>
            <a:ext cx="7805738" cy="5791200"/>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the FDR Memorial:</a:t>
            </a:r>
            <a:br>
              <a:rPr lang="en-US" dirty="0"/>
            </a:br>
            <a:r>
              <a:rPr lang="en-US" dirty="0"/>
              <a:t>Washington, D.C.</a:t>
            </a:r>
          </a:p>
        </p:txBody>
      </p:sp>
      <p:pic>
        <p:nvPicPr>
          <p:cNvPr id="105474" name="Picture 2" descr="C:\Users\Taylor\Desktop\FDR 2.jpg"/>
          <p:cNvPicPr>
            <a:picLocks noGrp="1" noChangeAspect="1" noChangeArrowheads="1"/>
          </p:cNvPicPr>
          <p:nvPr>
            <p:ph sz="half" idx="2"/>
          </p:nvPr>
        </p:nvPicPr>
        <p:blipFill>
          <a:blip r:embed="rId2" cstate="print"/>
          <a:srcRect/>
          <a:stretch>
            <a:fillRect/>
          </a:stretch>
        </p:blipFill>
        <p:spPr bwMode="auto">
          <a:xfrm>
            <a:off x="4748601" y="2286000"/>
            <a:ext cx="4395399" cy="3657600"/>
          </a:xfrm>
          <a:prstGeom prst="rect">
            <a:avLst/>
          </a:prstGeom>
          <a:noFill/>
        </p:spPr>
      </p:pic>
      <p:pic>
        <p:nvPicPr>
          <p:cNvPr id="105475" name="Picture 3" descr="C:\Users\Taylor\Desktop\FDR 1.jpg"/>
          <p:cNvPicPr>
            <a:picLocks noGrp="1" noChangeAspect="1" noChangeArrowheads="1"/>
          </p:cNvPicPr>
          <p:nvPr>
            <p:ph sz="half" idx="1"/>
          </p:nvPr>
        </p:nvPicPr>
        <p:blipFill>
          <a:blip r:embed="rId3" cstate="print"/>
          <a:srcRect/>
          <a:stretch>
            <a:fillRect/>
          </a:stretch>
        </p:blipFill>
        <p:spPr bwMode="auto">
          <a:xfrm>
            <a:off x="0" y="2286000"/>
            <a:ext cx="4679622" cy="35052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5"/>
          <p:cNvSpPr>
            <a:spLocks noGrp="1" noChangeArrowheads="1"/>
          </p:cNvSpPr>
          <p:nvPr>
            <p:ph type="title"/>
          </p:nvPr>
        </p:nvSpPr>
        <p:spPr>
          <a:xfrm>
            <a:off x="457200" y="0"/>
            <a:ext cx="8229600" cy="762000"/>
          </a:xfrm>
        </p:spPr>
        <p:txBody>
          <a:bodyPr/>
          <a:lstStyle/>
          <a:p>
            <a:pPr eaLnBrk="1" hangingPunct="1">
              <a:defRPr/>
            </a:pPr>
            <a:r>
              <a:rPr lang="en-US" sz="3200"/>
              <a:t>FDR Campaigning in Seattle, 1932</a:t>
            </a:r>
          </a:p>
        </p:txBody>
      </p:sp>
      <p:pic>
        <p:nvPicPr>
          <p:cNvPr id="22531" name="Picture 4" descr="FDR in Seattle, 1932 (MOHAI)"/>
          <p:cNvPicPr>
            <a:picLocks noGrp="1" noChangeAspect="1" noChangeArrowheads="1"/>
          </p:cNvPicPr>
          <p:nvPr>
            <p:ph idx="1"/>
          </p:nvPr>
        </p:nvPicPr>
        <p:blipFill>
          <a:blip r:embed="rId3" cstate="print"/>
          <a:srcRect/>
          <a:stretch>
            <a:fillRect/>
          </a:stretch>
        </p:blipFill>
        <p:spPr>
          <a:xfrm>
            <a:off x="1295400" y="852488"/>
            <a:ext cx="6781800" cy="6005512"/>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5"/>
          <p:cNvSpPr>
            <a:spLocks noGrp="1" noChangeArrowheads="1"/>
          </p:cNvSpPr>
          <p:nvPr>
            <p:ph type="title"/>
          </p:nvPr>
        </p:nvSpPr>
        <p:spPr>
          <a:xfrm>
            <a:off x="457200" y="0"/>
            <a:ext cx="8229600" cy="838200"/>
          </a:xfrm>
        </p:spPr>
        <p:txBody>
          <a:bodyPr/>
          <a:lstStyle/>
          <a:p>
            <a:pPr eaLnBrk="1" hangingPunct="1">
              <a:defRPr/>
            </a:pPr>
            <a:r>
              <a:rPr lang="en-US" sz="4000"/>
              <a:t>FDR at Tuskegee, March 30, 1939</a:t>
            </a:r>
          </a:p>
        </p:txBody>
      </p:sp>
      <p:pic>
        <p:nvPicPr>
          <p:cNvPr id="23555" name="Picture 4" descr="FDR Visits Tuskegee, March 30, 1939 (Frederick Patterson book)"/>
          <p:cNvPicPr>
            <a:picLocks noGrp="1" noChangeAspect="1" noChangeArrowheads="1"/>
          </p:cNvPicPr>
          <p:nvPr>
            <p:ph idx="1"/>
          </p:nvPr>
        </p:nvPicPr>
        <p:blipFill>
          <a:blip r:embed="rId2" cstate="print"/>
          <a:srcRect/>
          <a:stretch>
            <a:fillRect/>
          </a:stretch>
        </p:blipFill>
        <p:spPr>
          <a:xfrm>
            <a:off x="609600" y="936625"/>
            <a:ext cx="8001000" cy="5921375"/>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a:t>FDR’s Black Cabinet, 1936</a:t>
            </a:r>
          </a:p>
        </p:txBody>
      </p:sp>
      <p:pic>
        <p:nvPicPr>
          <p:cNvPr id="24579" name="Picture 3" descr="FDR's Black Cabinet"/>
          <p:cNvPicPr>
            <a:picLocks noGrp="1" noChangeAspect="1" noChangeArrowheads="1"/>
          </p:cNvPicPr>
          <p:nvPr>
            <p:ph idx="1"/>
          </p:nvPr>
        </p:nvPicPr>
        <p:blipFill>
          <a:blip r:embed="rId2" cstate="print"/>
          <a:srcRect/>
          <a:stretch>
            <a:fillRect/>
          </a:stretch>
        </p:blipFill>
        <p:spPr>
          <a:xfrm>
            <a:off x="0" y="1524000"/>
            <a:ext cx="9144000" cy="4640263"/>
          </a:xfrm>
          <a:noFill/>
        </p:spPr>
      </p:pic>
      <p:sp>
        <p:nvSpPr>
          <p:cNvPr id="58372" name="Rectangle 4"/>
          <p:cNvSpPr>
            <a:spLocks noChangeArrowheads="1"/>
          </p:cNvSpPr>
          <p:nvPr/>
        </p:nvSpPr>
        <p:spPr bwMode="auto">
          <a:xfrm>
            <a:off x="457200" y="1600200"/>
            <a:ext cx="4038600" cy="4530725"/>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75000"/>
              <a:buFont typeface="Wingdings" pitchFamily="2" charset="2"/>
              <a:buChar char="l"/>
              <a:defRPr/>
            </a:pPr>
            <a:endParaRPr lang="en-US" sz="2800">
              <a:effectLst>
                <a:outerShdw blurRad="38100" dist="38100" dir="2700000" algn="tl">
                  <a:srgbClr val="010199"/>
                </a:outerShdw>
              </a:effectLst>
            </a:endParaRPr>
          </a:p>
        </p:txBody>
      </p:sp>
      <p:sp>
        <p:nvSpPr>
          <p:cNvPr id="58373" name="Rectangle 5"/>
          <p:cNvSpPr>
            <a:spLocks noChangeArrowheads="1"/>
          </p:cNvSpPr>
          <p:nvPr/>
        </p:nvSpPr>
        <p:spPr bwMode="auto">
          <a:xfrm>
            <a:off x="609600" y="1752600"/>
            <a:ext cx="4038600" cy="4530725"/>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75000"/>
              <a:buFont typeface="Wingdings" pitchFamily="2" charset="2"/>
              <a:buChar char="l"/>
              <a:defRPr/>
            </a:pPr>
            <a:endParaRPr lang="en-US" sz="2800">
              <a:effectLst>
                <a:outerShdw blurRad="38100" dist="38100" dir="2700000" algn="tl">
                  <a:srgbClr val="010199"/>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838200"/>
          </a:xfrm>
        </p:spPr>
        <p:txBody>
          <a:bodyPr/>
          <a:lstStyle/>
          <a:p>
            <a:pPr eaLnBrk="1" hangingPunct="1">
              <a:defRPr/>
            </a:pPr>
            <a:r>
              <a:rPr lang="en-US" sz="2800"/>
              <a:t>Ralph Bunche &amp; Mary McLeod Bethune</a:t>
            </a:r>
          </a:p>
        </p:txBody>
      </p:sp>
      <p:graphicFrame>
        <p:nvGraphicFramePr>
          <p:cNvPr id="1026" name="Object 3"/>
          <p:cNvGraphicFramePr>
            <a:graphicFrameLocks noGrp="1" noChangeAspect="1"/>
          </p:cNvGraphicFramePr>
          <p:nvPr>
            <p:ph type="body" idx="1"/>
          </p:nvPr>
        </p:nvGraphicFramePr>
        <p:xfrm>
          <a:off x="1676400" y="914400"/>
          <a:ext cx="5868988" cy="5943600"/>
        </p:xfrm>
        <a:graphic>
          <a:graphicData uri="http://schemas.openxmlformats.org/presentationml/2006/ole">
            <mc:AlternateContent xmlns:mc="http://schemas.openxmlformats.org/markup-compatibility/2006">
              <mc:Choice xmlns:v="urn:schemas-microsoft-com:vml" Requires="v">
                <p:oleObj spid="_x0000_s1050" name="Photo Editor Photo" r:id="rId3" imgW="11879333" imgH="12028571" progId="">
                  <p:embed/>
                </p:oleObj>
              </mc:Choice>
              <mc:Fallback>
                <p:oleObj name="Photo Editor Photo" r:id="rId3" imgW="11879333" imgH="12028571"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914400"/>
                        <a:ext cx="5868988" cy="594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Eugene Kinkle Jones and Robert Weaver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975" y="1828800"/>
            <a:ext cx="3705726" cy="50292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3618" y="1828800"/>
            <a:ext cx="3404382" cy="5029200"/>
          </a:xfrm>
          <a:prstGeom prst="rect">
            <a:avLst/>
          </a:prstGeom>
        </p:spPr>
      </p:pic>
    </p:spTree>
    <p:extLst>
      <p:ext uri="{BB962C8B-B14F-4D97-AF65-F5344CB8AC3E}">
        <p14:creationId xmlns:p14="http://schemas.microsoft.com/office/powerpoint/2010/main" val="51697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Frank Horne and Ambrose Caliver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27" y="1828516"/>
            <a:ext cx="3035219" cy="37338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2513" y="1828516"/>
            <a:ext cx="5759196" cy="4343967"/>
          </a:xfrm>
          <a:prstGeom prst="rect">
            <a:avLst/>
          </a:prstGeom>
        </p:spPr>
      </p:pic>
    </p:spTree>
    <p:extLst>
      <p:ext uri="{BB962C8B-B14F-4D97-AF65-F5344CB8AC3E}">
        <p14:creationId xmlns:p14="http://schemas.microsoft.com/office/powerpoint/2010/main" val="2170155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Eleanor Roosevelt </a:t>
            </a:r>
            <a:br>
              <a:rPr lang="en-US" dirty="0"/>
            </a:br>
            <a:r>
              <a:rPr lang="en-US" sz="3200" dirty="0"/>
              <a:t>Visiting an Ohio Coal Mine and Honoring Black Soldiers at Fort Lawton (Seattle)</a:t>
            </a:r>
          </a:p>
        </p:txBody>
      </p:sp>
      <p:pic>
        <p:nvPicPr>
          <p:cNvPr id="25603" name="Picture 2" descr="C:\Users\Best Buy\Desktop\Eleanor Roosevelt &amp; Ohio Coal Miner (GML).jpg"/>
          <p:cNvPicPr>
            <a:picLocks noGrp="1" noChangeAspect="1" noChangeArrowheads="1"/>
          </p:cNvPicPr>
          <p:nvPr>
            <p:ph idx="1"/>
          </p:nvPr>
        </p:nvPicPr>
        <p:blipFill>
          <a:blip r:embed="rId2" cstate="print"/>
          <a:srcRect/>
          <a:stretch>
            <a:fillRect/>
          </a:stretch>
        </p:blipFill>
        <p:spPr>
          <a:xfrm>
            <a:off x="0" y="1905000"/>
            <a:ext cx="3494088" cy="4530725"/>
          </a:xfrm>
          <a:noFill/>
        </p:spPr>
      </p:pic>
      <p:pic>
        <p:nvPicPr>
          <p:cNvPr id="25604" name="Picture 4" descr="Eleanor Roosevelt Pinning Medal on Seattle Soldier, 1943 (MOHAI)"/>
          <p:cNvPicPr>
            <a:picLocks noChangeAspect="1" noChangeArrowheads="1"/>
          </p:cNvPicPr>
          <p:nvPr/>
        </p:nvPicPr>
        <p:blipFill>
          <a:blip r:embed="rId3" cstate="print"/>
          <a:srcRect/>
          <a:stretch>
            <a:fillRect/>
          </a:stretch>
        </p:blipFill>
        <p:spPr bwMode="auto">
          <a:xfrm>
            <a:off x="3657600" y="1981200"/>
            <a:ext cx="5486400" cy="402431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0"/>
            <a:ext cx="8229600" cy="990600"/>
          </a:xfrm>
        </p:spPr>
        <p:txBody>
          <a:bodyPr/>
          <a:lstStyle/>
          <a:p>
            <a:pPr eaLnBrk="1" hangingPunct="1">
              <a:defRPr/>
            </a:pPr>
            <a:r>
              <a:rPr lang="en-US" sz="3200"/>
              <a:t>The Emerging New Deal Coalition:</a:t>
            </a:r>
            <a:br>
              <a:rPr lang="en-US" sz="3200"/>
            </a:br>
            <a:r>
              <a:rPr lang="en-US" sz="2800"/>
              <a:t>Black Harlem Voters, 1936</a:t>
            </a:r>
          </a:p>
        </p:txBody>
      </p:sp>
      <p:pic>
        <p:nvPicPr>
          <p:cNvPr id="27651" name="Picture 3" descr="Black Harlem Voters, 1936 (EV)"/>
          <p:cNvPicPr>
            <a:picLocks noGrp="1" noChangeAspect="1" noChangeArrowheads="1"/>
          </p:cNvPicPr>
          <p:nvPr>
            <p:ph idx="1"/>
          </p:nvPr>
        </p:nvPicPr>
        <p:blipFill>
          <a:blip r:embed="rId2" cstate="print"/>
          <a:srcRect/>
          <a:stretch>
            <a:fillRect/>
          </a:stretch>
        </p:blipFill>
        <p:spPr>
          <a:xfrm>
            <a:off x="762000" y="1044575"/>
            <a:ext cx="7772400" cy="581342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sz="3200" dirty="0"/>
              <a:t>Eleanor Roosevelt on Black Rights, 1940</a:t>
            </a:r>
          </a:p>
        </p:txBody>
      </p:sp>
      <p:sp>
        <p:nvSpPr>
          <p:cNvPr id="64515" name="Rectangle 3"/>
          <p:cNvSpPr>
            <a:spLocks noGrp="1" noChangeArrowheads="1"/>
          </p:cNvSpPr>
          <p:nvPr>
            <p:ph type="body" sz="half" idx="1"/>
          </p:nvPr>
        </p:nvSpPr>
        <p:spPr>
          <a:xfrm>
            <a:off x="0" y="1447800"/>
            <a:ext cx="5562600" cy="5410200"/>
          </a:xfrm>
        </p:spPr>
        <p:txBody>
          <a:bodyPr/>
          <a:lstStyle/>
          <a:p>
            <a:pPr eaLnBrk="1" hangingPunct="1">
              <a:lnSpc>
                <a:spcPct val="80000"/>
              </a:lnSpc>
              <a:buFont typeface="Wingdings" pitchFamily="2" charset="2"/>
              <a:buNone/>
              <a:defRPr/>
            </a:pPr>
            <a:r>
              <a:rPr lang="en-US" sz="2000" dirty="0"/>
              <a:t>	</a:t>
            </a:r>
            <a:r>
              <a:rPr lang="en-US" sz="2400" dirty="0"/>
              <a:t>Any citizen in this country is entitled to equality before the law; to equality of education; to equality at earning a living.  Those things are basic rights, belonging to every citizen...and we have an obligation...to stand up and be counted when it comes to the question of whether any minority groups does not have these rights as citizens of this country.  </a:t>
            </a:r>
          </a:p>
          <a:p>
            <a:pPr eaLnBrk="1" hangingPunct="1">
              <a:lnSpc>
                <a:spcPct val="80000"/>
              </a:lnSpc>
              <a:buFont typeface="Wingdings" pitchFamily="2" charset="2"/>
              <a:buNone/>
              <a:defRPr/>
            </a:pPr>
            <a:endParaRPr lang="en-US" sz="2400" dirty="0"/>
          </a:p>
          <a:p>
            <a:pPr eaLnBrk="1" hangingPunct="1">
              <a:lnSpc>
                <a:spcPct val="80000"/>
              </a:lnSpc>
              <a:buFont typeface="Wingdings" pitchFamily="2" charset="2"/>
              <a:buNone/>
              <a:defRPr/>
            </a:pPr>
            <a:r>
              <a:rPr lang="en-US" sz="2400" dirty="0"/>
              <a:t>	The minute we deny any rights of this kind to any citizen we are preparing the way for the denial of these rights to someone else.</a:t>
            </a:r>
          </a:p>
        </p:txBody>
      </p:sp>
      <p:pic>
        <p:nvPicPr>
          <p:cNvPr id="26628" name="Picture 5" descr="C:\Users\Best Buy\Desktop\Eleanor Roosevelt Stamp.jpg"/>
          <p:cNvPicPr>
            <a:picLocks noGrp="1" noChangeAspect="1" noChangeArrowheads="1"/>
          </p:cNvPicPr>
          <p:nvPr>
            <p:ph sz="half" idx="2"/>
          </p:nvPr>
        </p:nvPicPr>
        <p:blipFill>
          <a:blip r:embed="rId2" cstate="print"/>
          <a:srcRect/>
          <a:stretch>
            <a:fillRect/>
          </a:stretch>
        </p:blipFill>
        <p:spPr>
          <a:xfrm>
            <a:off x="5524500" y="1981200"/>
            <a:ext cx="3619500" cy="3657600"/>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7" name="Rectangle 13"/>
          <p:cNvSpPr>
            <a:spLocks noGrp="1" noChangeArrowheads="1"/>
          </p:cNvSpPr>
          <p:nvPr>
            <p:ph type="title"/>
          </p:nvPr>
        </p:nvSpPr>
        <p:spPr>
          <a:xfrm>
            <a:off x="0" y="277813"/>
            <a:ext cx="9144000" cy="1139825"/>
          </a:xfrm>
        </p:spPr>
        <p:txBody>
          <a:bodyPr/>
          <a:lstStyle/>
          <a:p>
            <a:pPr eaLnBrk="1" hangingPunct="1">
              <a:defRPr/>
            </a:pPr>
            <a:r>
              <a:rPr lang="en-US" sz="3200"/>
              <a:t>Harold Ickes, Harry Hopkins, Frances Perkins</a:t>
            </a:r>
          </a:p>
        </p:txBody>
      </p:sp>
      <p:pic>
        <p:nvPicPr>
          <p:cNvPr id="28675" name="Picture 4" descr="Harold Ickes Introduces Marian Anderson to 75,000 at Lincoln Memorial Concert, 4-9-1939"/>
          <p:cNvPicPr>
            <a:picLocks noGrp="1" noChangeAspect="1" noChangeArrowheads="1"/>
          </p:cNvPicPr>
          <p:nvPr>
            <p:ph sz="half" idx="1"/>
          </p:nvPr>
        </p:nvPicPr>
        <p:blipFill>
          <a:blip r:embed="rId2" cstate="print"/>
          <a:srcRect/>
          <a:stretch>
            <a:fillRect/>
          </a:stretch>
        </p:blipFill>
        <p:spPr>
          <a:xfrm>
            <a:off x="0" y="1295400"/>
            <a:ext cx="3429000" cy="2513013"/>
          </a:xfrm>
          <a:noFill/>
        </p:spPr>
      </p:pic>
      <p:pic>
        <p:nvPicPr>
          <p:cNvPr id="28676" name="Picture 11" descr="Frances Perkins (Library of Congress)"/>
          <p:cNvPicPr>
            <a:picLocks noGrp="1" noChangeAspect="1" noChangeArrowheads="1"/>
          </p:cNvPicPr>
          <p:nvPr>
            <p:ph sz="quarter" idx="2"/>
          </p:nvPr>
        </p:nvPicPr>
        <p:blipFill>
          <a:blip r:embed="rId3" cstate="print"/>
          <a:srcRect/>
          <a:stretch>
            <a:fillRect/>
          </a:stretch>
        </p:blipFill>
        <p:spPr>
          <a:xfrm>
            <a:off x="5930900" y="1295400"/>
            <a:ext cx="3213100" cy="4343400"/>
          </a:xfrm>
        </p:spPr>
      </p:pic>
      <p:pic>
        <p:nvPicPr>
          <p:cNvPr id="28677" name="Picture 12" descr="Harry Hopkins in Seattle, ca"/>
          <p:cNvPicPr>
            <a:picLocks noGrp="1" noChangeAspect="1" noChangeArrowheads="1"/>
          </p:cNvPicPr>
          <p:nvPr>
            <p:ph sz="quarter" idx="3"/>
          </p:nvPr>
        </p:nvPicPr>
        <p:blipFill>
          <a:blip r:embed="rId4" cstate="print"/>
          <a:srcRect/>
          <a:stretch>
            <a:fillRect/>
          </a:stretch>
        </p:blipFill>
        <p:spPr>
          <a:xfrm>
            <a:off x="2819400" y="3754438"/>
            <a:ext cx="3581400" cy="3103562"/>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5"/>
          <p:cNvSpPr>
            <a:spLocks noGrp="1" noChangeArrowheads="1"/>
          </p:cNvSpPr>
          <p:nvPr>
            <p:ph type="title"/>
          </p:nvPr>
        </p:nvSpPr>
        <p:spPr>
          <a:xfrm>
            <a:off x="457200" y="0"/>
            <a:ext cx="8229600" cy="685800"/>
          </a:xfrm>
        </p:spPr>
        <p:txBody>
          <a:bodyPr/>
          <a:lstStyle/>
          <a:p>
            <a:pPr eaLnBrk="1" hangingPunct="1">
              <a:defRPr/>
            </a:pPr>
            <a:r>
              <a:rPr lang="en-US" sz="2800"/>
              <a:t>UAW Sit-Down Strike, Flint, Michigan, 1937</a:t>
            </a:r>
          </a:p>
        </p:txBody>
      </p:sp>
      <p:pic>
        <p:nvPicPr>
          <p:cNvPr id="29699" name="Picture 4" descr="Sit-Down Strike, Flint, Michigan, 1937 (IA)"/>
          <p:cNvPicPr>
            <a:picLocks noGrp="1" noChangeAspect="1" noChangeArrowheads="1"/>
          </p:cNvPicPr>
          <p:nvPr>
            <p:ph idx="1"/>
          </p:nvPr>
        </p:nvPicPr>
        <p:blipFill>
          <a:blip r:embed="rId2" cstate="print"/>
          <a:srcRect/>
          <a:stretch>
            <a:fillRect/>
          </a:stretch>
        </p:blipFill>
        <p:spPr>
          <a:xfrm>
            <a:off x="0" y="920750"/>
            <a:ext cx="9144000" cy="5889625"/>
          </a:xfr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474787"/>
          </a:xfrm>
        </p:spPr>
        <p:txBody>
          <a:bodyPr/>
          <a:lstStyle/>
          <a:p>
            <a:r>
              <a:rPr lang="en-US" dirty="0"/>
              <a:t>All-White Longshoremen’s Union on Strike, Seattle, 1934</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4553" y="2286000"/>
            <a:ext cx="6119447" cy="3429000"/>
          </a:xfrm>
        </p:spPr>
      </p:pic>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1594" y="2362200"/>
            <a:ext cx="2983087" cy="3733800"/>
          </a:xfrm>
          <a:prstGeom prst="rect">
            <a:avLst/>
          </a:prstGeom>
          <a:noFill/>
          <a:ln w="9525">
            <a:noFill/>
            <a:miter lim="800000"/>
            <a:headEnd/>
            <a:tailEnd/>
          </a:ln>
          <a:effectLst/>
        </p:spPr>
      </p:pic>
    </p:spTree>
    <p:extLst>
      <p:ext uri="{BB962C8B-B14F-4D97-AF65-F5344CB8AC3E}">
        <p14:creationId xmlns:p14="http://schemas.microsoft.com/office/powerpoint/2010/main" val="1058429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Rectangle 7"/>
          <p:cNvSpPr>
            <a:spLocks noGrp="1" noChangeArrowheads="1"/>
          </p:cNvSpPr>
          <p:nvPr>
            <p:ph type="title"/>
          </p:nvPr>
        </p:nvSpPr>
        <p:spPr>
          <a:xfrm>
            <a:off x="457200" y="277813"/>
            <a:ext cx="8229600" cy="788987"/>
          </a:xfrm>
        </p:spPr>
        <p:txBody>
          <a:bodyPr/>
          <a:lstStyle/>
          <a:p>
            <a:pPr eaLnBrk="1" hangingPunct="1">
              <a:defRPr/>
            </a:pPr>
            <a:r>
              <a:rPr lang="en-US" sz="3200"/>
              <a:t>Harry Bridges, </a:t>
            </a:r>
            <a:br>
              <a:rPr lang="en-US" sz="3200"/>
            </a:br>
            <a:r>
              <a:rPr lang="en-US" sz="3200"/>
              <a:t>International Longshoremen’s Union</a:t>
            </a:r>
          </a:p>
        </p:txBody>
      </p:sp>
      <p:sp>
        <p:nvSpPr>
          <p:cNvPr id="78856" name="Rectangle 8"/>
          <p:cNvSpPr>
            <a:spLocks noGrp="1" noChangeArrowheads="1"/>
          </p:cNvSpPr>
          <p:nvPr>
            <p:ph type="body" sz="half" idx="1"/>
          </p:nvPr>
        </p:nvSpPr>
        <p:spPr>
          <a:xfrm>
            <a:off x="0" y="1981200"/>
            <a:ext cx="2971800" cy="4149725"/>
          </a:xfrm>
        </p:spPr>
        <p:txBody>
          <a:bodyPr/>
          <a:lstStyle/>
          <a:p>
            <a:pPr marL="0" indent="0" eaLnBrk="1" hangingPunct="1">
              <a:buNone/>
              <a:defRPr/>
            </a:pPr>
            <a:r>
              <a:rPr lang="en-US" sz="2800" dirty="0"/>
              <a:t>If there are only       two jobs on the docks, I want one of them to go to my Negro union brother.</a:t>
            </a:r>
          </a:p>
        </p:txBody>
      </p:sp>
      <p:pic>
        <p:nvPicPr>
          <p:cNvPr id="30724" name="Picture 4" descr="Harry Bridges Listening to ILWU Members in San Francisco, 1960 (americanhistory"/>
          <p:cNvPicPr>
            <a:picLocks noGrp="1" noChangeAspect="1" noChangeArrowheads="1"/>
          </p:cNvPicPr>
          <p:nvPr>
            <p:ph sz="half" idx="2"/>
          </p:nvPr>
        </p:nvPicPr>
        <p:blipFill>
          <a:blip r:embed="rId2" cstate="print"/>
          <a:srcRect/>
          <a:stretch>
            <a:fillRect/>
          </a:stretch>
        </p:blipFill>
        <p:spPr>
          <a:xfrm>
            <a:off x="2971800" y="1752600"/>
            <a:ext cx="6172200" cy="4714875"/>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220200" cy="1417638"/>
          </a:xfrm>
        </p:spPr>
        <p:txBody>
          <a:bodyPr/>
          <a:lstStyle/>
          <a:p>
            <a:r>
              <a:rPr lang="en-US" sz="3600" dirty="0"/>
              <a:t>White and Black Longshoremen on the Seattle Docks, 1936</a:t>
            </a:r>
          </a:p>
        </p:txBody>
      </p:sp>
      <p:sp>
        <p:nvSpPr>
          <p:cNvPr id="3" name="Text Placeholder 2"/>
          <p:cNvSpPr>
            <a:spLocks noGrp="1"/>
          </p:cNvSpPr>
          <p:nvPr>
            <p:ph type="body" sz="half" idx="1"/>
          </p:nvPr>
        </p:nvSpPr>
        <p:spPr/>
        <p:txBody>
          <a:bodyPr/>
          <a:lstStyle/>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85801" y="1295401"/>
            <a:ext cx="7162799" cy="5569311"/>
          </a:xfrm>
        </p:spPr>
      </p:pic>
    </p:spTree>
    <p:extLst>
      <p:ext uri="{BB962C8B-B14F-4D97-AF65-F5344CB8AC3E}">
        <p14:creationId xmlns:p14="http://schemas.microsoft.com/office/powerpoint/2010/main" val="387587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5"/>
          <p:cNvSpPr>
            <a:spLocks noGrp="1" noChangeArrowheads="1"/>
          </p:cNvSpPr>
          <p:nvPr>
            <p:ph type="title"/>
          </p:nvPr>
        </p:nvSpPr>
        <p:spPr/>
        <p:txBody>
          <a:bodyPr/>
          <a:lstStyle/>
          <a:p>
            <a:pPr eaLnBrk="1" hangingPunct="1">
              <a:defRPr/>
            </a:pPr>
            <a:r>
              <a:rPr lang="en-US" sz="4000" dirty="0"/>
              <a:t>Horace Cayton, Jr. and Wife, Ruby in Chicago Nightclub, 1947</a:t>
            </a:r>
          </a:p>
        </p:txBody>
      </p:sp>
      <p:pic>
        <p:nvPicPr>
          <p:cNvPr id="31747" name="Picture 4" descr="Horace Cayton Jr"/>
          <p:cNvPicPr>
            <a:picLocks noGrp="1" noChangeAspect="1" noChangeArrowheads="1"/>
          </p:cNvPicPr>
          <p:nvPr>
            <p:ph idx="1"/>
          </p:nvPr>
        </p:nvPicPr>
        <p:blipFill>
          <a:blip r:embed="rId2" cstate="print"/>
          <a:srcRect/>
          <a:stretch>
            <a:fillRect/>
          </a:stretch>
        </p:blipFill>
        <p:spPr>
          <a:xfrm>
            <a:off x="457200" y="1600200"/>
            <a:ext cx="8382000" cy="5257800"/>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sz="3200"/>
              <a:t>Jesse Owens and the 1936 Berlin Olympics</a:t>
            </a:r>
          </a:p>
        </p:txBody>
      </p:sp>
      <p:pic>
        <p:nvPicPr>
          <p:cNvPr id="32771" name="Picture 3" descr="Jesse Owens at the Berlin Olympics, 1936"/>
          <p:cNvPicPr>
            <a:picLocks noGrp="1" noChangeAspect="1" noChangeArrowheads="1"/>
          </p:cNvPicPr>
          <p:nvPr>
            <p:ph idx="1"/>
          </p:nvPr>
        </p:nvPicPr>
        <p:blipFill>
          <a:blip r:embed="rId2" cstate="print"/>
          <a:srcRect/>
          <a:stretch>
            <a:fillRect/>
          </a:stretch>
        </p:blipFill>
        <p:spPr>
          <a:xfrm>
            <a:off x="0" y="1295400"/>
            <a:ext cx="9144000" cy="639762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5"/>
          <p:cNvSpPr>
            <a:spLocks noGrp="1" noChangeArrowheads="1"/>
          </p:cNvSpPr>
          <p:nvPr>
            <p:ph type="title"/>
          </p:nvPr>
        </p:nvSpPr>
        <p:spPr>
          <a:xfrm>
            <a:off x="457200" y="0"/>
            <a:ext cx="8229600" cy="685800"/>
          </a:xfrm>
        </p:spPr>
        <p:txBody>
          <a:bodyPr/>
          <a:lstStyle/>
          <a:p>
            <a:pPr eaLnBrk="1" hangingPunct="1">
              <a:defRPr/>
            </a:pPr>
            <a:r>
              <a:rPr lang="en-US" sz="4000"/>
              <a:t>Woody Strode at UCLA, 1938</a:t>
            </a:r>
          </a:p>
        </p:txBody>
      </p:sp>
      <p:pic>
        <p:nvPicPr>
          <p:cNvPr id="33795" name="Picture 4" descr="Woody Strode at UCLA, 1938"/>
          <p:cNvPicPr>
            <a:picLocks noGrp="1" noChangeAspect="1" noChangeArrowheads="1"/>
          </p:cNvPicPr>
          <p:nvPr>
            <p:ph idx="1"/>
          </p:nvPr>
        </p:nvPicPr>
        <p:blipFill>
          <a:blip r:embed="rId2" cstate="print"/>
          <a:srcRect/>
          <a:stretch>
            <a:fillRect/>
          </a:stretch>
        </p:blipFill>
        <p:spPr>
          <a:xfrm>
            <a:off x="2590800" y="685800"/>
            <a:ext cx="4593771" cy="5840609"/>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9144000" cy="1066800"/>
          </a:xfrm>
        </p:spPr>
        <p:txBody>
          <a:bodyPr>
            <a:noAutofit/>
          </a:bodyPr>
          <a:lstStyle/>
          <a:p>
            <a:r>
              <a:rPr lang="en-US" sz="3200" dirty="0"/>
              <a:t>Black Cowboys and Hollywood: Clint Eastwood and Woody Strode in Rawhide Episode, 1961</a:t>
            </a:r>
          </a:p>
        </p:txBody>
      </p:sp>
      <p:pic>
        <p:nvPicPr>
          <p:cNvPr id="4098" name="Picture 2" descr="C:\Users\User\Pictures\313 Illustrations\313, AAW, 1942-1970\Woody Strode and Clint Eastwood, Rawhide Episode, 196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132115"/>
            <a:ext cx="7772400" cy="5745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158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Joe Louis, </a:t>
            </a:r>
            <a:br>
              <a:rPr lang="en-US" dirty="0"/>
            </a:br>
            <a:r>
              <a:rPr lang="en-US" sz="3600" dirty="0"/>
              <a:t>Heavyweight Champion, 1937-1949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752601"/>
            <a:ext cx="9159519" cy="5152230"/>
          </a:xfrm>
        </p:spPr>
      </p:pic>
    </p:spTree>
    <p:extLst>
      <p:ext uri="{BB962C8B-B14F-4D97-AF65-F5344CB8AC3E}">
        <p14:creationId xmlns:p14="http://schemas.microsoft.com/office/powerpoint/2010/main" val="2638245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5"/>
          <p:cNvSpPr>
            <a:spLocks noGrp="1" noChangeArrowheads="1"/>
          </p:cNvSpPr>
          <p:nvPr>
            <p:ph type="title"/>
          </p:nvPr>
        </p:nvSpPr>
        <p:spPr>
          <a:xfrm>
            <a:off x="457200" y="0"/>
            <a:ext cx="8229600" cy="533400"/>
          </a:xfrm>
        </p:spPr>
        <p:txBody>
          <a:bodyPr/>
          <a:lstStyle/>
          <a:p>
            <a:pPr eaLnBrk="1" hangingPunct="1">
              <a:defRPr/>
            </a:pPr>
            <a:r>
              <a:rPr lang="en-US" sz="2800"/>
              <a:t>Joe Louis Knocks Out Max Schmeling, 1938</a:t>
            </a:r>
          </a:p>
        </p:txBody>
      </p:sp>
      <p:pic>
        <p:nvPicPr>
          <p:cNvPr id="34819" name="Picture 4" descr="Joe Louis Knocks Out Max Schmeling, George Bellows Painting"/>
          <p:cNvPicPr>
            <a:picLocks noGrp="1" noChangeAspect="1" noChangeArrowheads="1"/>
          </p:cNvPicPr>
          <p:nvPr>
            <p:ph sz="half" idx="1"/>
          </p:nvPr>
        </p:nvPicPr>
        <p:blipFill>
          <a:blip r:embed="rId2" cstate="print"/>
          <a:srcRect/>
          <a:stretch>
            <a:fillRect/>
          </a:stretch>
        </p:blipFill>
        <p:spPr>
          <a:xfrm>
            <a:off x="1295400" y="766763"/>
            <a:ext cx="6553200" cy="6091237"/>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1" name="Rectangle 5"/>
          <p:cNvSpPr>
            <a:spLocks noGrp="1" noChangeArrowheads="1"/>
          </p:cNvSpPr>
          <p:nvPr>
            <p:ph type="title"/>
          </p:nvPr>
        </p:nvSpPr>
        <p:spPr>
          <a:xfrm>
            <a:off x="0" y="0"/>
            <a:ext cx="9144000" cy="838200"/>
          </a:xfrm>
        </p:spPr>
        <p:txBody>
          <a:bodyPr/>
          <a:lstStyle/>
          <a:p>
            <a:pPr eaLnBrk="1" hangingPunct="1">
              <a:defRPr/>
            </a:pPr>
            <a:r>
              <a:rPr lang="en-US" sz="2400"/>
              <a:t>Bill “Bojangles” Robinson and Lena Horne in the Film,</a:t>
            </a:r>
            <a:br>
              <a:rPr lang="en-US" sz="2400"/>
            </a:br>
            <a:r>
              <a:rPr lang="en-US" sz="2400"/>
              <a:t>“Stormy Weather,” 1943</a:t>
            </a:r>
          </a:p>
        </p:txBody>
      </p:sp>
      <p:pic>
        <p:nvPicPr>
          <p:cNvPr id="35843" name="Picture 4" descr="Lena Horne and Bill Bojangles Robinson in Stormy Weather (Ebony)"/>
          <p:cNvPicPr>
            <a:picLocks noGrp="1" noChangeAspect="1" noChangeArrowheads="1"/>
          </p:cNvPicPr>
          <p:nvPr>
            <p:ph idx="1"/>
          </p:nvPr>
        </p:nvPicPr>
        <p:blipFill>
          <a:blip r:embed="rId2" cstate="print"/>
          <a:srcRect/>
          <a:stretch>
            <a:fillRect/>
          </a:stretch>
        </p:blipFill>
        <p:spPr>
          <a:xfrm>
            <a:off x="0" y="990600"/>
            <a:ext cx="9144000" cy="6111875"/>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61999"/>
          </a:xfrm>
        </p:spPr>
        <p:txBody>
          <a:bodyPr/>
          <a:lstStyle/>
          <a:p>
            <a:r>
              <a:rPr lang="en-US" sz="3200" dirty="0"/>
              <a:t>Earl Whaley Jazz Band in Shanghai, China, 1937</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355" y="762000"/>
            <a:ext cx="8630620" cy="6096000"/>
          </a:xfrm>
          <a:prstGeom prst="rect">
            <a:avLst/>
          </a:prstGeom>
        </p:spPr>
      </p:pic>
    </p:spTree>
    <p:extLst>
      <p:ext uri="{BB962C8B-B14F-4D97-AF65-F5344CB8AC3E}">
        <p14:creationId xmlns:p14="http://schemas.microsoft.com/office/powerpoint/2010/main" val="2766076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5" name="Rectangle 5"/>
          <p:cNvSpPr>
            <a:spLocks noGrp="1" noChangeArrowheads="1"/>
          </p:cNvSpPr>
          <p:nvPr>
            <p:ph type="title"/>
          </p:nvPr>
        </p:nvSpPr>
        <p:spPr>
          <a:xfrm>
            <a:off x="457200" y="0"/>
            <a:ext cx="8229600" cy="762000"/>
          </a:xfrm>
        </p:spPr>
        <p:txBody>
          <a:bodyPr/>
          <a:lstStyle/>
          <a:p>
            <a:pPr eaLnBrk="1" hangingPunct="1">
              <a:defRPr/>
            </a:pPr>
            <a:r>
              <a:rPr lang="en-US" sz="3200"/>
              <a:t>Segregated Houston City Bus, 1940</a:t>
            </a:r>
          </a:p>
        </p:txBody>
      </p:sp>
      <p:pic>
        <p:nvPicPr>
          <p:cNvPr id="36867" name="Picture 4" descr="Segregated Bus, ca"/>
          <p:cNvPicPr>
            <a:picLocks noGrp="1" noChangeAspect="1" noChangeArrowheads="1"/>
          </p:cNvPicPr>
          <p:nvPr>
            <p:ph idx="1"/>
          </p:nvPr>
        </p:nvPicPr>
        <p:blipFill>
          <a:blip r:embed="rId2" cstate="print"/>
          <a:srcRect/>
          <a:stretch>
            <a:fillRect/>
          </a:stretch>
        </p:blipFill>
        <p:spPr>
          <a:xfrm>
            <a:off x="2209800" y="762000"/>
            <a:ext cx="4918075" cy="6096000"/>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sz="4000"/>
              <a:t>Coon Chicken Inn, Seattle, 1939</a:t>
            </a:r>
          </a:p>
        </p:txBody>
      </p:sp>
      <p:pic>
        <p:nvPicPr>
          <p:cNvPr id="37891" name="Picture 3" descr="Coon Chicken Inn, Seattle, 1939 (Seattle Civil Rights Website)"/>
          <p:cNvPicPr>
            <a:picLocks noGrp="1" noChangeAspect="1" noChangeArrowheads="1"/>
          </p:cNvPicPr>
          <p:nvPr>
            <p:ph idx="1"/>
          </p:nvPr>
        </p:nvPicPr>
        <p:blipFill>
          <a:blip r:embed="rId2" cstate="print"/>
          <a:srcRect/>
          <a:stretch>
            <a:fillRect/>
          </a:stretch>
        </p:blipFill>
        <p:spPr>
          <a:xfrm>
            <a:off x="-381000" y="1508125"/>
            <a:ext cx="9753600" cy="5349875"/>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p:cNvSpPr>
            <a:spLocks noGrp="1" noChangeArrowheads="1"/>
          </p:cNvSpPr>
          <p:nvPr>
            <p:ph type="title"/>
          </p:nvPr>
        </p:nvSpPr>
        <p:spPr>
          <a:xfrm>
            <a:off x="457200" y="0"/>
            <a:ext cx="8229600" cy="762000"/>
          </a:xfrm>
        </p:spPr>
        <p:txBody>
          <a:bodyPr/>
          <a:lstStyle/>
          <a:p>
            <a:pPr eaLnBrk="1" hangingPunct="1">
              <a:defRPr/>
            </a:pPr>
            <a:r>
              <a:rPr lang="en-US"/>
              <a:t>Dorie Miller Poster, U.S. Navy</a:t>
            </a:r>
          </a:p>
        </p:txBody>
      </p:sp>
      <p:pic>
        <p:nvPicPr>
          <p:cNvPr id="38915" name="Picture 8" descr="Dorrie Miller Poster, 1943 (National Archives)"/>
          <p:cNvPicPr>
            <a:picLocks noGrp="1" noChangeAspect="1" noChangeArrowheads="1"/>
          </p:cNvPicPr>
          <p:nvPr>
            <p:ph idx="1"/>
          </p:nvPr>
        </p:nvPicPr>
        <p:blipFill>
          <a:blip r:embed="rId2" cstate="print"/>
          <a:srcRect/>
          <a:stretch>
            <a:fillRect/>
          </a:stretch>
        </p:blipFill>
        <p:spPr>
          <a:xfrm>
            <a:off x="2438400" y="838200"/>
            <a:ext cx="4549775" cy="60198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0"/>
            <a:ext cx="9144000" cy="609600"/>
          </a:xfrm>
        </p:spPr>
        <p:txBody>
          <a:bodyPr/>
          <a:lstStyle/>
          <a:p>
            <a:pPr eaLnBrk="1" hangingPunct="1">
              <a:defRPr/>
            </a:pPr>
            <a:r>
              <a:rPr lang="en-US" sz="2800"/>
              <a:t>Dr. Charles Drew at Howard University Hospital, 1942</a:t>
            </a:r>
          </a:p>
        </p:txBody>
      </p:sp>
      <p:pic>
        <p:nvPicPr>
          <p:cNvPr id="39939" name="Picture 3" descr="Dr"/>
          <p:cNvPicPr>
            <a:picLocks noGrp="1" noChangeAspect="1" noChangeArrowheads="1"/>
          </p:cNvPicPr>
          <p:nvPr>
            <p:ph idx="1"/>
          </p:nvPr>
        </p:nvPicPr>
        <p:blipFill>
          <a:blip r:embed="rId2" cstate="print"/>
          <a:srcRect/>
          <a:stretch>
            <a:fillRect/>
          </a:stretch>
        </p:blipFill>
        <p:spPr>
          <a:xfrm>
            <a:off x="0" y="879475"/>
            <a:ext cx="9144000" cy="59690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Rectangle 5"/>
          <p:cNvSpPr>
            <a:spLocks noGrp="1" noChangeArrowheads="1"/>
          </p:cNvSpPr>
          <p:nvPr>
            <p:ph type="title"/>
          </p:nvPr>
        </p:nvSpPr>
        <p:spPr/>
        <p:txBody>
          <a:bodyPr/>
          <a:lstStyle/>
          <a:p>
            <a:pPr eaLnBrk="1" hangingPunct="1">
              <a:defRPr/>
            </a:pPr>
            <a:endParaRPr lang="en-US"/>
          </a:p>
        </p:txBody>
      </p:sp>
      <p:pic>
        <p:nvPicPr>
          <p:cNvPr id="40963" name="Picture 4" descr="Map of Mississippi"/>
          <p:cNvPicPr>
            <a:picLocks noGrp="1" noChangeAspect="1" noChangeArrowheads="1"/>
          </p:cNvPicPr>
          <p:nvPr>
            <p:ph idx="1"/>
          </p:nvPr>
        </p:nvPicPr>
        <p:blipFill>
          <a:blip r:embed="rId2" cstate="print"/>
          <a:srcRect/>
          <a:stretch>
            <a:fillRect/>
          </a:stretch>
        </p:blipFill>
        <p:spPr>
          <a:xfrm>
            <a:off x="2481263" y="0"/>
            <a:ext cx="4789487" cy="68580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5"/>
          <p:cNvSpPr>
            <a:spLocks noGrp="1" noChangeArrowheads="1"/>
          </p:cNvSpPr>
          <p:nvPr>
            <p:ph type="title"/>
          </p:nvPr>
        </p:nvSpPr>
        <p:spPr>
          <a:xfrm>
            <a:off x="0" y="0"/>
            <a:ext cx="9144000" cy="685800"/>
          </a:xfrm>
        </p:spPr>
        <p:txBody>
          <a:bodyPr/>
          <a:lstStyle/>
          <a:p>
            <a:pPr eaLnBrk="1" hangingPunct="1">
              <a:defRPr/>
            </a:pPr>
            <a:r>
              <a:rPr lang="en-US" sz="3200"/>
              <a:t>Janitors in Kansas City Aircraft Factory, 1940</a:t>
            </a:r>
          </a:p>
        </p:txBody>
      </p:sp>
      <p:pic>
        <p:nvPicPr>
          <p:cNvPr id="41987" name="Picture 4" descr="African American Janitors, North American Aviation Plant, Kansas City, 1941 (National Archives)"/>
          <p:cNvPicPr>
            <a:picLocks noGrp="1" noChangeAspect="1" noChangeArrowheads="1"/>
          </p:cNvPicPr>
          <p:nvPr>
            <p:ph idx="1"/>
          </p:nvPr>
        </p:nvPicPr>
        <p:blipFill>
          <a:blip r:embed="rId2" cstate="print"/>
          <a:srcRect/>
          <a:stretch>
            <a:fillRect/>
          </a:stretch>
        </p:blipFill>
        <p:spPr>
          <a:xfrm>
            <a:off x="2057400" y="762000"/>
            <a:ext cx="4965700" cy="60960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5"/>
          <p:cNvSpPr>
            <a:spLocks noGrp="1" noChangeArrowheads="1"/>
          </p:cNvSpPr>
          <p:nvPr>
            <p:ph type="title"/>
          </p:nvPr>
        </p:nvSpPr>
        <p:spPr>
          <a:xfrm>
            <a:off x="457200" y="0"/>
            <a:ext cx="8229600" cy="762000"/>
          </a:xfrm>
        </p:spPr>
        <p:txBody>
          <a:bodyPr/>
          <a:lstStyle/>
          <a:p>
            <a:pPr eaLnBrk="1" hangingPunct="1">
              <a:defRPr/>
            </a:pPr>
            <a:r>
              <a:rPr lang="en-US"/>
              <a:t>A. Philip Randolph</a:t>
            </a:r>
          </a:p>
        </p:txBody>
      </p:sp>
      <p:pic>
        <p:nvPicPr>
          <p:cNvPr id="43011" name="Picture 4" descr="A"/>
          <p:cNvPicPr>
            <a:picLocks noGrp="1" noChangeAspect="1" noChangeArrowheads="1"/>
          </p:cNvPicPr>
          <p:nvPr>
            <p:ph idx="1"/>
          </p:nvPr>
        </p:nvPicPr>
        <p:blipFill>
          <a:blip r:embed="rId2" cstate="print"/>
          <a:srcRect/>
          <a:stretch>
            <a:fillRect/>
          </a:stretch>
        </p:blipFill>
        <p:spPr>
          <a:xfrm>
            <a:off x="1847850" y="838200"/>
            <a:ext cx="5476875" cy="6019800"/>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457200" y="0"/>
            <a:ext cx="8229600" cy="1219200"/>
          </a:xfrm>
        </p:spPr>
        <p:txBody>
          <a:bodyPr/>
          <a:lstStyle/>
          <a:p>
            <a:pPr marL="838200" indent="-838200" eaLnBrk="1" hangingPunct="1">
              <a:defRPr/>
            </a:pPr>
            <a:r>
              <a:rPr lang="en-US" sz="4000"/>
              <a:t> </a:t>
            </a:r>
            <a:r>
              <a:rPr lang="en-US" sz="2800"/>
              <a:t>Asa Philip Randolph, 1941</a:t>
            </a:r>
            <a:br>
              <a:rPr lang="en-US" sz="2800"/>
            </a:br>
            <a:r>
              <a:rPr lang="en-US" sz="2800"/>
              <a:t>Boeing Assembly Plant, Seattle,1941</a:t>
            </a:r>
          </a:p>
        </p:txBody>
      </p:sp>
      <p:pic>
        <p:nvPicPr>
          <p:cNvPr id="11267" name="Picture 3" descr="Boeing Assembly Plant"/>
          <p:cNvPicPr>
            <a:picLocks noGrp="1" noChangeAspect="1" noChangeArrowheads="1"/>
          </p:cNvPicPr>
          <p:nvPr>
            <p:ph sz="quarter" idx="2"/>
          </p:nvPr>
        </p:nvPicPr>
        <p:blipFill>
          <a:blip r:embed="rId2" cstate="print"/>
          <a:srcRect/>
          <a:stretch>
            <a:fillRect/>
          </a:stretch>
        </p:blipFill>
        <p:spPr>
          <a:xfrm>
            <a:off x="2667000" y="1447800"/>
            <a:ext cx="6559954" cy="4800600"/>
          </a:xfrm>
          <a:noFill/>
        </p:spPr>
      </p:pic>
      <p:pic>
        <p:nvPicPr>
          <p:cNvPr id="11270" name="Picture 6" descr="A"/>
          <p:cNvPicPr>
            <a:picLocks noGrp="1" noChangeAspect="1" noChangeArrowheads="1"/>
          </p:cNvPicPr>
          <p:nvPr>
            <p:ph sz="half" idx="1"/>
          </p:nvPr>
        </p:nvPicPr>
        <p:blipFill>
          <a:blip r:embed="rId3" cstate="print"/>
          <a:srcRect/>
          <a:stretch>
            <a:fillRect/>
          </a:stretch>
        </p:blipFill>
        <p:spPr>
          <a:xfrm>
            <a:off x="0" y="2133599"/>
            <a:ext cx="2679700" cy="3805491"/>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200" dirty="0"/>
              <a:t>The President of North American Aviation on Black Employment, 1941</a:t>
            </a:r>
          </a:p>
        </p:txBody>
      </p:sp>
      <p:sp>
        <p:nvSpPr>
          <p:cNvPr id="8" name="Content Placeholder 7"/>
          <p:cNvSpPr>
            <a:spLocks noGrp="1"/>
          </p:cNvSpPr>
          <p:nvPr>
            <p:ph sz="half" idx="1"/>
          </p:nvPr>
        </p:nvSpPr>
        <p:spPr/>
        <p:txBody>
          <a:bodyPr/>
          <a:lstStyle/>
          <a:p>
            <a:endParaRPr lang="en-US"/>
          </a:p>
        </p:txBody>
      </p:sp>
      <p:sp>
        <p:nvSpPr>
          <p:cNvPr id="9" name="Text Placeholder 8"/>
          <p:cNvSpPr>
            <a:spLocks noGrp="1"/>
          </p:cNvSpPr>
          <p:nvPr>
            <p:ph type="body" sz="half" idx="2"/>
          </p:nvPr>
        </p:nvSpPr>
        <p:spPr>
          <a:xfrm>
            <a:off x="3505200" y="1600200"/>
            <a:ext cx="5181600" cy="4495800"/>
          </a:xfrm>
        </p:spPr>
        <p:txBody>
          <a:bodyPr/>
          <a:lstStyle/>
          <a:p>
            <a:r>
              <a:rPr lang="en-US" sz="2800" dirty="0"/>
              <a:t>While we are in complete sympathy with the Negro, it is against company policy to employ them as mechanics or aircraft workers.  There will be some jobs as janitors for Negroes… Regardless of their training as aircraft workers, we will not employ them in North American plants.</a:t>
            </a:r>
          </a:p>
        </p:txBody>
      </p:sp>
      <p:pic>
        <p:nvPicPr>
          <p:cNvPr id="1026" name="Picture 2" descr="C:\Users\Best Buy\Desktop\Workers At North American Aviation, 1942.jpg"/>
          <p:cNvPicPr>
            <a:picLocks noChangeAspect="1" noChangeArrowheads="1"/>
          </p:cNvPicPr>
          <p:nvPr/>
        </p:nvPicPr>
        <p:blipFill>
          <a:blip r:embed="rId2" cstate="print"/>
          <a:srcRect/>
          <a:stretch>
            <a:fillRect/>
          </a:stretch>
        </p:blipFill>
        <p:spPr bwMode="auto">
          <a:xfrm>
            <a:off x="0" y="1752600"/>
            <a:ext cx="3901440" cy="31242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sz="3200"/>
              <a:t>March on Washington:</a:t>
            </a:r>
            <a:br>
              <a:rPr lang="en-US" sz="3200"/>
            </a:br>
            <a:r>
              <a:rPr lang="en-US" sz="3200"/>
              <a:t>The Beginning of a Movement</a:t>
            </a:r>
          </a:p>
        </p:txBody>
      </p:sp>
      <p:sp>
        <p:nvSpPr>
          <p:cNvPr id="112643" name="Rectangle 3"/>
          <p:cNvSpPr>
            <a:spLocks noGrp="1" noChangeArrowheads="1"/>
          </p:cNvSpPr>
          <p:nvPr>
            <p:ph type="body" idx="1"/>
          </p:nvPr>
        </p:nvSpPr>
        <p:spPr/>
        <p:txBody>
          <a:bodyPr/>
          <a:lstStyle/>
          <a:p>
            <a:pPr marL="0" indent="0" eaLnBrk="1" hangingPunct="1">
              <a:buNone/>
              <a:defRPr/>
            </a:pPr>
            <a:r>
              <a:rPr lang="en-US" dirty="0"/>
              <a:t>We ought to throw fifty thousand Negroes around the White House, bring them from all over the country, in jalopies, in trains, and any way they can get here...until we get some action [on the integration of defense plants] from the White House...</a:t>
            </a:r>
          </a:p>
          <a:p>
            <a:pPr eaLnBrk="1" hangingPunct="1">
              <a:buFont typeface="Wingdings" pitchFamily="2" charset="2"/>
              <a:buNone/>
              <a:defRPr/>
            </a:pPr>
            <a:r>
              <a:rPr lang="en-US" dirty="0"/>
              <a:t>				</a:t>
            </a:r>
            <a:r>
              <a:rPr lang="en-US" i="1" dirty="0"/>
              <a:t>Unidentified Conference 				Participant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pPr eaLnBrk="1" hangingPunct="1">
              <a:defRPr/>
            </a:pPr>
            <a:r>
              <a:rPr lang="en-US" sz="4000"/>
              <a:t>The March on Washington Movement, 1941-1945</a:t>
            </a:r>
          </a:p>
        </p:txBody>
      </p:sp>
      <p:pic>
        <p:nvPicPr>
          <p:cNvPr id="12291" name="Picture 3" descr="MOWN Flyer, Better Image, 1943 (Library of Congress)"/>
          <p:cNvPicPr>
            <a:picLocks noGrp="1" noChangeAspect="1" noChangeArrowheads="1"/>
          </p:cNvPicPr>
          <p:nvPr>
            <p:ph idx="1"/>
          </p:nvPr>
        </p:nvPicPr>
        <p:blipFill>
          <a:blip r:embed="rId2" cstate="print"/>
          <a:srcRect/>
          <a:stretch>
            <a:fillRect/>
          </a:stretch>
        </p:blipFill>
        <p:spPr>
          <a:xfrm>
            <a:off x="-90516" y="1627187"/>
            <a:ext cx="9234515" cy="6603239"/>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0" name="Rectangle 4"/>
          <p:cNvSpPr>
            <a:spLocks noGrp="1" noChangeArrowheads="1"/>
          </p:cNvSpPr>
          <p:nvPr>
            <p:ph type="title"/>
          </p:nvPr>
        </p:nvSpPr>
        <p:spPr/>
        <p:txBody>
          <a:bodyPr/>
          <a:lstStyle/>
          <a:p>
            <a:pPr eaLnBrk="1" hangingPunct="1">
              <a:defRPr/>
            </a:pPr>
            <a:r>
              <a:rPr lang="en-US" sz="3200"/>
              <a:t>Franklin Roosevelt and </a:t>
            </a:r>
            <a:br>
              <a:rPr lang="en-US" sz="3200"/>
            </a:br>
            <a:r>
              <a:rPr lang="en-US" sz="3200"/>
              <a:t>Executive Order 8802, June 25, 1941</a:t>
            </a:r>
          </a:p>
        </p:txBody>
      </p:sp>
      <p:pic>
        <p:nvPicPr>
          <p:cNvPr id="13315" name="Picture 8" descr="Executive Order 8802 (NASM, Smithsonian)"/>
          <p:cNvPicPr>
            <a:picLocks noGrp="1" noChangeAspect="1" noChangeArrowheads="1"/>
          </p:cNvPicPr>
          <p:nvPr>
            <p:ph sz="half" idx="1"/>
          </p:nvPr>
        </p:nvPicPr>
        <p:blipFill>
          <a:blip r:embed="rId2" cstate="print"/>
          <a:srcRect/>
          <a:stretch>
            <a:fillRect/>
          </a:stretch>
        </p:blipFill>
        <p:spPr>
          <a:xfrm>
            <a:off x="437311" y="1828800"/>
            <a:ext cx="3969589" cy="5029200"/>
          </a:xfrm>
        </p:spPr>
      </p:pic>
      <p:pic>
        <p:nvPicPr>
          <p:cNvPr id="13316" name="Picture 10" descr="Franklin Roosevelt"/>
          <p:cNvPicPr>
            <a:picLocks noGrp="1" noChangeAspect="1" noChangeArrowheads="1"/>
          </p:cNvPicPr>
          <p:nvPr>
            <p:ph sz="half" idx="2"/>
          </p:nvPr>
        </p:nvPicPr>
        <p:blipFill>
          <a:blip r:embed="rId3" cstate="print"/>
          <a:srcRect/>
          <a:stretch>
            <a:fillRect/>
          </a:stretch>
        </p:blipFill>
        <p:spPr>
          <a:xfrm>
            <a:off x="4724399" y="1828800"/>
            <a:ext cx="4061573" cy="50292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normAutofit/>
          </a:bodyPr>
          <a:lstStyle/>
          <a:p>
            <a:r>
              <a:rPr lang="en-US" sz="3600" dirty="0"/>
              <a:t>FEPC Hearing, Washington, D.C. 1942</a:t>
            </a:r>
          </a:p>
        </p:txBody>
      </p:sp>
      <p:sp>
        <p:nvSpPr>
          <p:cNvPr id="4" name="Content Placeholder 3"/>
          <p:cNvSpPr>
            <a:spLocks noGrp="1"/>
          </p:cNvSpPr>
          <p:nvPr>
            <p:ph sz="half" idx="2"/>
          </p:nvPr>
        </p:nvSpPr>
        <p:spPr/>
        <p:txBody>
          <a:bodyPr/>
          <a:lstStyle/>
          <a:p>
            <a:endParaRPr lang="en-US"/>
          </a:p>
        </p:txBody>
      </p:sp>
      <p:pic>
        <p:nvPicPr>
          <p:cNvPr id="2051" name="Picture 3" descr="C:\Users\Best Buy\Desktop\FEPC Hearing, 1942.jpg"/>
          <p:cNvPicPr>
            <a:picLocks noGrp="1" noChangeAspect="1" noChangeArrowheads="1"/>
          </p:cNvPicPr>
          <p:nvPr>
            <p:ph sz="half" idx="1"/>
          </p:nvPr>
        </p:nvPicPr>
        <p:blipFill>
          <a:blip r:embed="rId2" cstate="print"/>
          <a:srcRect/>
          <a:stretch>
            <a:fillRect/>
          </a:stretch>
        </p:blipFill>
        <p:spPr bwMode="auto">
          <a:xfrm>
            <a:off x="432290" y="1134871"/>
            <a:ext cx="8254510" cy="5723129"/>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Rectangle 8"/>
          <p:cNvSpPr>
            <a:spLocks noGrp="1" noChangeArrowheads="1"/>
          </p:cNvSpPr>
          <p:nvPr>
            <p:ph type="title"/>
          </p:nvPr>
        </p:nvSpPr>
        <p:spPr>
          <a:xfrm>
            <a:off x="457200" y="0"/>
            <a:ext cx="8229600" cy="1066800"/>
          </a:xfrm>
        </p:spPr>
        <p:txBody>
          <a:bodyPr/>
          <a:lstStyle/>
          <a:p>
            <a:pPr eaLnBrk="1" hangingPunct="1">
              <a:defRPr/>
            </a:pPr>
            <a:r>
              <a:rPr lang="en-US" sz="3600"/>
              <a:t>Black Aircraft Workers:</a:t>
            </a:r>
            <a:br>
              <a:rPr lang="en-US" sz="3600"/>
            </a:br>
            <a:r>
              <a:rPr lang="en-US" sz="3600"/>
              <a:t>Los Angeles &amp; Seattle, 1944</a:t>
            </a:r>
          </a:p>
        </p:txBody>
      </p:sp>
      <p:pic>
        <p:nvPicPr>
          <p:cNvPr id="47107" name="Picture 4" descr="Douglass Aircraft Worker, Long Beach, Ca"/>
          <p:cNvPicPr>
            <a:picLocks noGrp="1" noChangeAspect="1" noChangeArrowheads="1"/>
          </p:cNvPicPr>
          <p:nvPr>
            <p:ph sz="half" idx="1"/>
          </p:nvPr>
        </p:nvPicPr>
        <p:blipFill>
          <a:blip r:embed="rId2" cstate="print"/>
          <a:srcRect/>
          <a:stretch>
            <a:fillRect/>
          </a:stretch>
        </p:blipFill>
        <p:spPr>
          <a:xfrm>
            <a:off x="250825" y="1447800"/>
            <a:ext cx="3829050" cy="5410200"/>
          </a:xfrm>
          <a:noFill/>
        </p:spPr>
      </p:pic>
      <p:pic>
        <p:nvPicPr>
          <p:cNvPr id="47108" name="Picture 7" descr="Aviation Worker, L"/>
          <p:cNvPicPr>
            <a:picLocks noGrp="1" noChangeAspect="1" noChangeArrowheads="1"/>
          </p:cNvPicPr>
          <p:nvPr>
            <p:ph sz="half" idx="2"/>
          </p:nvPr>
        </p:nvPicPr>
        <p:blipFill>
          <a:blip r:embed="rId3" cstate="print"/>
          <a:srcRect/>
          <a:stretch>
            <a:fillRect/>
          </a:stretch>
        </p:blipFill>
        <p:spPr>
          <a:xfrm>
            <a:off x="4343400" y="1371600"/>
            <a:ext cx="4319588" cy="5486400"/>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0"/>
            <a:ext cx="9144000" cy="685800"/>
          </a:xfrm>
        </p:spPr>
        <p:txBody>
          <a:bodyPr/>
          <a:lstStyle/>
          <a:p>
            <a:pPr eaLnBrk="1" hangingPunct="1">
              <a:defRPr/>
            </a:pPr>
            <a:r>
              <a:rPr lang="en-US" sz="3200"/>
              <a:t>James Thompson and the Double V Campaign</a:t>
            </a:r>
          </a:p>
        </p:txBody>
      </p:sp>
      <p:sp>
        <p:nvSpPr>
          <p:cNvPr id="138243" name="Rectangle 3"/>
          <p:cNvSpPr>
            <a:spLocks noGrp="1" noChangeArrowheads="1"/>
          </p:cNvSpPr>
          <p:nvPr>
            <p:ph type="body" sz="half" idx="2"/>
          </p:nvPr>
        </p:nvSpPr>
        <p:spPr>
          <a:xfrm>
            <a:off x="2362200" y="762000"/>
            <a:ext cx="6781800" cy="6705600"/>
          </a:xfrm>
        </p:spPr>
        <p:txBody>
          <a:bodyPr/>
          <a:lstStyle/>
          <a:p>
            <a:pPr eaLnBrk="1" hangingPunct="1">
              <a:lnSpc>
                <a:spcPct val="80000"/>
              </a:lnSpc>
              <a:buFont typeface="Wingdings" pitchFamily="2" charset="2"/>
              <a:buNone/>
              <a:defRPr/>
            </a:pPr>
            <a:r>
              <a:rPr lang="en-US" sz="1800" dirty="0"/>
              <a:t>	Being an American of dark complexion and some 26 years, these questions flashed through my mind.  Should I sacrifice my life to live half American?  Will things be better for the next generation in the peace to follow? Would it be demanding too much to demand full citizenship rights in exchange for the sacrificing of my life?  Is the kind of America I know worth defending?</a:t>
            </a:r>
          </a:p>
          <a:p>
            <a:pPr eaLnBrk="1" hangingPunct="1">
              <a:lnSpc>
                <a:spcPct val="80000"/>
              </a:lnSpc>
              <a:buFont typeface="Wingdings" pitchFamily="2" charset="2"/>
              <a:buNone/>
              <a:defRPr/>
            </a:pPr>
            <a:endParaRPr lang="en-US" sz="1800" dirty="0"/>
          </a:p>
          <a:p>
            <a:pPr eaLnBrk="1" hangingPunct="1">
              <a:lnSpc>
                <a:spcPct val="80000"/>
              </a:lnSpc>
              <a:buFont typeface="Wingdings" pitchFamily="2" charset="2"/>
              <a:buNone/>
              <a:defRPr/>
            </a:pPr>
            <a:r>
              <a:rPr lang="en-US" sz="1800" dirty="0"/>
              <a:t>	These and other questions need answering; I want to know, and I believe every colored American, who is thinking, wants to know...</a:t>
            </a:r>
          </a:p>
          <a:p>
            <a:pPr eaLnBrk="1" hangingPunct="1">
              <a:lnSpc>
                <a:spcPct val="80000"/>
              </a:lnSpc>
              <a:buFont typeface="Wingdings" pitchFamily="2" charset="2"/>
              <a:buNone/>
              <a:defRPr/>
            </a:pPr>
            <a:endParaRPr lang="en-US" sz="1800" dirty="0"/>
          </a:p>
          <a:p>
            <a:pPr eaLnBrk="1" hangingPunct="1">
              <a:lnSpc>
                <a:spcPct val="80000"/>
              </a:lnSpc>
              <a:buFont typeface="Wingdings" pitchFamily="2" charset="2"/>
              <a:buNone/>
              <a:defRPr/>
            </a:pPr>
            <a:r>
              <a:rPr lang="en-US" sz="1800" dirty="0"/>
              <a:t>	The V for victory sign is being displayed prominently in all so-called democratic countries which are fighting for victory over aggression, slavery, and tyranny.  If this V sign means that to those now engaged in this great conflict, then let we colored Americans adopt the double V V for a double victory.</a:t>
            </a:r>
          </a:p>
          <a:p>
            <a:pPr eaLnBrk="1" hangingPunct="1">
              <a:lnSpc>
                <a:spcPct val="80000"/>
              </a:lnSpc>
              <a:buFont typeface="Wingdings" pitchFamily="2" charset="2"/>
              <a:buNone/>
              <a:defRPr/>
            </a:pPr>
            <a:endParaRPr lang="en-US" sz="1800" dirty="0"/>
          </a:p>
          <a:p>
            <a:pPr eaLnBrk="1" hangingPunct="1">
              <a:lnSpc>
                <a:spcPct val="80000"/>
              </a:lnSpc>
              <a:buFont typeface="Wingdings" pitchFamily="2" charset="2"/>
              <a:buNone/>
              <a:defRPr/>
            </a:pPr>
            <a:r>
              <a:rPr lang="en-US" sz="1800" dirty="0"/>
              <a:t>	The first V for victory over our enemies from without, the second V or victory over our enemies from within. For surely those who perpetrate those ugly prejudices here are seeking to destroy our democratic form of government just as surely as the Axis forces."</a:t>
            </a:r>
          </a:p>
          <a:p>
            <a:pPr eaLnBrk="1" hangingPunct="1">
              <a:lnSpc>
                <a:spcPct val="80000"/>
              </a:lnSpc>
              <a:buFont typeface="Wingdings" pitchFamily="2" charset="2"/>
              <a:buNone/>
              <a:defRPr/>
            </a:pPr>
            <a:endParaRPr lang="en-US" sz="1800" dirty="0"/>
          </a:p>
          <a:p>
            <a:pPr eaLnBrk="1" hangingPunct="1">
              <a:lnSpc>
                <a:spcPct val="80000"/>
              </a:lnSpc>
              <a:buFont typeface="Wingdings" pitchFamily="2" charset="2"/>
              <a:buNone/>
              <a:defRPr/>
            </a:pPr>
            <a:r>
              <a:rPr lang="en-US" sz="1800" dirty="0"/>
              <a:t>				</a:t>
            </a:r>
            <a:r>
              <a:rPr lang="en-US" sz="1800" i="1" dirty="0"/>
              <a:t>Pittsburgh Courier, January 31, 1942</a:t>
            </a:r>
          </a:p>
        </p:txBody>
      </p:sp>
      <p:pic>
        <p:nvPicPr>
          <p:cNvPr id="48132" name="Picture 4" descr="James E"/>
          <p:cNvPicPr>
            <a:picLocks noGrp="1" noChangeAspect="1" noChangeArrowheads="1"/>
          </p:cNvPicPr>
          <p:nvPr>
            <p:ph sz="half" idx="1"/>
          </p:nvPr>
        </p:nvPicPr>
        <p:blipFill>
          <a:blip r:embed="rId2" cstate="print"/>
          <a:srcRect/>
          <a:stretch>
            <a:fillRect/>
          </a:stretch>
        </p:blipFill>
        <p:spPr>
          <a:xfrm>
            <a:off x="0" y="914400"/>
            <a:ext cx="2726056" cy="3200400"/>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57200" y="0"/>
            <a:ext cx="8229600" cy="914400"/>
          </a:xfrm>
        </p:spPr>
        <p:txBody>
          <a:bodyPr/>
          <a:lstStyle/>
          <a:p>
            <a:pPr eaLnBrk="1" hangingPunct="1">
              <a:defRPr/>
            </a:pPr>
            <a:r>
              <a:rPr lang="en-US"/>
              <a:t>Logo of the Double V Campaign</a:t>
            </a:r>
          </a:p>
        </p:txBody>
      </p:sp>
      <p:pic>
        <p:nvPicPr>
          <p:cNvPr id="49155" name="Picture 3" descr="Double V Logo (Picture Research Consultants &amp; Archives, Tops"/>
          <p:cNvPicPr>
            <a:picLocks noGrp="1" noChangeAspect="1" noChangeArrowheads="1"/>
          </p:cNvPicPr>
          <p:nvPr>
            <p:ph idx="1"/>
          </p:nvPr>
        </p:nvPicPr>
        <p:blipFill>
          <a:blip r:embed="rId2" cstate="print"/>
          <a:srcRect/>
          <a:stretch>
            <a:fillRect/>
          </a:stretch>
        </p:blipFill>
        <p:spPr>
          <a:xfrm>
            <a:off x="1828800" y="990600"/>
            <a:ext cx="5786438" cy="586740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600" dirty="0"/>
              <a:t>The Second Great Migration, 1942-1945</a:t>
            </a:r>
          </a:p>
        </p:txBody>
      </p:sp>
      <p:pic>
        <p:nvPicPr>
          <p:cNvPr id="4" name="Content Placeholder 3" descr="C:\Users\User\Desktop\World War II Black Migration Map.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410" y="1414696"/>
            <a:ext cx="8763180" cy="544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193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0"/>
            <a:ext cx="8686800" cy="990600"/>
          </a:xfrm>
        </p:spPr>
        <p:txBody>
          <a:bodyPr/>
          <a:lstStyle/>
          <a:p>
            <a:pPr eaLnBrk="1" hangingPunct="1">
              <a:defRPr/>
            </a:pPr>
            <a:r>
              <a:rPr lang="en-US" sz="2800" dirty="0"/>
              <a:t>They came with their mementos, history, and hope all tied to the top of a car—unidentified author, 1945</a:t>
            </a:r>
          </a:p>
        </p:txBody>
      </p:sp>
      <p:pic>
        <p:nvPicPr>
          <p:cNvPr id="15363" name="Picture 3"/>
          <p:cNvPicPr>
            <a:picLocks noGrp="1" noChangeAspect="1" noChangeArrowheads="1"/>
          </p:cNvPicPr>
          <p:nvPr>
            <p:ph type="body" idx="4294967295"/>
          </p:nvPr>
        </p:nvPicPr>
        <p:blipFill>
          <a:blip r:embed="rId2" cstate="print"/>
          <a:srcRect/>
          <a:stretch>
            <a:fillRect/>
          </a:stretch>
        </p:blipFill>
        <p:spPr>
          <a:xfrm>
            <a:off x="685800" y="990600"/>
            <a:ext cx="7823200" cy="5867400"/>
          </a:xfrm>
          <a:noFill/>
        </p:spPr>
      </p:pic>
      <p:sp>
        <p:nvSpPr>
          <p:cNvPr id="5" name="Content Placeholder 4"/>
          <p:cNvSpPr>
            <a:spLocks noGrp="1"/>
          </p:cNvSpPr>
          <p:nvPr>
            <p:ph idx="1"/>
          </p:nvPr>
        </p:nvSpPr>
        <p:spPr/>
        <p:txBody>
          <a:bodyPr/>
          <a:lstStyle/>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0" y="277813"/>
            <a:ext cx="9144000" cy="1398587"/>
          </a:xfrm>
        </p:spPr>
        <p:txBody>
          <a:bodyPr/>
          <a:lstStyle/>
          <a:p>
            <a:pPr eaLnBrk="1" hangingPunct="1">
              <a:defRPr/>
            </a:pPr>
            <a:r>
              <a:rPr lang="en-US" sz="3200" dirty="0"/>
              <a:t>Black Population Growth on the West Coast, 1940-1945</a:t>
            </a:r>
            <a:br>
              <a:rPr lang="en-US" sz="3200" dirty="0"/>
            </a:br>
            <a:r>
              <a:rPr lang="en-US" sz="2400" dirty="0"/>
              <a:t>“The state of Arkansas has moved to California, the state of Texas has moved to California, and California has gone to hell!”</a:t>
            </a:r>
          </a:p>
        </p:txBody>
      </p:sp>
      <p:sp>
        <p:nvSpPr>
          <p:cNvPr id="126979" name="Rectangle 3"/>
          <p:cNvSpPr>
            <a:spLocks noGrp="1" noChangeArrowheads="1"/>
          </p:cNvSpPr>
          <p:nvPr>
            <p:ph type="body" idx="1"/>
          </p:nvPr>
        </p:nvSpPr>
        <p:spPr>
          <a:xfrm>
            <a:off x="457200" y="2209800"/>
            <a:ext cx="8229600" cy="4648200"/>
          </a:xfrm>
        </p:spPr>
        <p:txBody>
          <a:bodyPr/>
          <a:lstStyle/>
          <a:p>
            <a:pPr eaLnBrk="1" hangingPunct="1">
              <a:lnSpc>
                <a:spcPct val="80000"/>
              </a:lnSpc>
              <a:defRPr/>
            </a:pPr>
            <a:r>
              <a:rPr lang="en-US" sz="2000" i="1" dirty="0"/>
              <a:t>City			1940 Pop.		1945 Pop.</a:t>
            </a:r>
          </a:p>
          <a:p>
            <a:pPr eaLnBrk="1" hangingPunct="1">
              <a:lnSpc>
                <a:spcPct val="80000"/>
              </a:lnSpc>
              <a:defRPr/>
            </a:pPr>
            <a:endParaRPr lang="en-US" sz="2000" i="1" dirty="0"/>
          </a:p>
          <a:p>
            <a:pPr eaLnBrk="1" hangingPunct="1">
              <a:lnSpc>
                <a:spcPct val="80000"/>
              </a:lnSpc>
              <a:defRPr/>
            </a:pPr>
            <a:r>
              <a:rPr lang="en-US" sz="2000" dirty="0"/>
              <a:t>San Francisco/</a:t>
            </a:r>
          </a:p>
          <a:p>
            <a:pPr eaLnBrk="1" hangingPunct="1">
              <a:lnSpc>
                <a:spcPct val="80000"/>
              </a:lnSpc>
              <a:defRPr/>
            </a:pPr>
            <a:r>
              <a:rPr lang="en-US" sz="2000" dirty="0"/>
              <a:t>  Oakland		 19,000			147,000</a:t>
            </a:r>
          </a:p>
          <a:p>
            <a:pPr eaLnBrk="1" hangingPunct="1">
              <a:lnSpc>
                <a:spcPct val="80000"/>
              </a:lnSpc>
              <a:defRPr/>
            </a:pPr>
            <a:r>
              <a:rPr lang="en-US" sz="2000" dirty="0"/>
              <a:t>Los Angeles		 64,000			218,000</a:t>
            </a:r>
          </a:p>
          <a:p>
            <a:pPr eaLnBrk="1" hangingPunct="1">
              <a:lnSpc>
                <a:spcPct val="80000"/>
              </a:lnSpc>
              <a:defRPr/>
            </a:pPr>
            <a:r>
              <a:rPr lang="en-US" sz="2000" dirty="0"/>
              <a:t>Richmond, Ca.	      800			  23,000</a:t>
            </a:r>
          </a:p>
          <a:p>
            <a:pPr eaLnBrk="1" hangingPunct="1">
              <a:lnSpc>
                <a:spcPct val="80000"/>
              </a:lnSpc>
              <a:defRPr/>
            </a:pPr>
            <a:r>
              <a:rPr lang="en-US" sz="2000" dirty="0"/>
              <a:t>Vallejo, Ca.		          0			  16,000</a:t>
            </a:r>
          </a:p>
          <a:p>
            <a:pPr eaLnBrk="1" hangingPunct="1">
              <a:lnSpc>
                <a:spcPct val="80000"/>
              </a:lnSpc>
              <a:defRPr/>
            </a:pPr>
            <a:endParaRPr lang="en-US" sz="2000" dirty="0"/>
          </a:p>
          <a:p>
            <a:pPr eaLnBrk="1" hangingPunct="1">
              <a:lnSpc>
                <a:spcPct val="80000"/>
              </a:lnSpc>
              <a:defRPr/>
            </a:pPr>
            <a:r>
              <a:rPr lang="en-US" sz="2000" dirty="0"/>
              <a:t>Seattle		   3,000			  15,000</a:t>
            </a:r>
          </a:p>
          <a:p>
            <a:pPr eaLnBrk="1" hangingPunct="1">
              <a:lnSpc>
                <a:spcPct val="80000"/>
              </a:lnSpc>
              <a:defRPr/>
            </a:pPr>
            <a:r>
              <a:rPr lang="en-US" sz="2000" dirty="0"/>
              <a:t>Portland		   1,900			  22,000</a:t>
            </a:r>
          </a:p>
          <a:p>
            <a:pPr eaLnBrk="1" hangingPunct="1">
              <a:lnSpc>
                <a:spcPct val="80000"/>
              </a:lnSpc>
              <a:defRPr/>
            </a:pPr>
            <a:r>
              <a:rPr lang="en-US" sz="2000" dirty="0"/>
              <a:t>Bremerton		        77			    3,000</a:t>
            </a:r>
          </a:p>
          <a:p>
            <a:pPr eaLnBrk="1" hangingPunct="1">
              <a:lnSpc>
                <a:spcPct val="80000"/>
              </a:lnSpc>
              <a:defRPr/>
            </a:pPr>
            <a:r>
              <a:rPr lang="en-US" sz="2000" dirty="0"/>
              <a:t>Pasco		        27			    2,900</a:t>
            </a:r>
          </a:p>
          <a:p>
            <a:pPr eaLnBrk="1" hangingPunct="1">
              <a:lnSpc>
                <a:spcPct val="80000"/>
              </a:lnSpc>
              <a:defRPr/>
            </a:pPr>
            <a:r>
              <a:rPr lang="en-US" sz="2000" dirty="0"/>
              <a:t>Vancouver, Wa.	        12	  		    4,000 </a:t>
            </a:r>
          </a:p>
          <a:p>
            <a:pPr eaLnBrk="1" hangingPunct="1">
              <a:lnSpc>
                <a:spcPct val="80000"/>
              </a:lnSpc>
              <a:buNone/>
              <a:defRPr/>
            </a:pPr>
            <a:endParaRPr lang="en-US" sz="2000" dirty="0"/>
          </a:p>
          <a:p>
            <a:pPr eaLnBrk="1" hangingPunct="1">
              <a:lnSpc>
                <a:spcPct val="80000"/>
              </a:lnSpc>
              <a:buNone/>
              <a:defRPr/>
            </a:pPr>
            <a:r>
              <a:rPr lang="en-US" sz="2000" dirty="0"/>
              <a:t>		 	</a:t>
            </a:r>
          </a:p>
          <a:p>
            <a:pPr eaLnBrk="1" hangingPunct="1">
              <a:lnSpc>
                <a:spcPct val="80000"/>
              </a:lnSpc>
              <a:defRPr/>
            </a:pPr>
            <a:endParaRPr lang="en-US"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381000" y="381000"/>
            <a:ext cx="8305800" cy="1219200"/>
          </a:xfrm>
        </p:spPr>
        <p:txBody>
          <a:bodyPr/>
          <a:lstStyle/>
          <a:p>
            <a:pPr eaLnBrk="1" hangingPunct="1">
              <a:defRPr/>
            </a:pPr>
            <a:r>
              <a:rPr lang="en-US" sz="2400"/>
              <a:t>Sinclair Park Community Church Sunday School, </a:t>
            </a:r>
            <a:br>
              <a:rPr lang="en-US" sz="2400"/>
            </a:br>
            <a:r>
              <a:rPr lang="en-US" sz="2400"/>
              <a:t>Bremerton, 1944</a:t>
            </a:r>
            <a:br>
              <a:rPr lang="en-US" sz="2800"/>
            </a:br>
            <a:r>
              <a:rPr lang="en-US" sz="2000"/>
              <a:t>Twelve year old Quincy Jones is one of the children in the center of the photo.</a:t>
            </a:r>
          </a:p>
        </p:txBody>
      </p:sp>
      <p:pic>
        <p:nvPicPr>
          <p:cNvPr id="18435" name="Picture 3" descr="Bremerton, Sinclair Park Community Sunday School, 1944 (Sinclair Park Project)"/>
          <p:cNvPicPr>
            <a:picLocks noGrp="1" noChangeAspect="1" noChangeArrowheads="1"/>
          </p:cNvPicPr>
          <p:nvPr>
            <p:ph idx="1"/>
          </p:nvPr>
        </p:nvPicPr>
        <p:blipFill>
          <a:blip r:embed="rId2" cstate="print"/>
          <a:srcRect/>
          <a:stretch>
            <a:fillRect/>
          </a:stretch>
        </p:blipFill>
        <p:spPr>
          <a:xfrm>
            <a:off x="-88843" y="2057399"/>
            <a:ext cx="9232843" cy="3886201"/>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7"/>
          <p:cNvSpPr>
            <a:spLocks noGrp="1" noChangeArrowheads="1"/>
          </p:cNvSpPr>
          <p:nvPr>
            <p:ph type="title"/>
          </p:nvPr>
        </p:nvSpPr>
        <p:spPr>
          <a:xfrm>
            <a:off x="0" y="277813"/>
            <a:ext cx="9144000" cy="1139825"/>
          </a:xfrm>
        </p:spPr>
        <p:txBody>
          <a:bodyPr/>
          <a:lstStyle/>
          <a:p>
            <a:pPr eaLnBrk="1" hangingPunct="1">
              <a:defRPr/>
            </a:pPr>
            <a:r>
              <a:rPr lang="en-US" sz="2800" dirty="0"/>
              <a:t>Continuing Opposition to Black Employment  in </a:t>
            </a:r>
            <a:br>
              <a:rPr lang="en-US" sz="2800" dirty="0"/>
            </a:br>
            <a:r>
              <a:rPr lang="en-US" sz="2800" dirty="0"/>
              <a:t>World War II</a:t>
            </a:r>
            <a:br>
              <a:rPr lang="en-US" sz="2800" dirty="0"/>
            </a:br>
            <a:r>
              <a:rPr lang="en-US" sz="2800" dirty="0"/>
              <a:t>Left: Dr. Seuss Cartoon</a:t>
            </a:r>
          </a:p>
        </p:txBody>
      </p:sp>
      <p:pic>
        <p:nvPicPr>
          <p:cNvPr id="53251" name="Picture 4" descr="Dr"/>
          <p:cNvPicPr>
            <a:picLocks noGrp="1" noChangeAspect="1" noChangeArrowheads="1"/>
          </p:cNvPicPr>
          <p:nvPr>
            <p:ph sz="half" idx="1"/>
          </p:nvPr>
        </p:nvPicPr>
        <p:blipFill>
          <a:blip r:embed="rId2" cstate="print"/>
          <a:srcRect/>
          <a:stretch>
            <a:fillRect/>
          </a:stretch>
        </p:blipFill>
        <p:spPr>
          <a:xfrm>
            <a:off x="0" y="1600200"/>
            <a:ext cx="5867400" cy="5353050"/>
          </a:xfrm>
          <a:noFill/>
        </p:spPr>
      </p:pic>
      <p:sp>
        <p:nvSpPr>
          <p:cNvPr id="104456" name="Rectangle 8"/>
          <p:cNvSpPr>
            <a:spLocks noGrp="1" noChangeArrowheads="1"/>
          </p:cNvSpPr>
          <p:nvPr>
            <p:ph type="body" sz="half" idx="2"/>
          </p:nvPr>
        </p:nvSpPr>
        <p:spPr>
          <a:xfrm>
            <a:off x="5562600" y="1600200"/>
            <a:ext cx="3581400" cy="5257800"/>
          </a:xfrm>
        </p:spPr>
        <p:txBody>
          <a:bodyPr/>
          <a:lstStyle/>
          <a:p>
            <a:pPr eaLnBrk="1" hangingPunct="1">
              <a:buFont typeface="Wingdings" pitchFamily="2" charset="2"/>
              <a:buNone/>
              <a:defRPr/>
            </a:pPr>
            <a:r>
              <a:rPr lang="en-US" sz="2400"/>
              <a:t>	We are not opposed to Harry Mills personally.  We are fighting the entire Negro race.  We cannot open our doors to Negro workers after having kept them closed all of this time.</a:t>
            </a:r>
          </a:p>
          <a:p>
            <a:pPr eaLnBrk="1" hangingPunct="1">
              <a:buFont typeface="Wingdings" pitchFamily="2" charset="2"/>
              <a:buNone/>
              <a:defRPr/>
            </a:pPr>
            <a:endParaRPr lang="en-US" sz="2400"/>
          </a:p>
          <a:p>
            <a:pPr lvl="1" eaLnBrk="1" hangingPunct="1">
              <a:buFont typeface="Wingdings" pitchFamily="2" charset="2"/>
              <a:buNone/>
              <a:defRPr/>
            </a:pPr>
            <a:r>
              <a:rPr lang="en-US" sz="2000"/>
              <a:t>	Unidentified Portland Longshore Union Official, 1942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7"/>
          <p:cNvSpPr>
            <a:spLocks noGrp="1" noChangeArrowheads="1"/>
          </p:cNvSpPr>
          <p:nvPr>
            <p:ph type="title"/>
          </p:nvPr>
        </p:nvSpPr>
        <p:spPr>
          <a:xfrm>
            <a:off x="0" y="277813"/>
            <a:ext cx="9144000" cy="1139825"/>
          </a:xfrm>
        </p:spPr>
        <p:txBody>
          <a:bodyPr/>
          <a:lstStyle/>
          <a:p>
            <a:pPr eaLnBrk="1" hangingPunct="1">
              <a:defRPr/>
            </a:pPr>
            <a:r>
              <a:rPr lang="en-US" sz="2800" dirty="0"/>
              <a:t>Continuing Opposition to Black Employment  in </a:t>
            </a:r>
            <a:br>
              <a:rPr lang="en-US" sz="2800" dirty="0"/>
            </a:br>
            <a:r>
              <a:rPr lang="en-US" sz="2800" dirty="0"/>
              <a:t>World War II</a:t>
            </a:r>
            <a:br>
              <a:rPr lang="en-US" sz="2800" dirty="0"/>
            </a:br>
            <a:r>
              <a:rPr lang="en-US" sz="2800" dirty="0"/>
              <a:t>Left: Dr. Seuss Cartoon</a:t>
            </a:r>
          </a:p>
        </p:txBody>
      </p:sp>
      <p:pic>
        <p:nvPicPr>
          <p:cNvPr id="53251" name="Picture 4" descr="Dr"/>
          <p:cNvPicPr>
            <a:picLocks noGrp="1" noChangeAspect="1" noChangeArrowheads="1"/>
          </p:cNvPicPr>
          <p:nvPr>
            <p:ph sz="half" idx="1"/>
          </p:nvPr>
        </p:nvPicPr>
        <p:blipFill>
          <a:blip r:embed="rId2" cstate="print"/>
          <a:srcRect/>
          <a:stretch>
            <a:fillRect/>
          </a:stretch>
        </p:blipFill>
        <p:spPr>
          <a:xfrm>
            <a:off x="0" y="1600200"/>
            <a:ext cx="5867400" cy="5353050"/>
          </a:xfrm>
          <a:noFill/>
        </p:spPr>
      </p:pic>
      <p:sp>
        <p:nvSpPr>
          <p:cNvPr id="104456" name="Rectangle 8"/>
          <p:cNvSpPr>
            <a:spLocks noGrp="1" noChangeArrowheads="1"/>
          </p:cNvSpPr>
          <p:nvPr>
            <p:ph type="body" sz="half" idx="2"/>
          </p:nvPr>
        </p:nvSpPr>
        <p:spPr>
          <a:xfrm>
            <a:off x="5562600" y="2286000"/>
            <a:ext cx="3581400" cy="4572000"/>
          </a:xfrm>
        </p:spPr>
        <p:txBody>
          <a:bodyPr/>
          <a:lstStyle/>
          <a:p>
            <a:pPr eaLnBrk="1" hangingPunct="1">
              <a:buFont typeface="Wingdings" pitchFamily="2" charset="2"/>
              <a:buNone/>
              <a:defRPr/>
            </a:pPr>
            <a:r>
              <a:rPr lang="en-US" sz="2400" dirty="0"/>
              <a:t>	The Negro’s foot may be in the [defense plant] door but the bulk of his body remains tragically out in the cold.</a:t>
            </a:r>
          </a:p>
          <a:p>
            <a:pPr eaLnBrk="1" hangingPunct="1">
              <a:buFont typeface="Wingdings" pitchFamily="2" charset="2"/>
              <a:buNone/>
              <a:defRPr/>
            </a:pPr>
            <a:endParaRPr lang="en-US" sz="2400" dirty="0"/>
          </a:p>
          <a:p>
            <a:pPr lvl="1" eaLnBrk="1" hangingPunct="1">
              <a:buFont typeface="Wingdings" pitchFamily="2" charset="2"/>
              <a:buNone/>
              <a:defRPr/>
            </a:pPr>
            <a:r>
              <a:rPr lang="en-US" sz="2000" dirty="0"/>
              <a:t>	California Eagle, January, 1942</a:t>
            </a:r>
          </a:p>
        </p:txBody>
      </p:sp>
    </p:spTree>
    <p:extLst>
      <p:ext uri="{BB962C8B-B14F-4D97-AF65-F5344CB8AC3E}">
        <p14:creationId xmlns:p14="http://schemas.microsoft.com/office/powerpoint/2010/main" val="3656528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a:t>Boeing Flying Clipper, 1939</a:t>
            </a:r>
          </a:p>
        </p:txBody>
      </p:sp>
      <p:pic>
        <p:nvPicPr>
          <p:cNvPr id="14338" name="Picture 2" descr="C:\Users\Best Buy\Desktop\Boeing Flying Clipper, 1939.jpg"/>
          <p:cNvPicPr>
            <a:picLocks noGrp="1" noChangeAspect="1" noChangeArrowheads="1"/>
          </p:cNvPicPr>
          <p:nvPr>
            <p:ph idx="1"/>
          </p:nvPr>
        </p:nvPicPr>
        <p:blipFill>
          <a:blip r:embed="rId2" cstate="print"/>
          <a:srcRect/>
          <a:stretch>
            <a:fillRect/>
          </a:stretch>
        </p:blipFill>
        <p:spPr bwMode="auto">
          <a:xfrm>
            <a:off x="685800" y="685800"/>
            <a:ext cx="7921908" cy="61722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1"/>
            <a:ext cx="8763000" cy="1752600"/>
          </a:xfrm>
        </p:spPr>
        <p:txBody>
          <a:bodyPr>
            <a:normAutofit fontScale="90000"/>
          </a:bodyPr>
          <a:lstStyle/>
          <a:p>
            <a:pPr algn="ctr"/>
            <a:r>
              <a:rPr lang="en-US" b="1" dirty="0"/>
              <a:t>The Boeing Migration: 1940-1946</a:t>
            </a:r>
            <a:br>
              <a:rPr lang="en-US" b="1" dirty="0"/>
            </a:br>
            <a:r>
              <a:rPr lang="en-US" sz="3000" dirty="0"/>
              <a:t>Left: Growth of the Boeing Workforce </a:t>
            </a:r>
            <a:br>
              <a:rPr lang="en-US" sz="3000" dirty="0"/>
            </a:br>
            <a:r>
              <a:rPr lang="en-US" sz="3000" dirty="0"/>
              <a:t>Right: War Bond Rally at Boeing Field, 1943</a:t>
            </a:r>
            <a:br>
              <a:rPr lang="en-US" sz="3000" dirty="0"/>
            </a:br>
            <a:endParaRPr lang="en-US" sz="3000"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961467" y="1905001"/>
            <a:ext cx="4106542" cy="4876800"/>
          </a:xfrm>
        </p:spPr>
      </p:pic>
      <p:sp>
        <p:nvSpPr>
          <p:cNvPr id="8" name="Content Placeholder 7"/>
          <p:cNvSpPr>
            <a:spLocks noGrp="1"/>
          </p:cNvSpPr>
          <p:nvPr>
            <p:ph sz="half" idx="2"/>
          </p:nvPr>
        </p:nvSpPr>
        <p:spPr>
          <a:xfrm>
            <a:off x="-76200" y="2083777"/>
            <a:ext cx="5029200" cy="3916973"/>
          </a:xfrm>
        </p:spPr>
        <p:txBody>
          <a:bodyPr>
            <a:noAutofit/>
          </a:bodyPr>
          <a:lstStyle/>
          <a:p>
            <a:pPr marL="0" indent="0">
              <a:buNone/>
            </a:pPr>
            <a:r>
              <a:rPr lang="en-US" sz="2400" dirty="0"/>
              <a:t> </a:t>
            </a:r>
            <a:r>
              <a:rPr lang="en-US" sz="2400" i="1" dirty="0"/>
              <a:t>The Boeing Workforce</a:t>
            </a:r>
          </a:p>
          <a:p>
            <a:pPr marL="0" indent="0">
              <a:buNone/>
            </a:pPr>
            <a:endParaRPr lang="en-US" sz="2400" i="1" dirty="0"/>
          </a:p>
          <a:p>
            <a:pPr marL="0" indent="0">
              <a:spcBef>
                <a:spcPts val="0"/>
              </a:spcBef>
              <a:buNone/>
            </a:pPr>
            <a:r>
              <a:rPr lang="en-US" sz="2400" dirty="0"/>
              <a:t> September 1939                    4,000</a:t>
            </a:r>
            <a:br>
              <a:rPr lang="en-US" sz="2400" dirty="0"/>
            </a:br>
            <a:r>
              <a:rPr lang="en-US" sz="2400" dirty="0"/>
              <a:t> July 1941                             10,000</a:t>
            </a:r>
            <a:br>
              <a:rPr lang="en-US" sz="2400" dirty="0"/>
            </a:br>
            <a:r>
              <a:rPr lang="en-US" sz="2400" dirty="0"/>
              <a:t> September 1941                  20,000</a:t>
            </a:r>
            <a:br>
              <a:rPr lang="en-US" sz="2400" dirty="0"/>
            </a:br>
            <a:r>
              <a:rPr lang="en-US" sz="2400" dirty="0"/>
              <a:t> December 1941                   30,000</a:t>
            </a:r>
          </a:p>
          <a:p>
            <a:pPr marL="0" indent="0">
              <a:spcBef>
                <a:spcPts val="0"/>
              </a:spcBef>
              <a:buNone/>
            </a:pPr>
            <a:r>
              <a:rPr lang="en-US" sz="2400" dirty="0"/>
              <a:t> July 1944	                        50,000</a:t>
            </a:r>
          </a:p>
          <a:p>
            <a:pPr marL="0" indent="0">
              <a:spcBef>
                <a:spcPts val="0"/>
              </a:spcBef>
              <a:buNone/>
            </a:pPr>
            <a:r>
              <a:rPr lang="en-US" sz="2400" dirty="0"/>
              <a:t> July 1946	                        11,000</a:t>
            </a:r>
            <a:br>
              <a:rPr lang="en-US" sz="2400" dirty="0"/>
            </a:br>
            <a:r>
              <a:rPr lang="en-US" sz="2400" dirty="0"/>
              <a:t> </a:t>
            </a:r>
          </a:p>
        </p:txBody>
      </p:sp>
    </p:spTree>
    <p:extLst>
      <p:ext uri="{BB962C8B-B14F-4D97-AF65-F5344CB8AC3E}">
        <p14:creationId xmlns:p14="http://schemas.microsoft.com/office/powerpoint/2010/main" val="15722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2" name="Rectangle 8"/>
          <p:cNvSpPr>
            <a:spLocks noGrp="1" noChangeArrowheads="1"/>
          </p:cNvSpPr>
          <p:nvPr>
            <p:ph type="title"/>
          </p:nvPr>
        </p:nvSpPr>
        <p:spPr>
          <a:xfrm>
            <a:off x="457200" y="277813"/>
            <a:ext cx="8229600" cy="941387"/>
          </a:xfrm>
        </p:spPr>
        <p:txBody>
          <a:bodyPr/>
          <a:lstStyle/>
          <a:p>
            <a:pPr eaLnBrk="1" hangingPunct="1">
              <a:defRPr/>
            </a:pPr>
            <a:r>
              <a:rPr lang="en-US" sz="3600"/>
              <a:t>The Northwest Enterprise Campaign to Open Boeing to Black Workers</a:t>
            </a:r>
          </a:p>
        </p:txBody>
      </p:sp>
      <p:pic>
        <p:nvPicPr>
          <p:cNvPr id="55299" name="Picture 4" descr="Boeing Bars Black Labor"/>
          <p:cNvPicPr>
            <a:picLocks noGrp="1" noChangeAspect="1" noChangeArrowheads="1"/>
          </p:cNvPicPr>
          <p:nvPr>
            <p:ph sz="half" idx="1"/>
          </p:nvPr>
        </p:nvPicPr>
        <p:blipFill>
          <a:blip r:embed="rId2" cstate="print"/>
          <a:srcRect/>
          <a:stretch>
            <a:fillRect/>
          </a:stretch>
        </p:blipFill>
        <p:spPr>
          <a:xfrm>
            <a:off x="381000" y="1614488"/>
            <a:ext cx="5113338" cy="5700712"/>
          </a:xfrm>
          <a:noFill/>
        </p:spPr>
      </p:pic>
      <p:pic>
        <p:nvPicPr>
          <p:cNvPr id="55300" name="Picture 7" descr="Boeing Bars Black Labor (Closeup)"/>
          <p:cNvPicPr>
            <a:picLocks noGrp="1" noChangeAspect="1" noChangeArrowheads="1"/>
          </p:cNvPicPr>
          <p:nvPr>
            <p:ph sz="half" idx="2"/>
          </p:nvPr>
        </p:nvPicPr>
        <p:blipFill>
          <a:blip r:embed="rId3" cstate="print"/>
          <a:srcRect/>
          <a:stretch>
            <a:fillRect/>
          </a:stretch>
        </p:blipFill>
        <p:spPr>
          <a:xfrm>
            <a:off x="5867400" y="1600200"/>
            <a:ext cx="2817813" cy="5715000"/>
          </a:xfr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pPr eaLnBrk="1" hangingPunct="1">
              <a:defRPr/>
            </a:pPr>
            <a:r>
              <a:rPr lang="en-US" sz="3200"/>
              <a:t>The Northwest Enterprise on </a:t>
            </a:r>
            <a:br>
              <a:rPr lang="en-US" sz="3200"/>
            </a:br>
            <a:r>
              <a:rPr lang="en-US" sz="3200"/>
              <a:t>Executive Order 8802</a:t>
            </a:r>
          </a:p>
        </p:txBody>
      </p:sp>
      <p:sp>
        <p:nvSpPr>
          <p:cNvPr id="36867" name="Rectangle 3"/>
          <p:cNvSpPr>
            <a:spLocks noGrp="1" noChangeArrowheads="1"/>
          </p:cNvSpPr>
          <p:nvPr>
            <p:ph type="body" idx="1"/>
          </p:nvPr>
        </p:nvSpPr>
        <p:spPr/>
        <p:txBody>
          <a:bodyPr/>
          <a:lstStyle/>
          <a:p>
            <a:pPr marL="0" indent="0" eaLnBrk="1" hangingPunct="1">
              <a:buNone/>
            </a:pPr>
            <a:r>
              <a:rPr lang="en-US" dirty="0"/>
              <a:t>The President’s [Executive Order] issued to quiet the rising tide of Negroes’ protest against the hypocritical stand of industry and labor denying the Negroes’ right to work in plants holding contracts for national defense fall on deaf ears in the far Northwest.</a:t>
            </a:r>
          </a:p>
          <a:p>
            <a:pPr lvl="1" eaLnBrk="1" hangingPunct="1"/>
            <a:r>
              <a:rPr lang="en-US" i="1" dirty="0"/>
              <a:t>Northwest Enterprise, September 26, 1941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0" y="0"/>
            <a:ext cx="9144000" cy="1143000"/>
          </a:xfrm>
        </p:spPr>
        <p:txBody>
          <a:bodyPr/>
          <a:lstStyle/>
          <a:p>
            <a:pPr eaLnBrk="1" hangingPunct="1">
              <a:defRPr/>
            </a:pPr>
            <a:r>
              <a:rPr lang="en-US" sz="2800"/>
              <a:t>Challenging Discrimination From Within The Union:</a:t>
            </a:r>
            <a:br>
              <a:rPr lang="en-US" sz="2800"/>
            </a:br>
            <a:r>
              <a:rPr lang="en-US" sz="2800"/>
              <a:t>Hugo Lundquist Addresses Local 741, April 28, 1941</a:t>
            </a:r>
          </a:p>
        </p:txBody>
      </p:sp>
      <p:sp>
        <p:nvSpPr>
          <p:cNvPr id="56324" name="Text Box 4"/>
          <p:cNvSpPr txBox="1">
            <a:spLocks noChangeArrowheads="1"/>
          </p:cNvSpPr>
          <p:nvPr/>
        </p:nvSpPr>
        <p:spPr bwMode="auto">
          <a:xfrm>
            <a:off x="1431925" y="2779713"/>
            <a:ext cx="184150" cy="366712"/>
          </a:xfrm>
          <a:prstGeom prst="rect">
            <a:avLst/>
          </a:prstGeom>
          <a:noFill/>
          <a:ln w="9525">
            <a:noFill/>
            <a:miter lim="800000"/>
            <a:headEnd/>
            <a:tailEnd/>
          </a:ln>
        </p:spPr>
        <p:txBody>
          <a:bodyPr wrap="none">
            <a:spAutoFit/>
          </a:bodyPr>
          <a:lstStyle/>
          <a:p>
            <a:endParaRPr lang="en-US">
              <a:solidFill>
                <a:srgbClr val="CC0000"/>
              </a:solidFill>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54" y="1295400"/>
            <a:ext cx="9192680" cy="51816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defRPr/>
            </a:pPr>
            <a:r>
              <a:rPr lang="en-US" sz="3200"/>
              <a:t>James Duncan on Black Workers at Boeing</a:t>
            </a:r>
            <a:r>
              <a:rPr lang="en-US" sz="4000"/>
              <a:t> </a:t>
            </a:r>
          </a:p>
        </p:txBody>
      </p:sp>
      <p:sp>
        <p:nvSpPr>
          <p:cNvPr id="160771" name="Rectangle 3"/>
          <p:cNvSpPr>
            <a:spLocks noGrp="1" noChangeArrowheads="1"/>
          </p:cNvSpPr>
          <p:nvPr>
            <p:ph type="body" idx="1"/>
          </p:nvPr>
        </p:nvSpPr>
        <p:spPr/>
        <p:txBody>
          <a:bodyPr/>
          <a:lstStyle/>
          <a:p>
            <a:pPr marL="0" indent="0" eaLnBrk="1" hangingPunct="1">
              <a:lnSpc>
                <a:spcPct val="90000"/>
              </a:lnSpc>
              <a:buNone/>
              <a:defRPr/>
            </a:pPr>
            <a:r>
              <a:rPr lang="en-US" sz="2800" dirty="0"/>
              <a:t>We have officially gone on record as agreeing to live up to the letter and spirit of the executive order whole-heartedly and without reservation.  At the same time we rather resent that the war situation has been used to alter an old-established custom and do not feel it will be helpful to war production.</a:t>
            </a:r>
          </a:p>
          <a:p>
            <a:pPr eaLnBrk="1" hangingPunct="1">
              <a:lnSpc>
                <a:spcPct val="90000"/>
              </a:lnSpc>
              <a:defRPr/>
            </a:pPr>
            <a:endParaRPr lang="en-US" sz="2800" dirty="0"/>
          </a:p>
          <a:p>
            <a:pPr lvl="2" eaLnBrk="1" hangingPunct="1">
              <a:lnSpc>
                <a:spcPct val="90000"/>
              </a:lnSpc>
              <a:defRPr/>
            </a:pPr>
            <a:r>
              <a:rPr lang="en-US" sz="2800" i="1" dirty="0"/>
              <a:t>James Duncan, IAM Representative, Local 751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defRPr/>
            </a:pPr>
            <a:r>
              <a:rPr lang="en-US" sz="3200"/>
              <a:t>Dorothy West Williams,</a:t>
            </a:r>
            <a:br>
              <a:rPr lang="en-US" sz="3200"/>
            </a:br>
            <a:r>
              <a:rPr lang="en-US" sz="2400"/>
              <a:t>First Production Worker, Boeing Airplane Company, 1942</a:t>
            </a:r>
          </a:p>
        </p:txBody>
      </p:sp>
      <p:pic>
        <p:nvPicPr>
          <p:cNvPr id="58371" name="Picture 3" descr="Dorothy West Williams (Closeup)"/>
          <p:cNvPicPr>
            <a:picLocks noGrp="1" noChangeAspect="1" noChangeArrowheads="1"/>
          </p:cNvPicPr>
          <p:nvPr>
            <p:ph sz="half" idx="2"/>
          </p:nvPr>
        </p:nvPicPr>
        <p:blipFill>
          <a:blip r:embed="rId2" cstate="print"/>
          <a:srcRect/>
          <a:stretch>
            <a:fillRect/>
          </a:stretch>
        </p:blipFill>
        <p:spPr>
          <a:xfrm>
            <a:off x="5534025" y="1905000"/>
            <a:ext cx="3609975" cy="3916363"/>
          </a:xfrm>
          <a:noFill/>
        </p:spPr>
      </p:pic>
      <p:pic>
        <p:nvPicPr>
          <p:cNvPr id="58372" name="Picture 4" descr="Dorothy Williams at Rainier Training School, 1938"/>
          <p:cNvPicPr>
            <a:picLocks noGrp="1" noChangeAspect="1" noChangeArrowheads="1"/>
          </p:cNvPicPr>
          <p:nvPr>
            <p:ph sz="half" idx="1"/>
          </p:nvPr>
        </p:nvPicPr>
        <p:blipFill>
          <a:blip r:embed="rId3" cstate="print"/>
          <a:srcRect/>
          <a:stretch>
            <a:fillRect/>
          </a:stretch>
        </p:blipFill>
        <p:spPr>
          <a:xfrm>
            <a:off x="0" y="1981200"/>
            <a:ext cx="5410200" cy="3890963"/>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1143000"/>
          </a:xfrm>
        </p:spPr>
        <p:txBody>
          <a:bodyPr>
            <a:normAutofit/>
          </a:bodyPr>
          <a:lstStyle/>
          <a:p>
            <a:r>
              <a:rPr lang="en-US" sz="3600" dirty="0"/>
              <a:t>The Impact of the War on Black Women</a:t>
            </a:r>
          </a:p>
        </p:txBody>
      </p:sp>
      <p:sp>
        <p:nvSpPr>
          <p:cNvPr id="6" name="Content Placeholder 5"/>
          <p:cNvSpPr>
            <a:spLocks noGrp="1"/>
          </p:cNvSpPr>
          <p:nvPr>
            <p:ph sz="half" idx="1"/>
          </p:nvPr>
        </p:nvSpPr>
        <p:spPr>
          <a:xfrm>
            <a:off x="381000" y="1600200"/>
            <a:ext cx="2895600" cy="4525963"/>
          </a:xfrm>
        </p:spPr>
        <p:txBody>
          <a:bodyPr>
            <a:normAutofit/>
          </a:bodyPr>
          <a:lstStyle/>
          <a:p>
            <a:pPr marL="0" indent="0">
              <a:buNone/>
            </a:pPr>
            <a:r>
              <a:rPr lang="en-US" sz="4000" dirty="0"/>
              <a:t>It was Hitler who got us out of white folks’ kitchens.</a:t>
            </a:r>
          </a:p>
        </p:txBody>
      </p:sp>
      <p:sp>
        <p:nvSpPr>
          <p:cNvPr id="8" name="Content Placeholder 7"/>
          <p:cNvSpPr>
            <a:spLocks noGrp="1"/>
          </p:cNvSpPr>
          <p:nvPr>
            <p:ph sz="half" idx="2"/>
          </p:nvPr>
        </p:nvSpPr>
        <p:spPr/>
        <p:txBody>
          <a:bodyPr/>
          <a:lstStyle/>
          <a:p>
            <a:endParaRPr lang="en-US"/>
          </a:p>
        </p:txBody>
      </p:sp>
      <p:pic>
        <p:nvPicPr>
          <p:cNvPr id="1026" name="Picture 2" descr="C:\Users\Best Buy\Pictures\313 Illustrations\313, Black West, 1942-2004\Oakland Woman Shipyard Worker, ca. 1943.jpg"/>
          <p:cNvPicPr>
            <a:picLocks noChangeAspect="1" noChangeArrowheads="1"/>
          </p:cNvPicPr>
          <p:nvPr/>
        </p:nvPicPr>
        <p:blipFill>
          <a:blip r:embed="rId2" cstate="print"/>
          <a:srcRect/>
          <a:stretch>
            <a:fillRect/>
          </a:stretch>
        </p:blipFill>
        <p:spPr bwMode="auto">
          <a:xfrm>
            <a:off x="3709691" y="1365017"/>
            <a:ext cx="5434309" cy="5492983"/>
          </a:xfrm>
          <a:prstGeom prst="rect">
            <a:avLst/>
          </a:prstGeom>
          <a:noFill/>
        </p:spPr>
      </p:pic>
    </p:spTree>
    <p:extLst>
      <p:ext uri="{BB962C8B-B14F-4D97-AF65-F5344CB8AC3E}">
        <p14:creationId xmlns:p14="http://schemas.microsoft.com/office/powerpoint/2010/main" val="2351577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229600" cy="685800"/>
          </a:xfrm>
        </p:spPr>
        <p:txBody>
          <a:bodyPr>
            <a:normAutofit/>
          </a:bodyPr>
          <a:lstStyle/>
          <a:p>
            <a:pPr eaLnBrk="1" hangingPunct="1">
              <a:defRPr/>
            </a:pPr>
            <a:r>
              <a:rPr lang="en-US" sz="3200" dirty="0"/>
              <a:t>Black Workers, Boeing Plant, Renton, 1944</a:t>
            </a:r>
          </a:p>
        </p:txBody>
      </p:sp>
      <p:pic>
        <p:nvPicPr>
          <p:cNvPr id="41987" name="Picture 3" descr="Black Boeing Production Workers, Renton Plant, 1945"/>
          <p:cNvPicPr>
            <a:picLocks noGrp="1" noChangeAspect="1" noChangeArrowheads="1"/>
          </p:cNvPicPr>
          <p:nvPr>
            <p:ph idx="1"/>
          </p:nvPr>
        </p:nvPicPr>
        <p:blipFill>
          <a:blip r:embed="rId2" cstate="print"/>
          <a:srcRect/>
          <a:stretch>
            <a:fillRect/>
          </a:stretch>
        </p:blipFill>
        <p:spPr>
          <a:xfrm>
            <a:off x="838200" y="838200"/>
            <a:ext cx="7298617" cy="6019800"/>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xfrm>
            <a:off x="457200" y="228600"/>
            <a:ext cx="8229600" cy="533400"/>
          </a:xfrm>
        </p:spPr>
        <p:txBody>
          <a:bodyPr/>
          <a:lstStyle/>
          <a:p>
            <a:pPr eaLnBrk="1" hangingPunct="1">
              <a:defRPr/>
            </a:pPr>
            <a:r>
              <a:rPr lang="en-US" sz="3600" dirty="0"/>
              <a:t>Women Working at Boeing, 1943:</a:t>
            </a:r>
            <a:br>
              <a:rPr lang="en-US" sz="3600" dirty="0"/>
            </a:br>
            <a:r>
              <a:rPr lang="en-US" sz="3200" dirty="0"/>
              <a:t>The Impact on Inez Sauer</a:t>
            </a:r>
          </a:p>
        </p:txBody>
      </p:sp>
      <p:sp>
        <p:nvSpPr>
          <p:cNvPr id="43011" name="Rectangle 5"/>
          <p:cNvSpPr>
            <a:spLocks noGrp="1" noChangeArrowheads="1"/>
          </p:cNvSpPr>
          <p:nvPr>
            <p:ph type="body" sz="half" idx="2"/>
          </p:nvPr>
        </p:nvSpPr>
        <p:spPr>
          <a:xfrm>
            <a:off x="3733800" y="1219200"/>
            <a:ext cx="5410200" cy="5638800"/>
          </a:xfrm>
        </p:spPr>
        <p:txBody>
          <a:bodyPr/>
          <a:lstStyle/>
          <a:p>
            <a:pPr eaLnBrk="1" hangingPunct="1">
              <a:lnSpc>
                <a:spcPct val="80000"/>
              </a:lnSpc>
            </a:pPr>
            <a:r>
              <a:rPr lang="en-US" sz="2800" dirty="0"/>
              <a:t>The job really broadened me. [Before the war] I had no contact with Negroes except as maids or gardeners… We were brought up to think that colored people were not on the same economic or social level.  I learned differently at Boeing.  In fact I found that some of the black people I got to know there were very superior and certainly equal to me—equal to anyone I ever knew.</a:t>
            </a:r>
          </a:p>
          <a:p>
            <a:pPr lvl="2" eaLnBrk="1" hangingPunct="1">
              <a:lnSpc>
                <a:spcPct val="80000"/>
              </a:lnSpc>
            </a:pPr>
            <a:r>
              <a:rPr lang="en-US" sz="2800" i="1" dirty="0"/>
              <a:t>Inez Sauer, Boeing Worker, 1945 </a:t>
            </a:r>
          </a:p>
        </p:txBody>
      </p:sp>
      <p:pic>
        <p:nvPicPr>
          <p:cNvPr id="43012" name="Picture 6" descr="Black &amp; White Women Workers at Boeing, ca"/>
          <p:cNvPicPr>
            <a:picLocks noGrp="1" noChangeAspect="1" noChangeArrowheads="1"/>
          </p:cNvPicPr>
          <p:nvPr>
            <p:ph sz="half" idx="1"/>
          </p:nvPr>
        </p:nvPicPr>
        <p:blipFill>
          <a:blip r:embed="rId2" cstate="print"/>
          <a:srcRect/>
          <a:stretch>
            <a:fillRect/>
          </a:stretch>
        </p:blipFill>
        <p:spPr>
          <a:xfrm>
            <a:off x="0" y="1295400"/>
            <a:ext cx="4077362" cy="5181600"/>
          </a:xfr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1" name="Rectangle 5"/>
          <p:cNvSpPr>
            <a:spLocks noGrp="1" noChangeArrowheads="1"/>
          </p:cNvSpPr>
          <p:nvPr>
            <p:ph type="title"/>
          </p:nvPr>
        </p:nvSpPr>
        <p:spPr/>
        <p:txBody>
          <a:bodyPr/>
          <a:lstStyle/>
          <a:p>
            <a:pPr eaLnBrk="1" hangingPunct="1">
              <a:defRPr/>
            </a:pPr>
            <a:r>
              <a:rPr lang="en-US" sz="4000"/>
              <a:t>Black Migrant Housing in Richmond, and Los Angeles, 1942</a:t>
            </a:r>
          </a:p>
        </p:txBody>
      </p:sp>
      <p:pic>
        <p:nvPicPr>
          <p:cNvPr id="62467" name="Picture 4" descr="Black Migrant in Richmond, Ca"/>
          <p:cNvPicPr>
            <a:picLocks noGrp="1" noChangeAspect="1" noChangeArrowheads="1"/>
          </p:cNvPicPr>
          <p:nvPr>
            <p:ph sz="half" idx="1"/>
          </p:nvPr>
        </p:nvPicPr>
        <p:blipFill>
          <a:blip r:embed="rId2" cstate="print"/>
          <a:srcRect/>
          <a:stretch>
            <a:fillRect/>
          </a:stretch>
        </p:blipFill>
        <p:spPr>
          <a:xfrm>
            <a:off x="-457200" y="1600200"/>
            <a:ext cx="4953000" cy="3370263"/>
          </a:xfrm>
          <a:noFill/>
        </p:spPr>
      </p:pic>
      <p:pic>
        <p:nvPicPr>
          <p:cNvPr id="62468" name="Picture 10" descr="Slum Housing in South Central L"/>
          <p:cNvPicPr>
            <a:picLocks noGrp="1" noChangeAspect="1" noChangeArrowheads="1"/>
          </p:cNvPicPr>
          <p:nvPr>
            <p:ph sz="half" idx="2"/>
          </p:nvPr>
        </p:nvPicPr>
        <p:blipFill>
          <a:blip r:embed="rId3" cstate="print"/>
          <a:srcRect/>
          <a:stretch>
            <a:fillRect/>
          </a:stretch>
        </p:blipFill>
        <p:spPr>
          <a:xfrm>
            <a:off x="3962400" y="2473325"/>
            <a:ext cx="5181600" cy="381635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28600"/>
            <a:ext cx="8229600" cy="1219200"/>
          </a:xfrm>
        </p:spPr>
        <p:txBody>
          <a:bodyPr>
            <a:normAutofit fontScale="90000"/>
          </a:bodyPr>
          <a:lstStyle/>
          <a:p>
            <a:r>
              <a:rPr lang="en-US" dirty="0"/>
              <a:t>Wartime Housing in Los Angeles: </a:t>
            </a:r>
            <a:r>
              <a:rPr lang="en-US" sz="3100" dirty="0"/>
              <a:t>The Deputy Mayor Describes Little Tokyo to a Congressional Committee, 1944</a:t>
            </a:r>
          </a:p>
        </p:txBody>
      </p:sp>
      <p:sp>
        <p:nvSpPr>
          <p:cNvPr id="6" name="Content Placeholder 5"/>
          <p:cNvSpPr>
            <a:spLocks noGrp="1"/>
          </p:cNvSpPr>
          <p:nvPr>
            <p:ph sz="half" idx="2"/>
          </p:nvPr>
        </p:nvSpPr>
        <p:spPr>
          <a:xfrm>
            <a:off x="3810000" y="1676400"/>
            <a:ext cx="4876800" cy="5181600"/>
          </a:xfrm>
        </p:spPr>
        <p:txBody>
          <a:bodyPr>
            <a:normAutofit fontScale="85000" lnSpcReduction="20000"/>
          </a:bodyPr>
          <a:lstStyle/>
          <a:p>
            <a:r>
              <a:rPr lang="en-US" dirty="0"/>
              <a:t>I urge that your committee take enough time to walk through the former Little Tokyo.  Here you will find life as no human is expected to endure it.  </a:t>
            </a:r>
          </a:p>
          <a:p>
            <a:endParaRPr lang="en-US" dirty="0"/>
          </a:p>
          <a:p>
            <a:r>
              <a:rPr lang="en-US" dirty="0"/>
              <a:t>Our records show families piling up four, five and six persons to a bedroom.  In one case a family of five was living in a dirt floor garage with no sanitary facilities whatsoever.  In an abandoned storefront twenty-one people were found to be living and paying approximately $50 a month for these quarters.</a:t>
            </a:r>
          </a:p>
        </p:txBody>
      </p:sp>
      <p:pic>
        <p:nvPicPr>
          <p:cNvPr id="8" name="Picture 2" descr="C:\Users\Best Buy\Pictures\313 Illustrations\Los Angeles, 1900 to 2000\World War II Housing, Little Tokyo (L.A.) 1944. City Inspector with boy.jpg"/>
          <p:cNvPicPr>
            <a:picLocks noGrp="1" noChangeAspect="1" noChangeArrowheads="1"/>
          </p:cNvPicPr>
          <p:nvPr>
            <p:ph sz="half" idx="1"/>
          </p:nvPr>
        </p:nvPicPr>
        <p:blipFill>
          <a:blip r:embed="rId2" cstate="print"/>
          <a:srcRect/>
          <a:stretch>
            <a:fillRect/>
          </a:stretch>
        </p:blipFill>
        <p:spPr bwMode="auto">
          <a:xfrm>
            <a:off x="-457200" y="1752600"/>
            <a:ext cx="4553805" cy="3538698"/>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sz="2800"/>
              <a:t>The Campaign Against Racial Discrimination in the Pacific Northwest in World War II</a:t>
            </a:r>
          </a:p>
        </p:txBody>
      </p:sp>
      <p:pic>
        <p:nvPicPr>
          <p:cNvPr id="64515" name="Picture 3" descr="Segretation Across the PNW, Feb"/>
          <p:cNvPicPr>
            <a:picLocks noGrp="1" noChangeAspect="1" noChangeArrowheads="1"/>
          </p:cNvPicPr>
          <p:nvPr>
            <p:ph sz="half" idx="1"/>
          </p:nvPr>
        </p:nvPicPr>
        <p:blipFill>
          <a:blip r:embed="rId2" cstate="print"/>
          <a:srcRect/>
          <a:stretch>
            <a:fillRect/>
          </a:stretch>
        </p:blipFill>
        <p:spPr>
          <a:xfrm>
            <a:off x="0" y="1558925"/>
            <a:ext cx="7315200" cy="4565650"/>
          </a:xfrm>
          <a:noFill/>
        </p:spPr>
      </p:pic>
      <p:pic>
        <p:nvPicPr>
          <p:cNvPr id="64516" name="Picture 4" descr="Madrona Jim Crow Theater, Dec"/>
          <p:cNvPicPr>
            <a:picLocks noGrp="1" noChangeAspect="1" noChangeArrowheads="1"/>
          </p:cNvPicPr>
          <p:nvPr>
            <p:ph sz="quarter" idx="2"/>
          </p:nvPr>
        </p:nvPicPr>
        <p:blipFill>
          <a:blip r:embed="rId3" cstate="print"/>
          <a:srcRect/>
          <a:stretch>
            <a:fillRect/>
          </a:stretch>
        </p:blipFill>
        <p:spPr>
          <a:xfrm>
            <a:off x="7356475" y="1447800"/>
            <a:ext cx="1787525" cy="5638800"/>
          </a:xfrm>
          <a:noFill/>
        </p:spPr>
      </p:pic>
    </p:spTree>
    <p:extLst>
      <p:ext uri="{BB962C8B-B14F-4D97-AF65-F5344CB8AC3E}">
        <p14:creationId xmlns:p14="http://schemas.microsoft.com/office/powerpoint/2010/main" val="739037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7042" name="Picture 2" descr="C:\Users\Office Depot\Desktop\Pictures\322 Illustrations\322, African American History, 1931 Through World War II\Harlem Riot, 1943.jpg"/>
          <p:cNvPicPr>
            <a:picLocks noGrp="1" noChangeAspect="1" noChangeArrowheads="1"/>
          </p:cNvPicPr>
          <p:nvPr>
            <p:ph idx="1"/>
          </p:nvPr>
        </p:nvPicPr>
        <p:blipFill>
          <a:blip r:embed="rId2" cstate="print"/>
          <a:srcRect/>
          <a:stretch>
            <a:fillRect/>
          </a:stretch>
        </p:blipFill>
        <p:spPr bwMode="auto">
          <a:xfrm>
            <a:off x="2577041" y="169862"/>
            <a:ext cx="4509559" cy="6764338"/>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836" y="76200"/>
            <a:ext cx="8404514" cy="1626179"/>
          </a:xfrm>
        </p:spPr>
        <p:txBody>
          <a:bodyPr/>
          <a:lstStyle/>
          <a:p>
            <a:r>
              <a:rPr lang="en-US" dirty="0"/>
              <a:t>Police-Black Community Tensions, World War II</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85" y="1702378"/>
            <a:ext cx="3016771" cy="4031672"/>
          </a:xfrm>
        </p:spPr>
      </p:pic>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021147" y="1702378"/>
            <a:ext cx="2854037" cy="4031672"/>
          </a:xfrm>
        </p:spPr>
      </p:pic>
      <p:pic>
        <p:nvPicPr>
          <p:cNvPr id="6" name="Picture 2" descr="C:\Users\User\Desktop\Thurgood Marshall, NAACP.jpg">
            <a:extLst>
              <a:ext uri="{FF2B5EF4-FFF2-40B4-BE49-F238E27FC236}">
                <a16:creationId xmlns:a16="http://schemas.microsoft.com/office/drawing/2014/main" id="{9403BD26-F46F-41C3-A67B-45B2E64E16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3600" y="1702378"/>
            <a:ext cx="3200401" cy="4310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6967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813"/>
            <a:ext cx="9144000" cy="1139825"/>
          </a:xfrm>
        </p:spPr>
        <p:txBody>
          <a:bodyPr/>
          <a:lstStyle/>
          <a:p>
            <a:r>
              <a:rPr lang="en-US" sz="4000" dirty="0"/>
              <a:t>Woman Building Tank at Pacific Iron and Foundry, Renton, 1944</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66800" y="1524000"/>
            <a:ext cx="6705600" cy="5657848"/>
          </a:xfrm>
        </p:spPr>
      </p:pic>
      <p:sp>
        <p:nvSpPr>
          <p:cNvPr id="4" name="Content Placeholder 3"/>
          <p:cNvSpPr>
            <a:spLocks noGrp="1"/>
          </p:cNvSpPr>
          <p:nvPr>
            <p:ph sz="quarter" idx="2"/>
          </p:nvPr>
        </p:nvSpPr>
        <p:spPr/>
        <p:txBody>
          <a:bodyPr/>
          <a:lstStyle/>
          <a:p>
            <a:endParaRPr lang="en-US" dirty="0"/>
          </a:p>
        </p:txBody>
      </p:sp>
      <p:sp>
        <p:nvSpPr>
          <p:cNvPr id="5" name="Content Placeholder 4"/>
          <p:cNvSpPr>
            <a:spLocks noGrp="1"/>
          </p:cNvSpPr>
          <p:nvPr>
            <p:ph sz="quarter" idx="3"/>
          </p:nvPr>
        </p:nvSpPr>
        <p:spPr/>
        <p:txBody>
          <a:bodyPr/>
          <a:lstStyle/>
          <a:p>
            <a:endParaRPr lang="en-US"/>
          </a:p>
        </p:txBody>
      </p:sp>
    </p:spTree>
    <p:extLst>
      <p:ext uri="{BB962C8B-B14F-4D97-AF65-F5344CB8AC3E}">
        <p14:creationId xmlns:p14="http://schemas.microsoft.com/office/powerpoint/2010/main" val="3137366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277813"/>
            <a:ext cx="9144000" cy="1139825"/>
          </a:xfrm>
        </p:spPr>
        <p:txBody>
          <a:bodyPr/>
          <a:lstStyle/>
          <a:p>
            <a:pPr eaLnBrk="1" hangingPunct="1">
              <a:defRPr/>
            </a:pPr>
            <a:r>
              <a:rPr lang="en-US" sz="3200"/>
              <a:t>Mayor Devin on Racial Tension in Seattle, 1944</a:t>
            </a:r>
            <a:br>
              <a:rPr lang="en-US" sz="3200"/>
            </a:br>
            <a:r>
              <a:rPr lang="en-US" sz="2400"/>
              <a:t>Devin is with Seattle Civic Unity Committee Executive Secretary Louise Blackman, 1950</a:t>
            </a:r>
          </a:p>
        </p:txBody>
      </p:sp>
      <p:sp>
        <p:nvSpPr>
          <p:cNvPr id="165891" name="Rectangle 3"/>
          <p:cNvSpPr>
            <a:spLocks noGrp="1" noChangeArrowheads="1"/>
          </p:cNvSpPr>
          <p:nvPr>
            <p:ph type="body" sz="half" idx="2"/>
          </p:nvPr>
        </p:nvSpPr>
        <p:spPr>
          <a:xfrm>
            <a:off x="4724400" y="1600200"/>
            <a:ext cx="4419600" cy="5257800"/>
          </a:xfrm>
        </p:spPr>
        <p:txBody>
          <a:bodyPr/>
          <a:lstStyle/>
          <a:p>
            <a:pPr eaLnBrk="1" hangingPunct="1">
              <a:lnSpc>
                <a:spcPct val="90000"/>
              </a:lnSpc>
              <a:buFont typeface="Wingdings" pitchFamily="2" charset="2"/>
              <a:buNone/>
              <a:defRPr/>
            </a:pPr>
            <a:r>
              <a:rPr lang="en-US" sz="2400"/>
              <a:t>  	</a:t>
            </a:r>
            <a:r>
              <a:rPr lang="en-US" sz="2000"/>
              <a:t>	The problem of racial tension is one which is fraught with dynamite and it is going to affect us not only during the War, but also after the War.  It is our duty to face the problem together.  If we do not do that, we shall not exist very long as a civilized city or as a nation.</a:t>
            </a:r>
          </a:p>
          <a:p>
            <a:pPr eaLnBrk="1" hangingPunct="1">
              <a:lnSpc>
                <a:spcPct val="90000"/>
              </a:lnSpc>
              <a:defRPr/>
            </a:pPr>
            <a:endParaRPr lang="en-US" sz="2000"/>
          </a:p>
          <a:p>
            <a:pPr lvl="1" eaLnBrk="1" hangingPunct="1">
              <a:lnSpc>
                <a:spcPct val="90000"/>
              </a:lnSpc>
              <a:buFont typeface="Wingdings" pitchFamily="2" charset="2"/>
              <a:buNone/>
              <a:defRPr/>
            </a:pPr>
            <a:r>
              <a:rPr lang="en-US" sz="2000"/>
              <a:t>   --Seattle Mayor William F. Devin</a:t>
            </a:r>
          </a:p>
          <a:p>
            <a:pPr lvl="2" eaLnBrk="1" hangingPunct="1">
              <a:lnSpc>
                <a:spcPct val="90000"/>
              </a:lnSpc>
              <a:buFont typeface="Wingdings" pitchFamily="2" charset="2"/>
              <a:buNone/>
              <a:defRPr/>
            </a:pPr>
            <a:r>
              <a:rPr lang="en-US" sz="2000"/>
              <a:t>Speech at the University of Washington, July 1944</a:t>
            </a:r>
          </a:p>
        </p:txBody>
      </p:sp>
      <p:pic>
        <p:nvPicPr>
          <p:cNvPr id="66564" name="Picture 5" descr="Mayor William F"/>
          <p:cNvPicPr>
            <a:picLocks noGrp="1" noChangeAspect="1" noChangeArrowheads="1"/>
          </p:cNvPicPr>
          <p:nvPr>
            <p:ph sz="half" idx="1"/>
          </p:nvPr>
        </p:nvPicPr>
        <p:blipFill>
          <a:blip r:embed="rId2" cstate="print"/>
          <a:srcRect/>
          <a:stretch>
            <a:fillRect/>
          </a:stretch>
        </p:blipFill>
        <p:spPr>
          <a:xfrm>
            <a:off x="0" y="1905000"/>
            <a:ext cx="4953000" cy="419735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0" y="277813"/>
            <a:ext cx="9144000" cy="484187"/>
          </a:xfrm>
        </p:spPr>
        <p:txBody>
          <a:bodyPr/>
          <a:lstStyle/>
          <a:p>
            <a:pPr eaLnBrk="1" hangingPunct="1">
              <a:defRPr/>
            </a:pPr>
            <a:r>
              <a:rPr lang="en-US" sz="2800"/>
              <a:t>Christian Friends for Racial Equality Luncheon, 1949</a:t>
            </a:r>
          </a:p>
        </p:txBody>
      </p:sp>
      <p:pic>
        <p:nvPicPr>
          <p:cNvPr id="67587" name="Picture 7" descr="Christian Friends for Racial Equality Luncheon, 1949 (UW Libraries)"/>
          <p:cNvPicPr>
            <a:picLocks noGrp="1" noChangeAspect="1" noChangeArrowheads="1"/>
          </p:cNvPicPr>
          <p:nvPr>
            <p:ph idx="1"/>
          </p:nvPr>
        </p:nvPicPr>
        <p:blipFill>
          <a:blip r:embed="rId2" cstate="print"/>
          <a:srcRect/>
          <a:stretch>
            <a:fillRect/>
          </a:stretch>
        </p:blipFill>
        <p:spPr>
          <a:xfrm>
            <a:off x="0" y="1181100"/>
            <a:ext cx="9144000" cy="5676900"/>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600" dirty="0"/>
              <a:t>Dorothy Bullitt and King 5 Radio and TV</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28800"/>
            <a:ext cx="2922816" cy="37322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562350"/>
            <a:ext cx="2286000" cy="32956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1524000"/>
            <a:ext cx="4295775" cy="3124200"/>
          </a:xfrm>
          <a:prstGeom prst="rect">
            <a:avLst/>
          </a:prstGeom>
        </p:spPr>
      </p:pic>
    </p:spTree>
    <p:extLst>
      <p:ext uri="{BB962C8B-B14F-4D97-AF65-F5344CB8AC3E}">
        <p14:creationId xmlns:p14="http://schemas.microsoft.com/office/powerpoint/2010/main" val="35960791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The Coleman Pool, West Seattle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600200"/>
            <a:ext cx="5257800" cy="5257800"/>
          </a:xfrm>
        </p:spPr>
      </p:pic>
    </p:spTree>
    <p:extLst>
      <p:ext uri="{BB962C8B-B14F-4D97-AF65-F5344CB8AC3E}">
        <p14:creationId xmlns:p14="http://schemas.microsoft.com/office/powerpoint/2010/main" val="24291755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57200" y="277813"/>
            <a:ext cx="8229600" cy="484187"/>
          </a:xfrm>
        </p:spPr>
        <p:txBody>
          <a:bodyPr/>
          <a:lstStyle/>
          <a:p>
            <a:pPr eaLnBrk="1" hangingPunct="1">
              <a:defRPr/>
            </a:pPr>
            <a:r>
              <a:rPr lang="en-US" sz="4000"/>
              <a:t>The Migrants: </a:t>
            </a:r>
            <a:br>
              <a:rPr lang="en-US" sz="4000"/>
            </a:br>
            <a:r>
              <a:rPr lang="en-US" sz="3600"/>
              <a:t>Images and Impressions</a:t>
            </a:r>
          </a:p>
        </p:txBody>
      </p:sp>
      <p:pic>
        <p:nvPicPr>
          <p:cNvPr id="68611" name="Picture 3" descr="Oakland Migrant Couple, 1942"/>
          <p:cNvPicPr>
            <a:picLocks noGrp="1" noChangeAspect="1" noChangeArrowheads="1"/>
          </p:cNvPicPr>
          <p:nvPr>
            <p:ph sz="half" idx="1"/>
          </p:nvPr>
        </p:nvPicPr>
        <p:blipFill>
          <a:blip r:embed="rId2" cstate="print"/>
          <a:srcRect/>
          <a:stretch>
            <a:fillRect/>
          </a:stretch>
        </p:blipFill>
        <p:spPr>
          <a:xfrm>
            <a:off x="-6350" y="1219200"/>
            <a:ext cx="3414713" cy="5638800"/>
          </a:xfrm>
          <a:noFill/>
        </p:spPr>
      </p:pic>
      <p:pic>
        <p:nvPicPr>
          <p:cNvPr id="68612" name="Picture 4" descr="Migrant Woman, 1943 (Dorothea Lange Collection, The Oakland Museum"/>
          <p:cNvPicPr>
            <a:picLocks noGrp="1" noChangeAspect="1" noChangeArrowheads="1"/>
          </p:cNvPicPr>
          <p:nvPr>
            <p:ph sz="quarter" idx="3"/>
          </p:nvPr>
        </p:nvPicPr>
        <p:blipFill>
          <a:blip r:embed="rId3" cstate="print"/>
          <a:srcRect/>
          <a:stretch>
            <a:fillRect/>
          </a:stretch>
        </p:blipFill>
        <p:spPr>
          <a:xfrm>
            <a:off x="6162675" y="1219200"/>
            <a:ext cx="3106738" cy="5638800"/>
          </a:xfrm>
          <a:noFill/>
        </p:spPr>
      </p:pic>
      <p:pic>
        <p:nvPicPr>
          <p:cNvPr id="68613" name="Picture 5" descr="White Migrants (Dorothea Lange Collection, The Oakland Museum)"/>
          <p:cNvPicPr>
            <a:picLocks noGrp="1" noChangeAspect="1" noChangeArrowheads="1"/>
          </p:cNvPicPr>
          <p:nvPr>
            <p:ph sz="quarter" idx="2"/>
          </p:nvPr>
        </p:nvPicPr>
        <p:blipFill>
          <a:blip r:embed="rId4" cstate="print"/>
          <a:srcRect/>
          <a:stretch>
            <a:fillRect/>
          </a:stretch>
        </p:blipFill>
        <p:spPr>
          <a:xfrm>
            <a:off x="3352800" y="1905000"/>
            <a:ext cx="2809875" cy="3651250"/>
          </a:xfrm>
          <a:noFill/>
        </p:spPr>
      </p:pic>
      <p:sp>
        <p:nvSpPr>
          <p:cNvPr id="68614" name="Text Box 6"/>
          <p:cNvSpPr txBox="1">
            <a:spLocks noChangeArrowheads="1"/>
          </p:cNvSpPr>
          <p:nvPr/>
        </p:nvSpPr>
        <p:spPr bwMode="auto">
          <a:xfrm>
            <a:off x="2193925" y="3770313"/>
            <a:ext cx="184150" cy="366712"/>
          </a:xfrm>
          <a:prstGeom prst="rect">
            <a:avLst/>
          </a:prstGeom>
          <a:noFill/>
          <a:ln w="9525">
            <a:noFill/>
            <a:miter lim="800000"/>
            <a:headEnd/>
            <a:tailEnd/>
          </a:ln>
        </p:spPr>
        <p:txBody>
          <a:bodyPr wrap="none">
            <a:spAutoFit/>
          </a:bodyPr>
          <a:lstStyle/>
          <a:p>
            <a:endParaRPr lang="en-US">
              <a:solidFill>
                <a:srgbClr val="CC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0" y="152400"/>
            <a:ext cx="9144000" cy="914400"/>
          </a:xfrm>
        </p:spPr>
        <p:txBody>
          <a:bodyPr>
            <a:normAutofit fontScale="90000"/>
          </a:bodyPr>
          <a:lstStyle/>
          <a:p>
            <a:r>
              <a:rPr lang="en-US" sz="3600" dirty="0"/>
              <a:t>Recalling the Migrants:</a:t>
            </a:r>
            <a:br>
              <a:rPr lang="en-US" dirty="0"/>
            </a:br>
            <a:r>
              <a:rPr lang="en-US" sz="3100" dirty="0"/>
              <a:t>Seattleites LeEtta King and Elva Moore Nicholas Remember</a:t>
            </a:r>
          </a:p>
        </p:txBody>
      </p:sp>
      <p:pic>
        <p:nvPicPr>
          <p:cNvPr id="4" name="Picture 7" descr="Migrant Woman, 1943 (Dorothea Lange Collection, The Oakland Museum"/>
          <p:cNvPicPr>
            <a:picLocks noGrp="1" noChangeAspect="1" noChangeArrowheads="1"/>
          </p:cNvPicPr>
          <p:nvPr>
            <p:ph sz="half" idx="1"/>
          </p:nvPr>
        </p:nvPicPr>
        <p:blipFill>
          <a:blip r:embed="rId2" cstate="print"/>
          <a:stretch>
            <a:fillRect/>
          </a:stretch>
        </p:blipFill>
        <p:spPr>
          <a:xfrm>
            <a:off x="0" y="1340387"/>
            <a:ext cx="3200401" cy="5517613"/>
          </a:xfrm>
          <a:noFill/>
        </p:spPr>
      </p:pic>
      <p:sp>
        <p:nvSpPr>
          <p:cNvPr id="10" name="Content Placeholder 9"/>
          <p:cNvSpPr>
            <a:spLocks noGrp="1"/>
          </p:cNvSpPr>
          <p:nvPr>
            <p:ph sz="half" idx="2"/>
          </p:nvPr>
        </p:nvSpPr>
        <p:spPr>
          <a:xfrm>
            <a:off x="3200401" y="1371600"/>
            <a:ext cx="5943598" cy="5486400"/>
          </a:xfrm>
        </p:spPr>
        <p:txBody>
          <a:bodyPr>
            <a:normAutofit lnSpcReduction="10000"/>
          </a:bodyPr>
          <a:lstStyle/>
          <a:p>
            <a:pPr marL="0" indent="0">
              <a:buNone/>
            </a:pPr>
            <a:r>
              <a:rPr lang="en-US" dirty="0"/>
              <a:t>I know I was quite ashamed of them.  They looked so bad.  Women wearing dungarees and their heads tied up with a handkerchief.  I just tried not to see them</a:t>
            </a:r>
            <a:r>
              <a:rPr lang="en-US" i="1" dirty="0"/>
              <a:t>.  (King)</a:t>
            </a:r>
          </a:p>
          <a:p>
            <a:endParaRPr lang="en-US" dirty="0"/>
          </a:p>
          <a:p>
            <a:pPr marL="0" indent="0">
              <a:buNone/>
            </a:pPr>
            <a:r>
              <a:rPr lang="en-US" dirty="0"/>
              <a:t>A lot of them were awfully aggressive.  They liked to fight.  Down there [in the South] they had to step off the sidewalk and let the other fella pass by.  They got up here and they would push the other fella off!  </a:t>
            </a:r>
            <a:r>
              <a:rPr lang="en-US" i="1" dirty="0"/>
              <a:t>(Nichols)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277813"/>
            <a:ext cx="8229600" cy="407987"/>
          </a:xfrm>
        </p:spPr>
        <p:txBody>
          <a:bodyPr/>
          <a:lstStyle/>
          <a:p>
            <a:pPr eaLnBrk="1" hangingPunct="1">
              <a:defRPr/>
            </a:pPr>
            <a:r>
              <a:rPr lang="en-US" sz="3200"/>
              <a:t>The Migrants: The Local Response</a:t>
            </a:r>
          </a:p>
        </p:txBody>
      </p:sp>
      <p:pic>
        <p:nvPicPr>
          <p:cNvPr id="69635" name="Picture 5" descr="White Native and Black Migrant, Oakland, 1942 (Dorothea Lange Collection, The Oakland Museum)"/>
          <p:cNvPicPr>
            <a:picLocks noGrp="1" noChangeAspect="1" noChangeArrowheads="1"/>
          </p:cNvPicPr>
          <p:nvPr>
            <p:ph sz="quarter" idx="1"/>
          </p:nvPr>
        </p:nvPicPr>
        <p:blipFill>
          <a:blip r:embed="rId2" cstate="print"/>
          <a:srcRect/>
          <a:stretch>
            <a:fillRect/>
          </a:stretch>
        </p:blipFill>
        <p:spPr>
          <a:xfrm>
            <a:off x="0" y="1295400"/>
            <a:ext cx="4876800" cy="4438650"/>
          </a:xfrm>
        </p:spPr>
      </p:pic>
      <p:sp>
        <p:nvSpPr>
          <p:cNvPr id="178179" name="Rectangle 3"/>
          <p:cNvSpPr>
            <a:spLocks noGrp="1" noChangeArrowheads="1"/>
          </p:cNvSpPr>
          <p:nvPr>
            <p:ph type="body" sz="half" idx="3"/>
          </p:nvPr>
        </p:nvSpPr>
        <p:spPr>
          <a:xfrm>
            <a:off x="4648200" y="1219200"/>
            <a:ext cx="4495800" cy="4911725"/>
          </a:xfrm>
        </p:spPr>
        <p:txBody>
          <a:bodyPr/>
          <a:lstStyle/>
          <a:p>
            <a:pPr eaLnBrk="1" hangingPunct="1">
              <a:buFont typeface="Wingdings" pitchFamily="2" charset="2"/>
              <a:buNone/>
              <a:defRPr/>
            </a:pPr>
            <a:r>
              <a:rPr lang="en-US" sz="2000" dirty="0"/>
              <a:t>    There was discord because [Seattle] had been such a small black community and although we had our share of segregation we felt that we were better off if we were less visible…the fewer of us the better off we were, and we felt that with more black people there would be more problems. Black people would come here and get arrested and be going to jail all the time and making a lot of noise and we would all suffer.</a:t>
            </a:r>
          </a:p>
          <a:p>
            <a:pPr lvl="4" eaLnBrk="1" hangingPunct="1">
              <a:defRPr/>
            </a:pPr>
            <a:r>
              <a:rPr lang="en-US" i="1" dirty="0"/>
              <a:t>Seattle Resident Maxine Pollard</a:t>
            </a:r>
          </a:p>
          <a:p>
            <a:pPr eaLnBrk="1" hangingPunct="1">
              <a:buFont typeface="Wingdings" pitchFamily="2" charset="2"/>
              <a:buNone/>
              <a:defRPr/>
            </a:pPr>
            <a:endParaRPr lang="en-US"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32" name="Rectangle 8"/>
          <p:cNvSpPr>
            <a:spLocks noGrp="1" noChangeArrowheads="1"/>
          </p:cNvSpPr>
          <p:nvPr>
            <p:ph type="title"/>
          </p:nvPr>
        </p:nvSpPr>
        <p:spPr/>
        <p:txBody>
          <a:bodyPr/>
          <a:lstStyle/>
          <a:p>
            <a:pPr eaLnBrk="1" hangingPunct="1">
              <a:defRPr/>
            </a:pPr>
            <a:r>
              <a:rPr lang="en-US" sz="2800" dirty="0"/>
              <a:t>We were Talking about “those sharecroppers.” We were all sharecroppers.  We just got here first—</a:t>
            </a:r>
            <a:r>
              <a:rPr lang="en-US" sz="2800" dirty="0" err="1"/>
              <a:t>Armeta</a:t>
            </a:r>
            <a:r>
              <a:rPr lang="en-US" sz="2800" dirty="0"/>
              <a:t> Hearst, 1968</a:t>
            </a:r>
          </a:p>
        </p:txBody>
      </p:sp>
      <p:pic>
        <p:nvPicPr>
          <p:cNvPr id="70659" name="Picture 4" descr="Jitterbug Elizabeth Quinn and Unidentified Partner, ca"/>
          <p:cNvPicPr>
            <a:picLocks noGrp="1" noChangeAspect="1" noChangeArrowheads="1"/>
          </p:cNvPicPr>
          <p:nvPr>
            <p:ph sz="half" idx="1"/>
          </p:nvPr>
        </p:nvPicPr>
        <p:blipFill>
          <a:blip r:embed="rId2" cstate="print"/>
          <a:srcRect/>
          <a:stretch>
            <a:fillRect/>
          </a:stretch>
        </p:blipFill>
        <p:spPr>
          <a:xfrm>
            <a:off x="0" y="1524000"/>
            <a:ext cx="5763826" cy="4419600"/>
          </a:xfrm>
          <a:noFill/>
        </p:spPr>
      </p:pic>
      <p:pic>
        <p:nvPicPr>
          <p:cNvPr id="70660" name="Picture 7" descr="Seattle  Night Club, ca"/>
          <p:cNvPicPr>
            <a:picLocks noGrp="1" noChangeAspect="1" noChangeArrowheads="1"/>
          </p:cNvPicPr>
          <p:nvPr>
            <p:ph sz="half" idx="2"/>
          </p:nvPr>
        </p:nvPicPr>
        <p:blipFill>
          <a:blip r:embed="rId3" cstate="print"/>
          <a:srcRect/>
          <a:stretch>
            <a:fillRect/>
          </a:stretch>
        </p:blipFill>
        <p:spPr>
          <a:xfrm>
            <a:off x="5688837" y="1524000"/>
            <a:ext cx="3455163" cy="5401733"/>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en-US" sz="4000"/>
              <a:t>The Migrants: </a:t>
            </a:r>
            <a:br>
              <a:rPr lang="en-US" sz="4000"/>
            </a:br>
            <a:r>
              <a:rPr lang="en-US" sz="2400"/>
              <a:t>A </a:t>
            </a:r>
            <a:r>
              <a:rPr lang="en-US" sz="2400" i="1"/>
              <a:t>Northwest Enterprise</a:t>
            </a:r>
            <a:r>
              <a:rPr lang="en-US" sz="2400"/>
              <a:t>  Cartoon and Editorial, </a:t>
            </a:r>
            <a:br>
              <a:rPr lang="en-US" sz="2400"/>
            </a:br>
            <a:r>
              <a:rPr lang="en-US" sz="2400"/>
              <a:t>March 22, 1944</a:t>
            </a:r>
          </a:p>
        </p:txBody>
      </p:sp>
      <p:pic>
        <p:nvPicPr>
          <p:cNvPr id="71683" name="Picture 3" descr="Northwest Enterprise Cartoon, 1944"/>
          <p:cNvPicPr>
            <a:picLocks noGrp="1" noChangeAspect="1" noChangeArrowheads="1"/>
          </p:cNvPicPr>
          <p:nvPr>
            <p:ph sz="half" idx="1"/>
          </p:nvPr>
        </p:nvPicPr>
        <p:blipFill>
          <a:blip r:embed="rId2" cstate="print"/>
          <a:srcRect/>
          <a:stretch>
            <a:fillRect/>
          </a:stretch>
        </p:blipFill>
        <p:spPr>
          <a:xfrm>
            <a:off x="0" y="1774825"/>
            <a:ext cx="5867400" cy="4954588"/>
          </a:xfrm>
          <a:noFill/>
        </p:spPr>
      </p:pic>
      <p:sp>
        <p:nvSpPr>
          <p:cNvPr id="181252" name="Rectangle 4"/>
          <p:cNvSpPr>
            <a:spLocks noGrp="1" noChangeArrowheads="1"/>
          </p:cNvSpPr>
          <p:nvPr>
            <p:ph type="body" sz="half" idx="2"/>
          </p:nvPr>
        </p:nvSpPr>
        <p:spPr>
          <a:xfrm>
            <a:off x="5943600" y="1600200"/>
            <a:ext cx="3200400" cy="5257800"/>
          </a:xfrm>
        </p:spPr>
        <p:txBody>
          <a:bodyPr/>
          <a:lstStyle/>
          <a:p>
            <a:pPr eaLnBrk="1" hangingPunct="1">
              <a:buFont typeface="Wingdings" pitchFamily="2" charset="2"/>
              <a:buNone/>
              <a:defRPr/>
            </a:pPr>
            <a:r>
              <a:rPr lang="en-US" sz="2800" dirty="0"/>
              <a:t>   As long as one member of our race compels criticism from other races for being uncouth, ignorant, and dirty, so does our entire race receive a full share of that criticism.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7" name="Rectangle 5"/>
          <p:cNvSpPr>
            <a:spLocks noGrp="1" noChangeArrowheads="1"/>
          </p:cNvSpPr>
          <p:nvPr>
            <p:ph type="title"/>
          </p:nvPr>
        </p:nvSpPr>
        <p:spPr>
          <a:xfrm>
            <a:off x="0" y="0"/>
            <a:ext cx="9144000" cy="1143000"/>
          </a:xfrm>
        </p:spPr>
        <p:txBody>
          <a:bodyPr/>
          <a:lstStyle/>
          <a:p>
            <a:pPr eaLnBrk="1" hangingPunct="1">
              <a:defRPr/>
            </a:pPr>
            <a:r>
              <a:rPr lang="en-US" sz="3200"/>
              <a:t>Washington State Legislator Charles Stokes (Seated) with Law Partner Philip Burton, 1951</a:t>
            </a:r>
          </a:p>
        </p:txBody>
      </p:sp>
      <p:pic>
        <p:nvPicPr>
          <p:cNvPr id="72707" name="Picture 4" descr="State Legislator Charles Stokes with law partner, Phil Burton, OUR WORLD, Aug"/>
          <p:cNvPicPr>
            <a:picLocks noGrp="1" noChangeAspect="1" noChangeArrowheads="1"/>
          </p:cNvPicPr>
          <p:nvPr>
            <p:ph idx="1"/>
          </p:nvPr>
        </p:nvPicPr>
        <p:blipFill>
          <a:blip r:embed="rId2" cstate="print"/>
          <a:srcRect/>
          <a:stretch>
            <a:fillRect/>
          </a:stretch>
        </p:blipFill>
        <p:spPr>
          <a:xfrm>
            <a:off x="1787525" y="1447800"/>
            <a:ext cx="5032375" cy="5410200"/>
          </a:xfr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2800" dirty="0"/>
              <a:t>Rev. Benjamin Davis Presided over the Growth of Mt. Zion Baptist Church in World War II From 300 Members to 1,200 Members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3100" y="1600200"/>
            <a:ext cx="5257800" cy="5257800"/>
          </a:xfrm>
        </p:spPr>
      </p:pic>
    </p:spTree>
    <p:extLst>
      <p:ext uri="{BB962C8B-B14F-4D97-AF65-F5344CB8AC3E}">
        <p14:creationId xmlns:p14="http://schemas.microsoft.com/office/powerpoint/2010/main" val="42655067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5" name="Rectangle 5"/>
          <p:cNvSpPr>
            <a:spLocks noGrp="1" noChangeArrowheads="1"/>
          </p:cNvSpPr>
          <p:nvPr>
            <p:ph type="title"/>
          </p:nvPr>
        </p:nvSpPr>
        <p:spPr>
          <a:xfrm>
            <a:off x="0" y="0"/>
            <a:ext cx="9144000" cy="685800"/>
          </a:xfrm>
        </p:spPr>
        <p:txBody>
          <a:bodyPr/>
          <a:lstStyle/>
          <a:p>
            <a:pPr eaLnBrk="1" hangingPunct="1">
              <a:defRPr/>
            </a:pPr>
            <a:r>
              <a:rPr lang="en-US" sz="3200"/>
              <a:t>Aerial View, Seattle’s Central District, Nov. 1946</a:t>
            </a:r>
          </a:p>
        </p:txBody>
      </p:sp>
      <p:pic>
        <p:nvPicPr>
          <p:cNvPr id="73731" name="Picture 4" descr="Aerial View, Central District, 1946"/>
          <p:cNvPicPr>
            <a:picLocks noGrp="1" noChangeAspect="1" noChangeArrowheads="1"/>
          </p:cNvPicPr>
          <p:nvPr>
            <p:ph idx="1"/>
          </p:nvPr>
        </p:nvPicPr>
        <p:blipFill>
          <a:blip r:embed="rId2" cstate="print"/>
          <a:srcRect/>
          <a:stretch>
            <a:fillRect/>
          </a:stretch>
        </p:blipFill>
        <p:spPr>
          <a:xfrm>
            <a:off x="685800" y="762000"/>
            <a:ext cx="7727950" cy="6308725"/>
          </a:xfr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Horace Mann School, 2008</a:t>
            </a:r>
          </a:p>
        </p:txBody>
      </p:sp>
      <p:sp>
        <p:nvSpPr>
          <p:cNvPr id="4" name="Text Placeholder 3"/>
          <p:cNvSpPr>
            <a:spLocks noGrp="1"/>
          </p:cNvSpPr>
          <p:nvPr>
            <p:ph type="body" sz="half" idx="2"/>
          </p:nvPr>
        </p:nvSpPr>
        <p:spPr/>
        <p:txBody>
          <a:bodyPr/>
          <a:lstStyle/>
          <a:p>
            <a:endParaRPr lang="en-US"/>
          </a:p>
        </p:txBody>
      </p:sp>
      <p:pic>
        <p:nvPicPr>
          <p:cNvPr id="8194" name="Picture 2" descr="C:\Users\Best Buy\Desktop\Horace Mann School.jpg"/>
          <p:cNvPicPr>
            <a:picLocks noGrp="1" noChangeAspect="1" noChangeArrowheads="1"/>
          </p:cNvPicPr>
          <p:nvPr>
            <p:ph sz="half" idx="1"/>
          </p:nvPr>
        </p:nvPicPr>
        <p:blipFill>
          <a:blip r:embed="rId2" cstate="print"/>
          <a:srcRect/>
          <a:stretch>
            <a:fillRect/>
          </a:stretch>
        </p:blipFill>
        <p:spPr bwMode="auto">
          <a:xfrm>
            <a:off x="685800" y="1447801"/>
            <a:ext cx="7982259" cy="5410199"/>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3" name="Rectangle 5"/>
          <p:cNvSpPr>
            <a:spLocks noGrp="1" noChangeArrowheads="1"/>
          </p:cNvSpPr>
          <p:nvPr>
            <p:ph type="title"/>
          </p:nvPr>
        </p:nvSpPr>
        <p:spPr>
          <a:xfrm>
            <a:off x="457200" y="0"/>
            <a:ext cx="8229600" cy="1066800"/>
          </a:xfrm>
        </p:spPr>
        <p:txBody>
          <a:bodyPr/>
          <a:lstStyle/>
          <a:p>
            <a:pPr eaLnBrk="1" hangingPunct="1">
              <a:defRPr/>
            </a:pPr>
            <a:r>
              <a:rPr lang="en-US" sz="2800"/>
              <a:t>Japanese American &amp; African American Kids at Collins Playfield, Seattle, 1947</a:t>
            </a:r>
          </a:p>
        </p:txBody>
      </p:sp>
      <p:pic>
        <p:nvPicPr>
          <p:cNvPr id="74755" name="Picture 4" descr="Japanese and Black Kids at Collins Playfield, Seattle, 1947 (Virginia Boyd Collection, contact David Takami, author of DIVIDED DESTINY)"/>
          <p:cNvPicPr>
            <a:picLocks noGrp="1" noChangeAspect="1" noChangeArrowheads="1"/>
          </p:cNvPicPr>
          <p:nvPr>
            <p:ph idx="1"/>
          </p:nvPr>
        </p:nvPicPr>
        <p:blipFill>
          <a:blip r:embed="rId2" cstate="print"/>
          <a:srcRect/>
          <a:stretch>
            <a:fillRect/>
          </a:stretch>
        </p:blipFill>
        <p:spPr>
          <a:xfrm>
            <a:off x="1371600" y="1111250"/>
            <a:ext cx="6553200" cy="5746750"/>
          </a:xfr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277813"/>
            <a:ext cx="8229600" cy="941387"/>
          </a:xfrm>
        </p:spPr>
        <p:txBody>
          <a:bodyPr/>
          <a:lstStyle/>
          <a:p>
            <a:pPr eaLnBrk="1" hangingPunct="1">
              <a:defRPr/>
            </a:pPr>
            <a:r>
              <a:rPr lang="en-US" sz="2800" dirty="0"/>
              <a:t>Maya Angelou on the Transformation of </a:t>
            </a:r>
            <a:br>
              <a:rPr lang="en-US" sz="2800" dirty="0"/>
            </a:br>
            <a:r>
              <a:rPr lang="en-US" sz="2800" dirty="0"/>
              <a:t>San Francisco’s Japantown into Little Harlem</a:t>
            </a:r>
            <a:r>
              <a:rPr lang="en-US" sz="4000" dirty="0"/>
              <a:t> </a:t>
            </a:r>
          </a:p>
        </p:txBody>
      </p:sp>
      <p:sp>
        <p:nvSpPr>
          <p:cNvPr id="188419" name="Rectangle 3"/>
          <p:cNvSpPr>
            <a:spLocks noGrp="1" noChangeArrowheads="1"/>
          </p:cNvSpPr>
          <p:nvPr>
            <p:ph type="body" idx="1"/>
          </p:nvPr>
        </p:nvSpPr>
        <p:spPr>
          <a:xfrm>
            <a:off x="-228600" y="1295400"/>
            <a:ext cx="6400800" cy="4835525"/>
          </a:xfrm>
        </p:spPr>
        <p:txBody>
          <a:bodyPr/>
          <a:lstStyle/>
          <a:p>
            <a:pPr eaLnBrk="1" hangingPunct="1">
              <a:lnSpc>
                <a:spcPct val="90000"/>
              </a:lnSpc>
              <a:buFont typeface="Wingdings" pitchFamily="2" charset="2"/>
              <a:buNone/>
              <a:defRPr/>
            </a:pPr>
            <a:r>
              <a:rPr lang="en-US" sz="2400" dirty="0"/>
              <a:t>	The Yakamoto Sea Food Market quietly became Sammy’s Shoe Shine Parlor. Yashigira’s Hardware changed into La Salon de Beaute owned by Miss Clorinda Jackson... Where the odors of tempura and raw fish had dominated, the aroma of chitlings, greens, and ham hocks now prevailed...</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	No member of my family and note of the family friends mentioned the absent Japanese.  It was as if they never owned or lived in the houses we inhabited... The Japanese were not white folks.  Since they did not have to be feared, nether did they have to be considered.</a:t>
            </a:r>
          </a:p>
        </p:txBody>
      </p:sp>
      <p:pic>
        <p:nvPicPr>
          <p:cNvPr id="3" name="Picture 2">
            <a:extLst>
              <a:ext uri="{FF2B5EF4-FFF2-40B4-BE49-F238E27FC236}">
                <a16:creationId xmlns:a16="http://schemas.microsoft.com/office/drawing/2014/main" id="{C736D955-C24A-4DD5-8260-070EBE30D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2057400"/>
            <a:ext cx="3276600" cy="3581400"/>
          </a:xfrm>
          <a:prstGeom prst="rect">
            <a:avLst/>
          </a:prstGeom>
        </p:spPr>
      </p:pic>
    </p:spTree>
    <p:extLst>
      <p:ext uri="{BB962C8B-B14F-4D97-AF65-F5344CB8AC3E}">
        <p14:creationId xmlns:p14="http://schemas.microsoft.com/office/powerpoint/2010/main" val="12903682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Japanese Evacuation from Seattle, April 1942</a:t>
            </a:r>
          </a:p>
        </p:txBody>
      </p:sp>
      <p:pic>
        <p:nvPicPr>
          <p:cNvPr id="90114" name="Picture 2" descr="C:\Users\Taylor\Pictures\313 Illustrations\Seattle-PNW-Chinese &amp; Japanese\The Japanese Internment, 1942-1945\Evacuation in Seattle, March 1942.jpg"/>
          <p:cNvPicPr>
            <a:picLocks noGrp="1" noChangeAspect="1" noChangeArrowheads="1"/>
          </p:cNvPicPr>
          <p:nvPr>
            <p:ph idx="1"/>
          </p:nvPr>
        </p:nvPicPr>
        <p:blipFill>
          <a:blip r:embed="rId2" cstate="print"/>
          <a:srcRect/>
          <a:stretch>
            <a:fillRect/>
          </a:stretch>
        </p:blipFill>
        <p:spPr bwMode="auto">
          <a:xfrm>
            <a:off x="1" y="1600200"/>
            <a:ext cx="9263978" cy="530655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0"/>
            <a:ext cx="8229600" cy="838200"/>
          </a:xfrm>
        </p:spPr>
        <p:txBody>
          <a:bodyPr/>
          <a:lstStyle/>
          <a:p>
            <a:pPr eaLnBrk="1" hangingPunct="1">
              <a:defRPr/>
            </a:pPr>
            <a:r>
              <a:rPr lang="en-US" sz="3200"/>
              <a:t>The Jackson Street Community Council:</a:t>
            </a:r>
            <a:r>
              <a:rPr lang="en-US" sz="4000"/>
              <a:t> </a:t>
            </a:r>
            <a:r>
              <a:rPr lang="en-US" sz="2400"/>
              <a:t>Crowning Miss International Center, Adelia Avery, 1952</a:t>
            </a:r>
          </a:p>
        </p:txBody>
      </p:sp>
      <p:pic>
        <p:nvPicPr>
          <p:cNvPr id="76803" name="Picture 3" descr="Crowning Miss International Center, 1952"/>
          <p:cNvPicPr>
            <a:picLocks noGrp="1" noChangeAspect="1" noChangeArrowheads="1"/>
          </p:cNvPicPr>
          <p:nvPr>
            <p:ph idx="1"/>
          </p:nvPr>
        </p:nvPicPr>
        <p:blipFill>
          <a:blip r:embed="rId2" cstate="print"/>
          <a:srcRect/>
          <a:stretch>
            <a:fillRect/>
          </a:stretch>
        </p:blipFill>
        <p:spPr>
          <a:xfrm>
            <a:off x="1219200" y="1216025"/>
            <a:ext cx="6705600" cy="5641975"/>
          </a:xfr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a:stretch>
            <a:fillRect/>
          </a:stretch>
        </p:blipFill>
        <p:spPr bwMode="auto">
          <a:xfrm>
            <a:off x="0" y="0"/>
            <a:ext cx="4341813" cy="6858000"/>
          </a:xfrm>
          <a:prstGeom prst="rect">
            <a:avLst/>
          </a:prstGeom>
          <a:noFill/>
          <a:ln w="9525">
            <a:noFill/>
            <a:miter lim="800000"/>
            <a:headEnd/>
            <a:tailEnd/>
          </a:ln>
        </p:spPr>
      </p:pic>
      <p:sp>
        <p:nvSpPr>
          <p:cNvPr id="194563" name="Rectangle 3"/>
          <p:cNvSpPr>
            <a:spLocks noGrp="1" noChangeArrowheads="1"/>
          </p:cNvSpPr>
          <p:nvPr>
            <p:ph type="title"/>
          </p:nvPr>
        </p:nvSpPr>
        <p:spPr/>
        <p:txBody>
          <a:bodyPr/>
          <a:lstStyle/>
          <a:p>
            <a:pPr eaLnBrk="1" hangingPunct="1">
              <a:defRPr/>
            </a:pPr>
            <a:endParaRPr lang="en-US"/>
          </a:p>
        </p:txBody>
      </p:sp>
      <p:sp>
        <p:nvSpPr>
          <p:cNvPr id="194564" name="Rectangle 4"/>
          <p:cNvSpPr>
            <a:spLocks noGrp="1" noChangeArrowheads="1"/>
          </p:cNvSpPr>
          <p:nvPr>
            <p:ph type="body" sz="half" idx="2"/>
          </p:nvPr>
        </p:nvSpPr>
        <p:spPr/>
        <p:txBody>
          <a:bodyPr/>
          <a:lstStyle/>
          <a:p>
            <a:pPr marL="0" indent="0" eaLnBrk="1" hangingPunct="1">
              <a:buNone/>
              <a:defRPr/>
            </a:pPr>
            <a:r>
              <a:rPr lang="en-US" sz="2800" dirty="0"/>
              <a:t>Interracial Couple, Seattle, 1947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defRPr/>
            </a:pPr>
            <a:r>
              <a:rPr lang="en-US"/>
              <a:t>Roy Wilkins of the NAACP</a:t>
            </a:r>
          </a:p>
        </p:txBody>
      </p:sp>
      <p:sp>
        <p:nvSpPr>
          <p:cNvPr id="195589" name="Rectangle 5"/>
          <p:cNvSpPr>
            <a:spLocks noGrp="1" noChangeArrowheads="1"/>
          </p:cNvSpPr>
          <p:nvPr>
            <p:ph type="body" sz="half" idx="2"/>
          </p:nvPr>
        </p:nvSpPr>
        <p:spPr/>
        <p:txBody>
          <a:bodyPr/>
          <a:lstStyle/>
          <a:p>
            <a:pPr marL="0" indent="0" eaLnBrk="1" hangingPunct="1">
              <a:buNone/>
              <a:defRPr/>
            </a:pPr>
            <a:r>
              <a:rPr lang="en-US" sz="2800" dirty="0"/>
              <a:t>You can’t be against park benches marked “Jude” in Berlin and be for park benches marked “colored” in Jacksonville.  (1944)</a:t>
            </a:r>
          </a:p>
        </p:txBody>
      </p:sp>
      <p:pic>
        <p:nvPicPr>
          <p:cNvPr id="79876" name="Picture 6" descr="Roy Wilkins"/>
          <p:cNvPicPr>
            <a:picLocks noGrp="1" noChangeAspect="1" noChangeArrowheads="1"/>
          </p:cNvPicPr>
          <p:nvPr>
            <p:ph sz="half" idx="1"/>
          </p:nvPr>
        </p:nvPicPr>
        <p:blipFill>
          <a:blip r:embed="rId2" cstate="print"/>
          <a:srcRect/>
          <a:stretch>
            <a:fillRect/>
          </a:stretch>
        </p:blipFill>
        <p:spPr>
          <a:xfrm>
            <a:off x="355600" y="1371600"/>
            <a:ext cx="4035425" cy="5257800"/>
          </a:xfr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0"/>
            <a:ext cx="8229600" cy="914400"/>
          </a:xfrm>
        </p:spPr>
        <p:txBody>
          <a:bodyPr/>
          <a:lstStyle/>
          <a:p>
            <a:pPr eaLnBrk="1" hangingPunct="1">
              <a:defRPr/>
            </a:pPr>
            <a:r>
              <a:rPr lang="en-US" sz="2800"/>
              <a:t>Marines at Okinawa,  Soldiers in Calcutta,  </a:t>
            </a:r>
            <a:br>
              <a:rPr lang="en-US" sz="2800"/>
            </a:br>
            <a:r>
              <a:rPr lang="en-US" sz="2800"/>
              <a:t>WAC’s in London, Tankers in Vienna, 1945</a:t>
            </a:r>
          </a:p>
        </p:txBody>
      </p:sp>
      <p:pic>
        <p:nvPicPr>
          <p:cNvPr id="2053" name="Picture 5" descr="Light Tank Crew, Coburg, Germany, 1945 (Dept"/>
          <p:cNvPicPr>
            <a:picLocks noGrp="1" noChangeAspect="1" noChangeArrowheads="1"/>
          </p:cNvPicPr>
          <p:nvPr>
            <p:ph sz="half" idx="1"/>
          </p:nvPr>
        </p:nvPicPr>
        <p:blipFill>
          <a:blip r:embed="rId3" cstate="print"/>
          <a:srcRect/>
          <a:stretch>
            <a:fillRect/>
          </a:stretch>
        </p:blipFill>
        <p:spPr>
          <a:xfrm>
            <a:off x="5105400" y="3063875"/>
            <a:ext cx="4038600" cy="3794125"/>
          </a:xfrm>
          <a:noFill/>
        </p:spPr>
      </p:pic>
      <p:graphicFrame>
        <p:nvGraphicFramePr>
          <p:cNvPr id="2050" name="Object 3"/>
          <p:cNvGraphicFramePr>
            <a:graphicFrameLocks noChangeAspect="1"/>
          </p:cNvGraphicFramePr>
          <p:nvPr/>
        </p:nvGraphicFramePr>
        <p:xfrm>
          <a:off x="0" y="914400"/>
          <a:ext cx="3151188" cy="4114800"/>
        </p:xfrm>
        <a:graphic>
          <a:graphicData uri="http://schemas.openxmlformats.org/presentationml/2006/ole">
            <mc:AlternateContent xmlns:mc="http://schemas.openxmlformats.org/markup-compatibility/2006">
              <mc:Choice xmlns:v="urn:schemas-microsoft-com:vml" Requires="v">
                <p:oleObj spid="_x0000_s2098" name="Photo Editor Photo" r:id="rId4" imgW="7706801" imgH="10066667" progId="">
                  <p:embed/>
                </p:oleObj>
              </mc:Choice>
              <mc:Fallback>
                <p:oleObj name="Photo Editor Photo" r:id="rId4" imgW="7706801" imgH="10066667"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14400"/>
                        <a:ext cx="3151188"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4"/>
          <p:cNvGraphicFramePr>
            <a:graphicFrameLocks noChangeAspect="1"/>
          </p:cNvGraphicFramePr>
          <p:nvPr/>
        </p:nvGraphicFramePr>
        <p:xfrm>
          <a:off x="0" y="4356100"/>
          <a:ext cx="4572000" cy="3027363"/>
        </p:xfrm>
        <a:graphic>
          <a:graphicData uri="http://schemas.openxmlformats.org/presentationml/2006/ole">
            <mc:AlternateContent xmlns:mc="http://schemas.openxmlformats.org/markup-compatibility/2006">
              <mc:Choice xmlns:v="urn:schemas-microsoft-com:vml" Requires="v">
                <p:oleObj spid="_x0000_s2099" name="Photo Editor Photo" r:id="rId6" imgW="8183117" imgH="5420482" progId="">
                  <p:embed/>
                </p:oleObj>
              </mc:Choice>
              <mc:Fallback>
                <p:oleObj name="Photo Editor Photo" r:id="rId6" imgW="8183117" imgH="5420482"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356100"/>
                        <a:ext cx="4572000" cy="302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4" name="Picture 7"/>
          <p:cNvPicPr>
            <a:picLocks noGrp="1" noChangeAspect="1" noChangeArrowheads="1"/>
          </p:cNvPicPr>
          <p:nvPr>
            <p:ph sz="half" idx="2"/>
          </p:nvPr>
        </p:nvPicPr>
        <p:blipFill>
          <a:blip r:embed="rId8" cstate="print"/>
          <a:srcRect/>
          <a:stretch>
            <a:fillRect/>
          </a:stretch>
        </p:blipFill>
        <p:spPr>
          <a:xfrm>
            <a:off x="3505200" y="969963"/>
            <a:ext cx="4648200" cy="3113087"/>
          </a:xfr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7" name="Rectangle 5"/>
          <p:cNvSpPr>
            <a:spLocks noGrp="1" noChangeArrowheads="1"/>
          </p:cNvSpPr>
          <p:nvPr>
            <p:ph type="title"/>
          </p:nvPr>
        </p:nvSpPr>
        <p:spPr>
          <a:xfrm>
            <a:off x="0" y="277813"/>
            <a:ext cx="8686800" cy="1139825"/>
          </a:xfrm>
        </p:spPr>
        <p:txBody>
          <a:bodyPr/>
          <a:lstStyle/>
          <a:p>
            <a:pPr eaLnBrk="1" hangingPunct="1">
              <a:defRPr/>
            </a:pPr>
            <a:r>
              <a:rPr lang="en-US" sz="2800"/>
              <a:t>Langston Hughes on the Four Freedoms and the African American Struggle for Racial Justice, 1944</a:t>
            </a:r>
          </a:p>
        </p:txBody>
      </p:sp>
      <p:pic>
        <p:nvPicPr>
          <p:cNvPr id="80899" name="Picture 4" descr="Langston Hughes at Typewriter (Griffith Davis)"/>
          <p:cNvPicPr>
            <a:picLocks noGrp="1" noChangeAspect="1" noChangeArrowheads="1"/>
          </p:cNvPicPr>
          <p:nvPr>
            <p:ph sz="half" idx="1"/>
          </p:nvPr>
        </p:nvPicPr>
        <p:blipFill>
          <a:blip r:embed="rId2" cstate="print"/>
          <a:srcRect/>
          <a:stretch>
            <a:fillRect/>
          </a:stretch>
        </p:blipFill>
        <p:spPr>
          <a:xfrm>
            <a:off x="0" y="2133600"/>
            <a:ext cx="4038600" cy="3603625"/>
          </a:xfrm>
          <a:noFill/>
        </p:spPr>
      </p:pic>
      <p:sp>
        <p:nvSpPr>
          <p:cNvPr id="202759" name="Rectangle 7"/>
          <p:cNvSpPr>
            <a:spLocks noGrp="1" noChangeArrowheads="1"/>
          </p:cNvSpPr>
          <p:nvPr>
            <p:ph type="body" sz="half" idx="2"/>
          </p:nvPr>
        </p:nvSpPr>
        <p:spPr>
          <a:xfrm>
            <a:off x="3962400" y="1600200"/>
            <a:ext cx="5181600" cy="5257800"/>
          </a:xfrm>
        </p:spPr>
        <p:txBody>
          <a:bodyPr/>
          <a:lstStyle/>
          <a:p>
            <a:pPr eaLnBrk="1" hangingPunct="1">
              <a:buFont typeface="Wingdings" pitchFamily="2" charset="2"/>
              <a:buNone/>
              <a:defRPr/>
            </a:pPr>
            <a:r>
              <a:rPr lang="en-US" sz="2400" dirty="0"/>
              <a:t>    We want the Four Freedoms to apply to black Americans as well as to the brutalized peoples of Europe and to other underprivileged peoples of the world.   If now is not the time, there  never was a time.  Now Jews are asking for it.  Now America is fighting to keep it.  Now Nehru and Gandhi are sitting in jail silently demanding it for India.  How anyone can believe American Negroes will not catch the freedom fever is beyond me.  </a:t>
            </a:r>
          </a:p>
        </p:txBody>
      </p:sp>
    </p:spTree>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980</TotalTime>
  <Words>1442</Words>
  <Application>Microsoft Office PowerPoint</Application>
  <PresentationFormat>On-screen Show (4:3)</PresentationFormat>
  <Paragraphs>152</Paragraphs>
  <Slides>85</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90" baseType="lpstr">
      <vt:lpstr>Arial</vt:lpstr>
      <vt:lpstr>Calibri</vt:lpstr>
      <vt:lpstr>Wingdings</vt:lpstr>
      <vt:lpstr>Orbit</vt:lpstr>
      <vt:lpstr>Photo Editor Photo</vt:lpstr>
      <vt:lpstr>World War II and The West Coast Migration</vt:lpstr>
      <vt:lpstr>PowerPoint Presentation</vt:lpstr>
      <vt:lpstr>Franklin Delano Roosevelt: President of the United States, 1933-1945</vt:lpstr>
      <vt:lpstr>From the FDR Memorial: Washington, D.C.</vt:lpstr>
      <vt:lpstr>FDR Campaigning in Seattle, 1932</vt:lpstr>
      <vt:lpstr>FDR at Tuskegee, March 30, 1939</vt:lpstr>
      <vt:lpstr>FDR’s Black Cabinet, 1936</vt:lpstr>
      <vt:lpstr>Ralph Bunche &amp; Mary McLeod Bethune</vt:lpstr>
      <vt:lpstr>Eugene Kinkle Jones and Robert Weaver</vt:lpstr>
      <vt:lpstr>Frank Horne and Ambrose Caliver</vt:lpstr>
      <vt:lpstr>Eleanor Roosevelt  Visiting an Ohio Coal Mine and Honoring Black Soldiers at Fort Lawton (Seattle)</vt:lpstr>
      <vt:lpstr>The Emerging New Deal Coalition: Black Harlem Voters, 1936</vt:lpstr>
      <vt:lpstr>Eleanor Roosevelt on Black Rights, 1940</vt:lpstr>
      <vt:lpstr>Harold Ickes, Harry Hopkins, Frances Perkins</vt:lpstr>
      <vt:lpstr>UAW Sit-Down Strike, Flint, Michigan, 1937</vt:lpstr>
      <vt:lpstr>All-White Longshoremen’s Union on Strike, Seattle, 1934</vt:lpstr>
      <vt:lpstr>Harry Bridges,  International Longshoremen’s Union</vt:lpstr>
      <vt:lpstr>White and Black Longshoremen on the Seattle Docks, 1936</vt:lpstr>
      <vt:lpstr>Horace Cayton, Jr. and Wife, Ruby in Chicago Nightclub, 1947</vt:lpstr>
      <vt:lpstr>Jesse Owens and the 1936 Berlin Olympics</vt:lpstr>
      <vt:lpstr>Woody Strode at UCLA, 1938</vt:lpstr>
      <vt:lpstr>Black Cowboys and Hollywood: Clint Eastwood and Woody Strode in Rawhide Episode, 1961</vt:lpstr>
      <vt:lpstr>Joe Louis,  Heavyweight Champion, 1937-1949 </vt:lpstr>
      <vt:lpstr>Joe Louis Knocks Out Max Schmeling, 1938</vt:lpstr>
      <vt:lpstr>Bill “Bojangles” Robinson and Lena Horne in the Film, “Stormy Weather,” 1943</vt:lpstr>
      <vt:lpstr>Earl Whaley Jazz Band in Shanghai, China, 1937</vt:lpstr>
      <vt:lpstr>Segregated Houston City Bus, 1940</vt:lpstr>
      <vt:lpstr>Coon Chicken Inn, Seattle, 1939</vt:lpstr>
      <vt:lpstr>Dorie Miller Poster, U.S. Navy</vt:lpstr>
      <vt:lpstr>Dr. Charles Drew at Howard University Hospital, 1942</vt:lpstr>
      <vt:lpstr>PowerPoint Presentation</vt:lpstr>
      <vt:lpstr>Janitors in Kansas City Aircraft Factory, 1940</vt:lpstr>
      <vt:lpstr>A. Philip Randolph</vt:lpstr>
      <vt:lpstr> Asa Philip Randolph, 1941 Boeing Assembly Plant, Seattle,1941</vt:lpstr>
      <vt:lpstr>The President of North American Aviation on Black Employment, 1941</vt:lpstr>
      <vt:lpstr>March on Washington: The Beginning of a Movement</vt:lpstr>
      <vt:lpstr>The March on Washington Movement, 1941-1945</vt:lpstr>
      <vt:lpstr>Franklin Roosevelt and  Executive Order 8802, June 25, 1941</vt:lpstr>
      <vt:lpstr>FEPC Hearing, Washington, D.C. 1942</vt:lpstr>
      <vt:lpstr>Black Aircraft Workers: Los Angeles &amp; Seattle, 1944</vt:lpstr>
      <vt:lpstr>James Thompson and the Double V Campaign</vt:lpstr>
      <vt:lpstr>Logo of the Double V Campaign</vt:lpstr>
      <vt:lpstr>The Second Great Migration, 1942-1945</vt:lpstr>
      <vt:lpstr>They came with their mementos, history, and hope all tied to the top of a car—unidentified author, 1945</vt:lpstr>
      <vt:lpstr>Black Population Growth on the West Coast, 1940-1945 “The state of Arkansas has moved to California, the state of Texas has moved to California, and California has gone to hell!”</vt:lpstr>
      <vt:lpstr>Sinclair Park Community Church Sunday School,  Bremerton, 1944 Twelve year old Quincy Jones is one of the children in the center of the photo.</vt:lpstr>
      <vt:lpstr>Continuing Opposition to Black Employment  in  World War II Left: Dr. Seuss Cartoon</vt:lpstr>
      <vt:lpstr>Continuing Opposition to Black Employment  in  World War II Left: Dr. Seuss Cartoon</vt:lpstr>
      <vt:lpstr>Boeing Flying Clipper, 1939</vt:lpstr>
      <vt:lpstr>The Boeing Migration: 1940-1946 Left: Growth of the Boeing Workforce  Right: War Bond Rally at Boeing Field, 1943 </vt:lpstr>
      <vt:lpstr>The Northwest Enterprise Campaign to Open Boeing to Black Workers</vt:lpstr>
      <vt:lpstr>The Northwest Enterprise on  Executive Order 8802</vt:lpstr>
      <vt:lpstr>Challenging Discrimination From Within The Union: Hugo Lundquist Addresses Local 741, April 28, 1941</vt:lpstr>
      <vt:lpstr>James Duncan on Black Workers at Boeing </vt:lpstr>
      <vt:lpstr>Dorothy West Williams, First Production Worker, Boeing Airplane Company, 1942</vt:lpstr>
      <vt:lpstr>The Impact of the War on Black Women</vt:lpstr>
      <vt:lpstr>Black Workers, Boeing Plant, Renton, 1944</vt:lpstr>
      <vt:lpstr>Women Working at Boeing, 1943: The Impact on Inez Sauer</vt:lpstr>
      <vt:lpstr>Black Migrant Housing in Richmond, and Los Angeles, 1942</vt:lpstr>
      <vt:lpstr>Wartime Housing in Los Angeles: The Deputy Mayor Describes Little Tokyo to a Congressional Committee, 1944</vt:lpstr>
      <vt:lpstr>The Campaign Against Racial Discrimination in the Pacific Northwest in World War II</vt:lpstr>
      <vt:lpstr>PowerPoint Presentation</vt:lpstr>
      <vt:lpstr>Police-Black Community Tensions, World War II</vt:lpstr>
      <vt:lpstr>Woman Building Tank at Pacific Iron and Foundry, Renton, 1944</vt:lpstr>
      <vt:lpstr>Mayor Devin on Racial Tension in Seattle, 1944 Devin is with Seattle Civic Unity Committee Executive Secretary Louise Blackman, 1950</vt:lpstr>
      <vt:lpstr>Christian Friends for Racial Equality Luncheon, 1949</vt:lpstr>
      <vt:lpstr>Dorothy Bullitt and King 5 Radio and TV</vt:lpstr>
      <vt:lpstr>The Coleman Pool, West Seattle</vt:lpstr>
      <vt:lpstr>The Migrants:  Images and Impressions</vt:lpstr>
      <vt:lpstr>Recalling the Migrants: Seattleites LeEtta King and Elva Moore Nicholas Remember</vt:lpstr>
      <vt:lpstr>The Migrants: The Local Response</vt:lpstr>
      <vt:lpstr>We were Talking about “those sharecroppers.” We were all sharecroppers.  We just got here first—Armeta Hearst, 1968</vt:lpstr>
      <vt:lpstr>The Migrants:  A Northwest Enterprise  Cartoon and Editorial,  March 22, 1944</vt:lpstr>
      <vt:lpstr>Washington State Legislator Charles Stokes (Seated) with Law Partner Philip Burton, 1951</vt:lpstr>
      <vt:lpstr>Rev. Benjamin Davis Presided over the Growth of Mt. Zion Baptist Church in World War II From 300 Members to 1,200 Members </vt:lpstr>
      <vt:lpstr>Aerial View, Seattle’s Central District, Nov. 1946</vt:lpstr>
      <vt:lpstr>Horace Mann School, 2008</vt:lpstr>
      <vt:lpstr>Japanese American &amp; African American Kids at Collins Playfield, Seattle, 1947</vt:lpstr>
      <vt:lpstr>Maya Angelou on the Transformation of  San Francisco’s Japantown into Little Harlem </vt:lpstr>
      <vt:lpstr>Japanese Evacuation from Seattle, April 1942</vt:lpstr>
      <vt:lpstr>The Jackson Street Community Council: Crowning Miss International Center, Adelia Avery, 1952</vt:lpstr>
      <vt:lpstr>PowerPoint Presentation</vt:lpstr>
      <vt:lpstr>Roy Wilkins of the NAACP</vt:lpstr>
      <vt:lpstr>Marines at Okinawa,  Soldiers in Calcutta,   WAC’s in London, Tankers in Vienna, 1945</vt:lpstr>
      <vt:lpstr>Langston Hughes on the Four Freedoms and the African American Struggle for Racial Justice, 1944</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II and The West Coast Migration</dc:title>
  <dc:creator>Quintard Taylor</dc:creator>
  <cp:lastModifiedBy>Quintard Taylor</cp:lastModifiedBy>
  <cp:revision>77</cp:revision>
  <dcterms:created xsi:type="dcterms:W3CDTF">2008-03-31T05:22:32Z</dcterms:created>
  <dcterms:modified xsi:type="dcterms:W3CDTF">2018-05-17T16:24:25Z</dcterms:modified>
</cp:coreProperties>
</file>