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35"/>
  </p:notesMasterIdLst>
  <p:sldIdLst>
    <p:sldId id="256" r:id="rId2"/>
    <p:sldId id="401" r:id="rId3"/>
    <p:sldId id="378" r:id="rId4"/>
    <p:sldId id="380" r:id="rId5"/>
    <p:sldId id="500" r:id="rId6"/>
    <p:sldId id="264" r:id="rId7"/>
    <p:sldId id="288" r:id="rId8"/>
    <p:sldId id="560" r:id="rId9"/>
    <p:sldId id="501" r:id="rId10"/>
    <p:sldId id="289" r:id="rId11"/>
    <p:sldId id="445" r:id="rId12"/>
    <p:sldId id="394" r:id="rId13"/>
    <p:sldId id="395" r:id="rId14"/>
    <p:sldId id="396" r:id="rId15"/>
    <p:sldId id="443" r:id="rId16"/>
    <p:sldId id="440" r:id="rId17"/>
    <p:sldId id="292" r:id="rId18"/>
    <p:sldId id="293" r:id="rId19"/>
    <p:sldId id="294" r:id="rId20"/>
    <p:sldId id="379" r:id="rId21"/>
    <p:sldId id="444" r:id="rId22"/>
    <p:sldId id="502" r:id="rId23"/>
    <p:sldId id="522" r:id="rId24"/>
    <p:sldId id="308" r:id="rId25"/>
    <p:sldId id="304" r:id="rId26"/>
    <p:sldId id="446" r:id="rId27"/>
    <p:sldId id="305" r:id="rId28"/>
    <p:sldId id="375" r:id="rId29"/>
    <p:sldId id="307" r:id="rId30"/>
    <p:sldId id="309" r:id="rId31"/>
    <p:sldId id="447" r:id="rId32"/>
    <p:sldId id="468" r:id="rId33"/>
    <p:sldId id="470" r:id="rId34"/>
    <p:sldId id="469" r:id="rId35"/>
    <p:sldId id="367" r:id="rId36"/>
    <p:sldId id="313" r:id="rId37"/>
    <p:sldId id="314" r:id="rId38"/>
    <p:sldId id="317" r:id="rId39"/>
    <p:sldId id="399" r:id="rId40"/>
    <p:sldId id="389" r:id="rId41"/>
    <p:sldId id="537" r:id="rId42"/>
    <p:sldId id="320" r:id="rId43"/>
    <p:sldId id="442" r:id="rId44"/>
    <p:sldId id="321" r:id="rId45"/>
    <p:sldId id="391" r:id="rId46"/>
    <p:sldId id="393" r:id="rId47"/>
    <p:sldId id="392" r:id="rId48"/>
    <p:sldId id="368" r:id="rId49"/>
    <p:sldId id="503" r:id="rId50"/>
    <p:sldId id="322" r:id="rId51"/>
    <p:sldId id="525" r:id="rId52"/>
    <p:sldId id="323" r:id="rId53"/>
    <p:sldId id="324" r:id="rId54"/>
    <p:sldId id="451" r:id="rId55"/>
    <p:sldId id="526" r:id="rId56"/>
    <p:sldId id="397" r:id="rId57"/>
    <p:sldId id="326" r:id="rId58"/>
    <p:sldId id="529" r:id="rId59"/>
    <p:sldId id="327" r:id="rId60"/>
    <p:sldId id="452" r:id="rId61"/>
    <p:sldId id="527" r:id="rId62"/>
    <p:sldId id="528" r:id="rId63"/>
    <p:sldId id="453" r:id="rId64"/>
    <p:sldId id="325" r:id="rId65"/>
    <p:sldId id="296" r:id="rId66"/>
    <p:sldId id="328" r:id="rId67"/>
    <p:sldId id="531" r:id="rId68"/>
    <p:sldId id="332" r:id="rId69"/>
    <p:sldId id="333" r:id="rId70"/>
    <p:sldId id="336" r:id="rId71"/>
    <p:sldId id="505" r:id="rId72"/>
    <p:sldId id="457" r:id="rId73"/>
    <p:sldId id="337" r:id="rId74"/>
    <p:sldId id="532" r:id="rId75"/>
    <p:sldId id="338" r:id="rId76"/>
    <p:sldId id="533" r:id="rId77"/>
    <p:sldId id="459" r:id="rId78"/>
    <p:sldId id="506" r:id="rId79"/>
    <p:sldId id="534" r:id="rId80"/>
    <p:sldId id="339" r:id="rId81"/>
    <p:sldId id="499" r:id="rId82"/>
    <p:sldId id="456" r:id="rId83"/>
    <p:sldId id="340" r:id="rId84"/>
    <p:sldId id="341" r:id="rId85"/>
    <p:sldId id="344" r:id="rId86"/>
    <p:sldId id="342" r:id="rId87"/>
    <p:sldId id="331" r:id="rId88"/>
    <p:sldId id="535" r:id="rId89"/>
    <p:sldId id="497" r:id="rId90"/>
    <p:sldId id="536" r:id="rId91"/>
    <p:sldId id="504" r:id="rId92"/>
    <p:sldId id="345" r:id="rId93"/>
    <p:sldId id="540" r:id="rId94"/>
    <p:sldId id="408" r:id="rId95"/>
    <p:sldId id="347" r:id="rId96"/>
    <p:sldId id="346" r:id="rId97"/>
    <p:sldId id="546" r:id="rId98"/>
    <p:sldId id="538" r:id="rId99"/>
    <p:sldId id="348" r:id="rId100"/>
    <p:sldId id="369" r:id="rId101"/>
    <p:sldId id="349" r:id="rId102"/>
    <p:sldId id="350" r:id="rId103"/>
    <p:sldId id="460" r:id="rId104"/>
    <p:sldId id="539" r:id="rId105"/>
    <p:sldId id="409" r:id="rId106"/>
    <p:sldId id="353" r:id="rId107"/>
    <p:sldId id="351" r:id="rId108"/>
    <p:sldId id="473" r:id="rId109"/>
    <p:sldId id="352" r:id="rId110"/>
    <p:sldId id="354" r:id="rId111"/>
    <p:sldId id="410" r:id="rId112"/>
    <p:sldId id="541" r:id="rId113"/>
    <p:sldId id="355" r:id="rId114"/>
    <p:sldId id="542" r:id="rId115"/>
    <p:sldId id="547" r:id="rId116"/>
    <p:sldId id="356" r:id="rId117"/>
    <p:sldId id="461" r:id="rId118"/>
    <p:sldId id="466" r:id="rId119"/>
    <p:sldId id="467" r:id="rId120"/>
    <p:sldId id="360" r:id="rId121"/>
    <p:sldId id="563" r:id="rId122"/>
    <p:sldId id="548" r:id="rId123"/>
    <p:sldId id="549" r:id="rId124"/>
    <p:sldId id="411" r:id="rId125"/>
    <p:sldId id="361" r:id="rId126"/>
    <p:sldId id="362" r:id="rId127"/>
    <p:sldId id="364" r:id="rId128"/>
    <p:sldId id="363" r:id="rId129"/>
    <p:sldId id="543" r:id="rId130"/>
    <p:sldId id="544" r:id="rId131"/>
    <p:sldId id="412" r:id="rId132"/>
    <p:sldId id="365" r:id="rId133"/>
    <p:sldId id="366" r:id="rId13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729" autoAdjust="0"/>
    <p:restoredTop sz="94660"/>
  </p:normalViewPr>
  <p:slideViewPr>
    <p:cSldViewPr>
      <p:cViewPr varScale="1">
        <p:scale>
          <a:sx n="82" d="100"/>
          <a:sy n="82" d="100"/>
        </p:scale>
        <p:origin x="1238"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C29300-BAF3-4319-AA83-A188DBD73158}" type="datetimeFigureOut">
              <a:rPr lang="en-US" smtClean="0"/>
              <a:pPr/>
              <a:t>5/11/2018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CC87A1-E425-4F59-A73B-C829D5388B06}" type="slidenum">
              <a:rPr lang="en-US" smtClean="0"/>
              <a:pPr/>
              <a:t>‹#›</a:t>
            </a:fld>
            <a:endParaRPr lang="en-US"/>
          </a:p>
        </p:txBody>
      </p:sp>
    </p:spTree>
    <p:extLst>
      <p:ext uri="{BB962C8B-B14F-4D97-AF65-F5344CB8AC3E}">
        <p14:creationId xmlns:p14="http://schemas.microsoft.com/office/powerpoint/2010/main" val="17602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3902075"/>
            <a:ext cx="3400425" cy="2949575"/>
            <a:chOff x="0" y="2458"/>
            <a:chExt cx="2142" cy="1858"/>
          </a:xfrm>
        </p:grpSpPr>
        <p:sp>
          <p:nvSpPr>
            <p:cNvPr id="5"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6"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a:defRPr/>
              </a:pPr>
              <a:endParaRPr lang="en-US"/>
            </a:p>
          </p:txBody>
        </p:sp>
        <p:sp>
          <p:nvSpPr>
            <p:cNvPr id="7"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8"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9"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US"/>
            </a:p>
          </p:txBody>
        </p:sp>
        <p:sp>
          <p:nvSpPr>
            <p:cNvPr id="10"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pPr>
                <a:defRPr/>
              </a:pPr>
              <a:endParaRPr lang="en-US"/>
            </a:p>
          </p:txBody>
        </p:sp>
        <p:sp>
          <p:nvSpPr>
            <p:cNvPr id="11"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US"/>
            </a:p>
          </p:txBody>
        </p:sp>
      </p:grpSp>
      <p:sp>
        <p:nvSpPr>
          <p:cNvPr id="34826" name="Rectangle 10"/>
          <p:cNvSpPr>
            <a:spLocks noGrp="1" noChangeArrowheads="1"/>
          </p:cNvSpPr>
          <p:nvPr>
            <p:ph type="ctrTitle" sz="quarter"/>
          </p:nvPr>
        </p:nvSpPr>
        <p:spPr>
          <a:xfrm>
            <a:off x="685800" y="1873250"/>
            <a:ext cx="7772400" cy="1555750"/>
          </a:xfrm>
        </p:spPr>
        <p:txBody>
          <a:bodyPr/>
          <a:lstStyle>
            <a:lvl1pPr>
              <a:defRPr sz="4800"/>
            </a:lvl1pPr>
          </a:lstStyle>
          <a:p>
            <a:r>
              <a:rPr lang="en-US"/>
              <a:t>Click to edit Master title style</a:t>
            </a:r>
          </a:p>
        </p:txBody>
      </p:sp>
      <p:sp>
        <p:nvSpPr>
          <p:cNvPr id="34827" name="Rectangle 11"/>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2" name="Rectangle 12"/>
          <p:cNvSpPr>
            <a:spLocks noGrp="1" noChangeArrowheads="1"/>
          </p:cNvSpPr>
          <p:nvPr>
            <p:ph type="dt" sz="quarter" idx="10"/>
          </p:nvPr>
        </p:nvSpPr>
        <p:spPr/>
        <p:txBody>
          <a:bodyPr/>
          <a:lstStyle>
            <a:lvl1pPr>
              <a:defRPr smtClean="0"/>
            </a:lvl1pPr>
          </a:lstStyle>
          <a:p>
            <a:pPr>
              <a:defRPr/>
            </a:pPr>
            <a:endParaRPr lang="en-US"/>
          </a:p>
        </p:txBody>
      </p:sp>
      <p:sp>
        <p:nvSpPr>
          <p:cNvPr id="13" name="Rectangle 13"/>
          <p:cNvSpPr>
            <a:spLocks noGrp="1" noChangeArrowheads="1"/>
          </p:cNvSpPr>
          <p:nvPr>
            <p:ph type="ftr" sz="quarter" idx="11"/>
          </p:nvPr>
        </p:nvSpPr>
        <p:spPr/>
        <p:txBody>
          <a:bodyPr/>
          <a:lstStyle>
            <a:lvl1pPr>
              <a:defRPr smtClean="0"/>
            </a:lvl1pPr>
          </a:lstStyle>
          <a:p>
            <a:pPr>
              <a:defRPr/>
            </a:pPr>
            <a:endParaRPr lang="en-US"/>
          </a:p>
        </p:txBody>
      </p:sp>
      <p:sp>
        <p:nvSpPr>
          <p:cNvPr id="14" name="Rectangle 14"/>
          <p:cNvSpPr>
            <a:spLocks noGrp="1" noChangeArrowheads="1"/>
          </p:cNvSpPr>
          <p:nvPr>
            <p:ph type="sldNum" sz="quarter" idx="12"/>
          </p:nvPr>
        </p:nvSpPr>
        <p:spPr/>
        <p:txBody>
          <a:bodyPr/>
          <a:lstStyle>
            <a:lvl1pPr>
              <a:defRPr smtClean="0"/>
            </a:lvl1pPr>
          </a:lstStyle>
          <a:p>
            <a:pPr>
              <a:defRPr/>
            </a:pPr>
            <a:fld id="{C2AB2F2A-254A-49C7-90C8-CBCFF8DC630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3214E991-73F9-4491-980B-C3BD4F76FEA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1AA02093-D5E6-46E6-B8B0-91004F748DA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22E4A869-E959-4385-B4B4-6D5E17C8ED6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2"/>
          <p:cNvSpPr>
            <a:spLocks noGrp="1" noChangeArrowheads="1"/>
          </p:cNvSpPr>
          <p:nvPr>
            <p:ph type="dt" sz="half" idx="10"/>
          </p:nvPr>
        </p:nvSpPr>
        <p:spPr>
          <a:ln/>
        </p:spPr>
        <p:txBody>
          <a:bodyPr/>
          <a:lstStyle>
            <a:lvl1pPr>
              <a:defRPr/>
            </a:lvl1pPr>
          </a:lstStyle>
          <a:p>
            <a:pPr>
              <a:defRPr/>
            </a:pPr>
            <a:endParaRPr lang="en-US"/>
          </a:p>
        </p:txBody>
      </p:sp>
      <p:sp>
        <p:nvSpPr>
          <p:cNvPr id="8" name="Rectangle 13"/>
          <p:cNvSpPr>
            <a:spLocks noGrp="1" noChangeArrowheads="1"/>
          </p:cNvSpPr>
          <p:nvPr>
            <p:ph type="ftr" sz="quarter" idx="11"/>
          </p:nvPr>
        </p:nvSpPr>
        <p:spPr>
          <a:ln/>
        </p:spPr>
        <p:txBody>
          <a:bodyPr/>
          <a:lstStyle>
            <a:lvl1pPr>
              <a:defRPr/>
            </a:lvl1pPr>
          </a:lstStyle>
          <a:p>
            <a:pPr>
              <a:defRPr/>
            </a:pPr>
            <a:endParaRPr lang="en-US"/>
          </a:p>
        </p:txBody>
      </p:sp>
      <p:sp>
        <p:nvSpPr>
          <p:cNvPr id="9" name="Rectangle 14"/>
          <p:cNvSpPr>
            <a:spLocks noGrp="1" noChangeArrowheads="1"/>
          </p:cNvSpPr>
          <p:nvPr>
            <p:ph type="sldNum" sz="quarter" idx="12"/>
          </p:nvPr>
        </p:nvSpPr>
        <p:spPr>
          <a:ln/>
        </p:spPr>
        <p:txBody>
          <a:bodyPr/>
          <a:lstStyle>
            <a:lvl1pPr>
              <a:defRPr/>
            </a:lvl1pPr>
          </a:lstStyle>
          <a:p>
            <a:pPr>
              <a:defRPr/>
            </a:pPr>
            <a:fld id="{42FA76C6-90D7-4B8A-9117-38B32554434C}"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2"/>
          <p:cNvSpPr>
            <a:spLocks noGrp="1" noChangeArrowheads="1"/>
          </p:cNvSpPr>
          <p:nvPr>
            <p:ph type="dt" sz="half" idx="10"/>
          </p:nvPr>
        </p:nvSpPr>
        <p:spPr>
          <a:ln/>
        </p:spPr>
        <p:txBody>
          <a:bodyPr/>
          <a:lstStyle>
            <a:lvl1pPr>
              <a:defRPr/>
            </a:lvl1pPr>
          </a:lstStyle>
          <a:p>
            <a:pPr>
              <a:defRPr/>
            </a:pPr>
            <a:endParaRPr lang="en-US"/>
          </a:p>
        </p:txBody>
      </p:sp>
      <p:sp>
        <p:nvSpPr>
          <p:cNvPr id="4" name="Rectangle 13"/>
          <p:cNvSpPr>
            <a:spLocks noGrp="1" noChangeArrowheads="1"/>
          </p:cNvSpPr>
          <p:nvPr>
            <p:ph type="ftr" sz="quarter" idx="11"/>
          </p:nvPr>
        </p:nvSpPr>
        <p:spPr>
          <a:ln/>
        </p:spPr>
        <p:txBody>
          <a:bodyPr/>
          <a:lstStyle>
            <a:lvl1pPr>
              <a:defRPr/>
            </a:lvl1pPr>
          </a:lstStyle>
          <a:p>
            <a:pPr>
              <a:defRPr/>
            </a:pPr>
            <a:endParaRPr lang="en-US"/>
          </a:p>
        </p:txBody>
      </p:sp>
      <p:sp>
        <p:nvSpPr>
          <p:cNvPr id="5" name="Rectangle 14"/>
          <p:cNvSpPr>
            <a:spLocks noGrp="1" noChangeArrowheads="1"/>
          </p:cNvSpPr>
          <p:nvPr>
            <p:ph type="sldNum" sz="quarter" idx="12"/>
          </p:nvPr>
        </p:nvSpPr>
        <p:spPr>
          <a:ln/>
        </p:spPr>
        <p:txBody>
          <a:bodyPr/>
          <a:lstStyle>
            <a:lvl1pPr>
              <a:defRPr/>
            </a:lvl1pPr>
          </a:lstStyle>
          <a:p>
            <a:pPr>
              <a:defRPr/>
            </a:pPr>
            <a:fld id="{94EF8012-0A05-4F46-8070-7645FA33C30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dt" sz="half" idx="10"/>
          </p:nvPr>
        </p:nvSpPr>
        <p:spPr>
          <a:ln/>
        </p:spPr>
        <p:txBody>
          <a:bodyPr/>
          <a:lstStyle>
            <a:lvl1pPr>
              <a:defRPr/>
            </a:lvl1pPr>
          </a:lstStyle>
          <a:p>
            <a:pPr>
              <a:defRPr/>
            </a:pPr>
            <a:endParaRPr lang="en-US"/>
          </a:p>
        </p:txBody>
      </p:sp>
      <p:sp>
        <p:nvSpPr>
          <p:cNvPr id="3" name="Rectangle 13"/>
          <p:cNvSpPr>
            <a:spLocks noGrp="1" noChangeArrowheads="1"/>
          </p:cNvSpPr>
          <p:nvPr>
            <p:ph type="ftr" sz="quarter" idx="11"/>
          </p:nvPr>
        </p:nvSpPr>
        <p:spPr>
          <a:ln/>
        </p:spPr>
        <p:txBody>
          <a:bodyPr/>
          <a:lstStyle>
            <a:lvl1pPr>
              <a:defRPr/>
            </a:lvl1pPr>
          </a:lstStyle>
          <a:p>
            <a:pPr>
              <a:defRPr/>
            </a:pPr>
            <a:endParaRPr lang="en-US"/>
          </a:p>
        </p:txBody>
      </p:sp>
      <p:sp>
        <p:nvSpPr>
          <p:cNvPr id="4" name="Rectangle 14"/>
          <p:cNvSpPr>
            <a:spLocks noGrp="1" noChangeArrowheads="1"/>
          </p:cNvSpPr>
          <p:nvPr>
            <p:ph type="sldNum" sz="quarter" idx="12"/>
          </p:nvPr>
        </p:nvSpPr>
        <p:spPr>
          <a:ln/>
        </p:spPr>
        <p:txBody>
          <a:bodyPr/>
          <a:lstStyle>
            <a:lvl1pPr>
              <a:defRPr/>
            </a:lvl1pPr>
          </a:lstStyle>
          <a:p>
            <a:pPr>
              <a:defRPr/>
            </a:pPr>
            <a:fld id="{456D993C-ACFD-4CA8-BBAE-2748952847F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6E469255-BF41-4332-8D67-B6F16A23745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BEA6C31F-2483-4B8C-8454-42952C6F341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E0400129-411B-47B1-A778-3A09C0904D6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4A9261DE-DF17-43A4-9E8A-5754B53ECC69}"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628D4E30-FF9B-40DE-8DA4-940873F0C065}"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2"/>
          <p:cNvSpPr>
            <a:spLocks noGrp="1" noChangeArrowheads="1"/>
          </p:cNvSpPr>
          <p:nvPr>
            <p:ph type="dt" sz="half" idx="10"/>
          </p:nvPr>
        </p:nvSpPr>
        <p:spPr>
          <a:ln/>
        </p:spPr>
        <p:txBody>
          <a:bodyPr/>
          <a:lstStyle>
            <a:lvl1pPr>
              <a:defRPr/>
            </a:lvl1pPr>
          </a:lstStyle>
          <a:p>
            <a:pPr>
              <a:defRPr/>
            </a:pPr>
            <a:endParaRPr lang="en-US"/>
          </a:p>
        </p:txBody>
      </p:sp>
      <p:sp>
        <p:nvSpPr>
          <p:cNvPr id="7" name="Rectangle 13"/>
          <p:cNvSpPr>
            <a:spLocks noGrp="1" noChangeArrowheads="1"/>
          </p:cNvSpPr>
          <p:nvPr>
            <p:ph type="ftr" sz="quarter" idx="11"/>
          </p:nvPr>
        </p:nvSpPr>
        <p:spPr>
          <a:ln/>
        </p:spPr>
        <p:txBody>
          <a:bodyPr/>
          <a:lstStyle>
            <a:lvl1pPr>
              <a:defRPr/>
            </a:lvl1pPr>
          </a:lstStyle>
          <a:p>
            <a:pPr>
              <a:defRPr/>
            </a:pPr>
            <a:endParaRPr lang="en-US"/>
          </a:p>
        </p:txBody>
      </p:sp>
      <p:sp>
        <p:nvSpPr>
          <p:cNvPr id="8" name="Rectangle 14"/>
          <p:cNvSpPr>
            <a:spLocks noGrp="1" noChangeArrowheads="1"/>
          </p:cNvSpPr>
          <p:nvPr>
            <p:ph type="sldNum" sz="quarter" idx="12"/>
          </p:nvPr>
        </p:nvSpPr>
        <p:spPr>
          <a:ln/>
        </p:spPr>
        <p:txBody>
          <a:bodyPr/>
          <a:lstStyle>
            <a:lvl1pPr>
              <a:defRPr/>
            </a:lvl1pPr>
          </a:lstStyle>
          <a:p>
            <a:pPr>
              <a:defRPr/>
            </a:pPr>
            <a:fld id="{21F09130-D08B-4FFE-B21B-0198D037E0DB}"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8D91C0AA-B278-4969-8048-B5982E8C5B9D}"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2"/>
          <p:cNvSpPr>
            <a:spLocks noGrp="1" noChangeArrowheads="1"/>
          </p:cNvSpPr>
          <p:nvPr>
            <p:ph type="dt" sz="half" idx="10"/>
          </p:nvPr>
        </p:nvSpPr>
        <p:spPr>
          <a:ln/>
        </p:spPr>
        <p:txBody>
          <a:bodyPr/>
          <a:lstStyle>
            <a:lvl1pPr>
              <a:defRPr/>
            </a:lvl1pPr>
          </a:lstStyle>
          <a:p>
            <a:pPr>
              <a:defRPr/>
            </a:pPr>
            <a:endParaRPr lang="en-US"/>
          </a:p>
        </p:txBody>
      </p:sp>
      <p:sp>
        <p:nvSpPr>
          <p:cNvPr id="8" name="Rectangle 13"/>
          <p:cNvSpPr>
            <a:spLocks noGrp="1" noChangeArrowheads="1"/>
          </p:cNvSpPr>
          <p:nvPr>
            <p:ph type="ftr" sz="quarter" idx="11"/>
          </p:nvPr>
        </p:nvSpPr>
        <p:spPr>
          <a:ln/>
        </p:spPr>
        <p:txBody>
          <a:bodyPr/>
          <a:lstStyle>
            <a:lvl1pPr>
              <a:defRPr/>
            </a:lvl1pPr>
          </a:lstStyle>
          <a:p>
            <a:pPr>
              <a:defRPr/>
            </a:pPr>
            <a:endParaRPr lang="en-US"/>
          </a:p>
        </p:txBody>
      </p:sp>
      <p:sp>
        <p:nvSpPr>
          <p:cNvPr id="9" name="Rectangle 14"/>
          <p:cNvSpPr>
            <a:spLocks noGrp="1" noChangeArrowheads="1"/>
          </p:cNvSpPr>
          <p:nvPr>
            <p:ph type="sldNum" sz="quarter" idx="12"/>
          </p:nvPr>
        </p:nvSpPr>
        <p:spPr>
          <a:ln/>
        </p:spPr>
        <p:txBody>
          <a:bodyPr/>
          <a:lstStyle>
            <a:lvl1pPr>
              <a:defRPr/>
            </a:lvl1pPr>
          </a:lstStyle>
          <a:p>
            <a:pPr>
              <a:defRPr/>
            </a:pPr>
            <a:fld id="{ADF0A31D-D487-41F5-BE67-AE5B41FE90B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3902075"/>
            <a:ext cx="3400425" cy="2949575"/>
            <a:chOff x="0" y="2458"/>
            <a:chExt cx="2142" cy="1858"/>
          </a:xfrm>
        </p:grpSpPr>
        <p:sp>
          <p:nvSpPr>
            <p:cNvPr id="33795"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33796"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a:defRPr/>
              </a:pPr>
              <a:endParaRPr lang="en-US"/>
            </a:p>
          </p:txBody>
        </p:sp>
        <p:sp>
          <p:nvSpPr>
            <p:cNvPr id="33797"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33798"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33799"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US"/>
            </a:p>
          </p:txBody>
        </p:sp>
        <p:sp>
          <p:nvSpPr>
            <p:cNvPr id="33800"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pPr>
                <a:defRPr/>
              </a:pPr>
              <a:endParaRPr lang="en-US"/>
            </a:p>
          </p:txBody>
        </p:sp>
        <p:sp>
          <p:nvSpPr>
            <p:cNvPr id="33801"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US"/>
            </a:p>
          </p:txBody>
        </p:sp>
      </p:grpSp>
      <p:sp>
        <p:nvSpPr>
          <p:cNvPr id="33802" name="Rectangle 10"/>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33803" name="Rectangle 11"/>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3804" name="Rectangle 12"/>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smtClean="0">
                <a:effectLst>
                  <a:outerShdw blurRad="38100" dist="38100" dir="2700000" algn="tl">
                    <a:srgbClr val="010199"/>
                  </a:outerShdw>
                </a:effectLst>
              </a:defRPr>
            </a:lvl1pPr>
          </a:lstStyle>
          <a:p>
            <a:pPr>
              <a:defRPr/>
            </a:pPr>
            <a:endParaRPr lang="en-US"/>
          </a:p>
        </p:txBody>
      </p:sp>
      <p:sp>
        <p:nvSpPr>
          <p:cNvPr id="33805" name="Rectangle 1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smtClean="0">
                <a:effectLst>
                  <a:outerShdw blurRad="38100" dist="38100" dir="2700000" algn="tl">
                    <a:srgbClr val="010199"/>
                  </a:outerShdw>
                </a:effectLst>
              </a:defRPr>
            </a:lvl1pPr>
          </a:lstStyle>
          <a:p>
            <a:pPr>
              <a:defRPr/>
            </a:pPr>
            <a:endParaRPr lang="en-US"/>
          </a:p>
        </p:txBody>
      </p:sp>
      <p:sp>
        <p:nvSpPr>
          <p:cNvPr id="33806" name="Rectangle 14"/>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smtClean="0">
                <a:effectLst>
                  <a:outerShdw blurRad="38100" dist="38100" dir="2700000" algn="tl">
                    <a:srgbClr val="010199"/>
                  </a:outerShdw>
                </a:effectLst>
              </a:defRPr>
            </a:lvl1pPr>
          </a:lstStyle>
          <a:p>
            <a:pPr>
              <a:defRPr/>
            </a:pPr>
            <a:fld id="{929962DE-EE23-4312-9C13-3BB82602B3A2}"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80"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75000"/>
        <a:buFont typeface="Wingdings" pitchFamily="2" charset="2"/>
        <a:buChar char="l"/>
        <a:defRPr sz="3200">
          <a:solidFill>
            <a:schemeClr val="tx1"/>
          </a:solidFill>
          <a:effectLst>
            <a:outerShdw blurRad="38100" dist="38100" dir="2700000" algn="tl">
              <a:srgbClr val="010199"/>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itchFamily="2" charset="2"/>
        <a:buChar char="l"/>
        <a:defRPr sz="2800">
          <a:solidFill>
            <a:schemeClr val="tx1"/>
          </a:solidFill>
          <a:effectLst>
            <a:outerShdw blurRad="38100" dist="38100" dir="2700000" algn="tl">
              <a:srgbClr val="010199"/>
            </a:outerShdw>
          </a:effectLst>
          <a:latin typeface="+mn-lt"/>
        </a:defRPr>
      </a:lvl2pPr>
      <a:lvl3pPr marL="1143000" indent="-228600" algn="l" rtl="0" eaLnBrk="0" fontAlgn="base" hangingPunct="0">
        <a:spcBef>
          <a:spcPct val="20000"/>
        </a:spcBef>
        <a:spcAft>
          <a:spcPct val="0"/>
        </a:spcAft>
        <a:buClr>
          <a:schemeClr val="accent2"/>
        </a:buClr>
        <a:buSzPct val="75000"/>
        <a:buFont typeface="Wingdings" pitchFamily="2" charset="2"/>
        <a:buChar char="l"/>
        <a:defRPr sz="2400">
          <a:solidFill>
            <a:schemeClr val="tx1"/>
          </a:solidFill>
          <a:effectLst>
            <a:outerShdw blurRad="38100" dist="38100" dir="2700000" algn="tl">
              <a:srgbClr val="010199"/>
            </a:outerShdw>
          </a:effectLst>
          <a:latin typeface="+mn-lt"/>
        </a:defRPr>
      </a:lvl3pPr>
      <a:lvl4pPr marL="1600200" indent="-228600" algn="l" rtl="0" eaLnBrk="0" fontAlgn="base" hangingPunct="0">
        <a:spcBef>
          <a:spcPct val="20000"/>
        </a:spcBef>
        <a:spcAft>
          <a:spcPct val="0"/>
        </a:spcAft>
        <a:buClr>
          <a:schemeClr val="folHlink"/>
        </a:buClr>
        <a:buSzPct val="75000"/>
        <a:buFont typeface="Wingdings" pitchFamily="2" charset="2"/>
        <a:buChar char="l"/>
        <a:defRPr sz="2000">
          <a:solidFill>
            <a:schemeClr val="tx1"/>
          </a:solidFill>
          <a:effectLst>
            <a:outerShdw blurRad="38100" dist="38100" dir="2700000" algn="tl">
              <a:srgbClr val="010199"/>
            </a:outerShdw>
          </a:effectLst>
          <a:latin typeface="+mn-lt"/>
        </a:defRPr>
      </a:lvl4pPr>
      <a:lvl5pPr marL="20574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5pPr>
      <a:lvl6pPr marL="25146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6pPr>
      <a:lvl7pPr marL="29718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7pPr>
      <a:lvl8pPr marL="34290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8pPr>
      <a:lvl9pPr marL="38862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13.xml"/><Relationship Id="rId4" Type="http://schemas.openxmlformats.org/officeDocument/2006/relationships/image" Target="../media/image38.jpeg"/></Relationships>
</file>

<file path=ppt/slides/_rels/slide3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4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13.xml"/><Relationship Id="rId4" Type="http://schemas.openxmlformats.org/officeDocument/2006/relationships/image" Target="../media/image57.jpeg"/></Relationships>
</file>

<file path=ppt/slides/_rels/slide4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1.gif"/><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jpg"/></Relationships>
</file>

<file path=ppt/slides/_rels/slide5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 Id="rId4" Type="http://schemas.openxmlformats.org/officeDocument/2006/relationships/image" Target="../media/image71.jpeg"/></Relationships>
</file>

<file path=ppt/slides/_rels/slide5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13.xml"/><Relationship Id="rId4" Type="http://schemas.openxmlformats.org/officeDocument/2006/relationships/image" Target="../media/image74.jpeg"/></Relationships>
</file>

<file path=ppt/slides/_rels/slide58.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jpeg"/><Relationship Id="rId1" Type="http://schemas.openxmlformats.org/officeDocument/2006/relationships/slideLayout" Target="../slideLayouts/slideLayout13.xml"/><Relationship Id="rId4" Type="http://schemas.openxmlformats.org/officeDocument/2006/relationships/image" Target="../media/image97.jpeg"/></Relationships>
</file>

<file path=ppt/slides/_rels/slide7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image" Target="../media/image95.jpeg"/><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9.jpeg"/><Relationship Id="rId1" Type="http://schemas.openxmlformats.org/officeDocument/2006/relationships/slideLayout" Target="../slideLayouts/slideLayout13.xml"/><Relationship Id="rId4" Type="http://schemas.openxmlformats.org/officeDocument/2006/relationships/image" Target="../media/image100.jpeg"/></Relationships>
</file>

<file path=ppt/slides/_rels/slide78.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image" Target="../media/image102.gif"/><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08.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image" Target="../media/image110.png"/><Relationship Id="rId1" Type="http://schemas.openxmlformats.org/officeDocument/2006/relationships/slideLayout" Target="../slideLayouts/slideLayout2.xml"/><Relationship Id="rId4" Type="http://schemas.openxmlformats.org/officeDocument/2006/relationships/image" Target="../media/image112.jpg"/></Relationships>
</file>

<file path=ppt/slides/_rels/slide89.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image" Target="../media/image114.jpg"/><Relationship Id="rId1" Type="http://schemas.openxmlformats.org/officeDocument/2006/relationships/slideLayout" Target="../slideLayouts/slideLayout2.xml"/><Relationship Id="rId5" Type="http://schemas.openxmlformats.org/officeDocument/2006/relationships/image" Target="../media/image117.jpg"/><Relationship Id="rId4" Type="http://schemas.openxmlformats.org/officeDocument/2006/relationships/image" Target="../media/image116.jp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jpeg"/><Relationship Id="rId1" Type="http://schemas.openxmlformats.org/officeDocument/2006/relationships/slideLayout" Target="../slideLayouts/slideLayout15.xml"/><Relationship Id="rId5" Type="http://schemas.openxmlformats.org/officeDocument/2006/relationships/image" Target="../media/image121.jpg"/><Relationship Id="rId4" Type="http://schemas.openxmlformats.org/officeDocument/2006/relationships/image" Target="../media/image120.jpeg"/></Relationships>
</file>

<file path=ppt/slides/_rels/slide93.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30.jp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12.xml"/></Relationships>
</file>

<file path=ppt/slides/_rels/slide109.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35.jpeg"/><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139.jp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40.jp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141.jpeg"/><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14.xml"/></Relationships>
</file>

<file path=ppt/slides/_rels/slide117.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14.xml"/></Relationships>
</file>

<file path=ppt/slides/_rels/slide118.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14.xml"/></Relationships>
</file>

<file path=ppt/slides/_rels/slide119.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14.xml"/></Relationships>
</file>

<file path=ppt/slides/_rels/slide120.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48.jp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50.jpg"/><Relationship Id="rId2" Type="http://schemas.openxmlformats.org/officeDocument/2006/relationships/image" Target="../media/image149.jp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image" Target="../media/image151.jp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54.gif"/><Relationship Id="rId2" Type="http://schemas.openxmlformats.org/officeDocument/2006/relationships/image" Target="../media/image153.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image" Target="../media/image155.jpeg"/><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59.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61.jpg"/><Relationship Id="rId2" Type="http://schemas.openxmlformats.org/officeDocument/2006/relationships/image" Target="../media/image160.jp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62.jp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63.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64.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defRPr/>
            </a:pPr>
            <a:r>
              <a:rPr lang="en-US" dirty="0"/>
              <a:t>The UNIA and The Communist Party</a:t>
            </a:r>
          </a:p>
        </p:txBody>
      </p:sp>
      <p:sp>
        <p:nvSpPr>
          <p:cNvPr id="2051" name="Rectangle 3"/>
          <p:cNvSpPr>
            <a:spLocks noGrp="1" noChangeArrowheads="1"/>
          </p:cNvSpPr>
          <p:nvPr>
            <p:ph type="subTitle" idx="1"/>
          </p:nvPr>
        </p:nvSpPr>
        <p:spPr/>
        <p:txBody>
          <a:bodyPr/>
          <a:lstStyle/>
          <a:p>
            <a:pPr eaLnBrk="1" hangingPunct="1">
              <a:defRPr/>
            </a:pP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7826" name="Picture 2" descr="C:\Users\Office Depot\Desktop\Pictures\322 Illustrations\322, African American History, 1901-1930\B.T. Washington on Horseback, 1915 (Library of Congress).jpg"/>
          <p:cNvPicPr>
            <a:picLocks noGrp="1" noChangeAspect="1" noChangeArrowheads="1"/>
          </p:cNvPicPr>
          <p:nvPr>
            <p:ph idx="1"/>
          </p:nvPr>
        </p:nvPicPr>
        <p:blipFill>
          <a:blip r:embed="rId2" cstate="print"/>
          <a:srcRect/>
          <a:stretch>
            <a:fillRect/>
          </a:stretch>
        </p:blipFill>
        <p:spPr bwMode="auto">
          <a:xfrm>
            <a:off x="0" y="1066800"/>
            <a:ext cx="4695010" cy="4648200"/>
          </a:xfrm>
          <a:prstGeom prst="rect">
            <a:avLst/>
          </a:prstGeom>
          <a:noFill/>
        </p:spPr>
      </p:pic>
      <p:pic>
        <p:nvPicPr>
          <p:cNvPr id="77827" name="Picture 3" descr="C:\Users\Office Depot\Desktop\Pictures\322 Illustrations\322, African American History, 1901-1930\W.E.B. DuBois working on The Crisis (Cropped).jpg"/>
          <p:cNvPicPr>
            <a:picLocks noChangeAspect="1" noChangeArrowheads="1"/>
          </p:cNvPicPr>
          <p:nvPr/>
        </p:nvPicPr>
        <p:blipFill>
          <a:blip r:embed="rId3" cstate="print"/>
          <a:srcRect/>
          <a:stretch>
            <a:fillRect/>
          </a:stretch>
        </p:blipFill>
        <p:spPr bwMode="auto">
          <a:xfrm>
            <a:off x="4836990" y="838200"/>
            <a:ext cx="4307010" cy="5730434"/>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a:xfrm>
            <a:off x="457200" y="277813"/>
            <a:ext cx="8229600" cy="712787"/>
          </a:xfrm>
        </p:spPr>
        <p:txBody>
          <a:bodyPr/>
          <a:lstStyle/>
          <a:p>
            <a:pPr eaLnBrk="1" hangingPunct="1">
              <a:defRPr/>
            </a:pPr>
            <a:r>
              <a:rPr lang="en-US" sz="3200" dirty="0"/>
              <a:t>Marcus Garvey and the Universal Negro Improvement Association (UNIA)</a:t>
            </a:r>
          </a:p>
        </p:txBody>
      </p:sp>
      <p:pic>
        <p:nvPicPr>
          <p:cNvPr id="10243" name="Picture 3" descr="Marcus Garvey, 1924 (Donna VanDerZee Collection)"/>
          <p:cNvPicPr>
            <a:picLocks noGrp="1" noChangeAspect="1" noChangeArrowheads="1"/>
          </p:cNvPicPr>
          <p:nvPr>
            <p:ph idx="1"/>
          </p:nvPr>
        </p:nvPicPr>
        <p:blipFill>
          <a:blip r:embed="rId2" cstate="print"/>
          <a:srcRect/>
          <a:stretch>
            <a:fillRect/>
          </a:stretch>
        </p:blipFill>
        <p:spPr>
          <a:xfrm>
            <a:off x="609600" y="1384300"/>
            <a:ext cx="7848600" cy="54737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a:xfrm>
            <a:off x="0" y="0"/>
            <a:ext cx="9144000" cy="685800"/>
          </a:xfrm>
        </p:spPr>
        <p:txBody>
          <a:bodyPr/>
          <a:lstStyle/>
          <a:p>
            <a:pPr eaLnBrk="1" hangingPunct="1">
              <a:defRPr/>
            </a:pPr>
            <a:r>
              <a:rPr lang="en-US" sz="3200"/>
              <a:t>Communist Party Parade, Chicago, 1932</a:t>
            </a:r>
          </a:p>
        </p:txBody>
      </p:sp>
      <p:pic>
        <p:nvPicPr>
          <p:cNvPr id="11267" name="Picture 3" descr="Communist Led Harlem May Day Parade, 1931"/>
          <p:cNvPicPr>
            <a:picLocks noGrp="1" noChangeAspect="1" noChangeArrowheads="1"/>
          </p:cNvPicPr>
          <p:nvPr>
            <p:ph idx="1"/>
          </p:nvPr>
        </p:nvPicPr>
        <p:blipFill>
          <a:blip r:embed="rId2" cstate="print"/>
          <a:srcRect/>
          <a:stretch>
            <a:fillRect/>
          </a:stretch>
        </p:blipFill>
        <p:spPr>
          <a:xfrm>
            <a:off x="381000" y="819150"/>
            <a:ext cx="8458200" cy="6038850"/>
          </a:xfr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2008187"/>
          </a:xfrm>
        </p:spPr>
        <p:txBody>
          <a:bodyPr/>
          <a:lstStyle/>
          <a:p>
            <a:r>
              <a:rPr lang="en-US" sz="2800" dirty="0"/>
              <a:t>UNIA-Race Unity Across Class Lines</a:t>
            </a:r>
            <a:br>
              <a:rPr lang="en-US" sz="2800" dirty="0"/>
            </a:br>
            <a:br>
              <a:rPr lang="en-US" sz="2800" dirty="0"/>
            </a:br>
            <a:r>
              <a:rPr lang="en-US" sz="2800" dirty="0"/>
              <a:t>The Communist Party-Class Unity Across Race Lines</a:t>
            </a:r>
          </a:p>
        </p:txBody>
      </p:sp>
      <p:pic>
        <p:nvPicPr>
          <p:cNvPr id="4" name="Content Placeholder 3" descr="Communist Led Harlem May Day Parade, 1931"/>
          <p:cNvPicPr>
            <a:picLocks noGrp="1" noChangeAspect="1" noChangeArrowheads="1"/>
          </p:cNvPicPr>
          <p:nvPr>
            <p:ph idx="1"/>
          </p:nvPr>
        </p:nvPicPr>
        <p:blipFill>
          <a:blip r:embed="rId2" cstate="print"/>
          <a:srcRect/>
          <a:stretch>
            <a:fillRect/>
          </a:stretch>
        </p:blipFill>
        <p:spPr>
          <a:xfrm>
            <a:off x="4661647" y="2667000"/>
            <a:ext cx="4482353" cy="3200400"/>
          </a:xfrm>
          <a:noFill/>
        </p:spPr>
      </p:pic>
      <p:pic>
        <p:nvPicPr>
          <p:cNvPr id="5" name="Picture 3" descr="Marcus Garvey, 1924 (Donna VanDerZee Collection)"/>
          <p:cNvPicPr>
            <a:picLocks noChangeAspect="1" noChangeArrowheads="1"/>
          </p:cNvPicPr>
          <p:nvPr/>
        </p:nvPicPr>
        <p:blipFill>
          <a:blip r:embed="rId3" cstate="print"/>
          <a:srcRect/>
          <a:stretch>
            <a:fillRect/>
          </a:stretch>
        </p:blipFill>
        <p:spPr bwMode="auto">
          <a:xfrm>
            <a:off x="0" y="2667000"/>
            <a:ext cx="4419600" cy="3082278"/>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77813"/>
            <a:ext cx="8229600" cy="407987"/>
          </a:xfrm>
        </p:spPr>
        <p:txBody>
          <a:bodyPr/>
          <a:lstStyle/>
          <a:p>
            <a:pPr eaLnBrk="1" hangingPunct="1">
              <a:defRPr/>
            </a:pPr>
            <a:r>
              <a:rPr lang="en-US" sz="4000"/>
              <a:t>UNIA Parade, New York City, 1922</a:t>
            </a:r>
          </a:p>
        </p:txBody>
      </p:sp>
      <p:pic>
        <p:nvPicPr>
          <p:cNvPr id="12291" name="Picture 4" descr="UNIA March, Harlem, 1922"/>
          <p:cNvPicPr>
            <a:picLocks noGrp="1" noChangeAspect="1" noChangeArrowheads="1"/>
          </p:cNvPicPr>
          <p:nvPr>
            <p:ph sz="half" idx="2"/>
          </p:nvPr>
        </p:nvPicPr>
        <p:blipFill>
          <a:blip r:embed="rId2" cstate="print"/>
          <a:srcRect/>
          <a:stretch>
            <a:fillRect/>
          </a:stretch>
        </p:blipFill>
        <p:spPr>
          <a:xfrm>
            <a:off x="2514600" y="914400"/>
            <a:ext cx="4073525" cy="594360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0"/>
            <a:ext cx="8229600" cy="685800"/>
          </a:xfrm>
        </p:spPr>
        <p:txBody>
          <a:bodyPr/>
          <a:lstStyle/>
          <a:p>
            <a:pPr eaLnBrk="1" hangingPunct="1">
              <a:defRPr/>
            </a:pPr>
            <a:r>
              <a:rPr lang="en-US" sz="2800"/>
              <a:t>Red, Black and Green Flag:</a:t>
            </a:r>
            <a:br>
              <a:rPr lang="en-US" sz="2800"/>
            </a:br>
            <a:r>
              <a:rPr lang="en-US" sz="2800"/>
              <a:t>The Garvey School, Los Angeles, 2005</a:t>
            </a:r>
          </a:p>
        </p:txBody>
      </p:sp>
      <p:pic>
        <p:nvPicPr>
          <p:cNvPr id="13315" name="Picture 4" descr="Red, Black and Green Flag"/>
          <p:cNvPicPr>
            <a:picLocks noGrp="1" noChangeAspect="1" noChangeArrowheads="1"/>
          </p:cNvPicPr>
          <p:nvPr>
            <p:ph idx="1"/>
          </p:nvPr>
        </p:nvPicPr>
        <p:blipFill>
          <a:blip r:embed="rId2" cstate="print"/>
          <a:srcRect/>
          <a:stretch>
            <a:fillRect/>
          </a:stretch>
        </p:blipFill>
        <p:spPr>
          <a:xfrm>
            <a:off x="2743200" y="838200"/>
            <a:ext cx="3670300" cy="6019800"/>
          </a:xfr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67FC6-40B9-4EF0-B9EB-33F22F62761C}"/>
              </a:ext>
            </a:extLst>
          </p:cNvPr>
          <p:cNvSpPr>
            <a:spLocks noGrp="1"/>
          </p:cNvSpPr>
          <p:nvPr>
            <p:ph type="title"/>
          </p:nvPr>
        </p:nvSpPr>
        <p:spPr>
          <a:xfrm>
            <a:off x="0" y="76201"/>
            <a:ext cx="9144000" cy="650874"/>
          </a:xfrm>
        </p:spPr>
        <p:txBody>
          <a:bodyPr/>
          <a:lstStyle/>
          <a:p>
            <a:r>
              <a:rPr lang="en-US" dirty="0"/>
              <a:t>Quindaro Overlook: April 21, 2018</a:t>
            </a:r>
          </a:p>
        </p:txBody>
      </p:sp>
      <p:pic>
        <p:nvPicPr>
          <p:cNvPr id="5" name="Content Placeholder 4">
            <a:extLst>
              <a:ext uri="{FF2B5EF4-FFF2-40B4-BE49-F238E27FC236}">
                <a16:creationId xmlns:a16="http://schemas.microsoft.com/office/drawing/2014/main" id="{E24001F7-806D-409C-B53F-946134730B8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62000" y="867746"/>
            <a:ext cx="7924799" cy="5943600"/>
          </a:xfrm>
        </p:spPr>
      </p:pic>
    </p:spTree>
    <p:extLst>
      <p:ext uri="{BB962C8B-B14F-4D97-AF65-F5344CB8AC3E}">
        <p14:creationId xmlns:p14="http://schemas.microsoft.com/office/powerpoint/2010/main" val="2809447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Carter G. Woodson, Founder of Black History Week, 1926</a:t>
            </a:r>
          </a:p>
        </p:txBody>
      </p:sp>
      <p:pic>
        <p:nvPicPr>
          <p:cNvPr id="90114" name="Picture 2" descr="C:\Users\Taylor\Desktop\Carter G. Woodson (BlackPast.org).jpg"/>
          <p:cNvPicPr>
            <a:picLocks noGrp="1" noChangeAspect="1" noChangeArrowheads="1"/>
          </p:cNvPicPr>
          <p:nvPr>
            <p:ph idx="1"/>
          </p:nvPr>
        </p:nvPicPr>
        <p:blipFill>
          <a:blip r:embed="rId2" cstate="print"/>
          <a:srcRect/>
          <a:stretch>
            <a:fillRect/>
          </a:stretch>
        </p:blipFill>
        <p:spPr bwMode="auto">
          <a:xfrm>
            <a:off x="0" y="1752600"/>
            <a:ext cx="4380433" cy="5105400"/>
          </a:xfrm>
          <a:prstGeom prst="rect">
            <a:avLst/>
          </a:prstGeom>
          <a:noFill/>
        </p:spPr>
      </p:pic>
      <p:pic>
        <p:nvPicPr>
          <p:cNvPr id="90115" name="Picture 3" descr="C:\Users\Taylor\Desktop\Black History Month (Poster from Cornwall, England).jpg"/>
          <p:cNvPicPr>
            <a:picLocks noChangeAspect="1" noChangeArrowheads="1"/>
          </p:cNvPicPr>
          <p:nvPr/>
        </p:nvPicPr>
        <p:blipFill>
          <a:blip r:embed="rId3" cstate="print"/>
          <a:srcRect/>
          <a:stretch>
            <a:fillRect/>
          </a:stretch>
        </p:blipFill>
        <p:spPr bwMode="auto">
          <a:xfrm>
            <a:off x="4544541" y="1752600"/>
            <a:ext cx="4599459" cy="51054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Rectangle 5"/>
          <p:cNvSpPr>
            <a:spLocks noGrp="1" noChangeArrowheads="1"/>
          </p:cNvSpPr>
          <p:nvPr>
            <p:ph type="title"/>
          </p:nvPr>
        </p:nvSpPr>
        <p:spPr/>
        <p:txBody>
          <a:bodyPr/>
          <a:lstStyle/>
          <a:p>
            <a:pPr eaLnBrk="1" hangingPunct="1">
              <a:defRPr/>
            </a:pPr>
            <a:endParaRPr lang="en-US"/>
          </a:p>
        </p:txBody>
      </p:sp>
      <p:pic>
        <p:nvPicPr>
          <p:cNvPr id="14339" name="Picture 4" descr="Harlem, the 1930s"/>
          <p:cNvPicPr>
            <a:picLocks noGrp="1" noChangeAspect="1" noChangeArrowheads="1"/>
          </p:cNvPicPr>
          <p:nvPr>
            <p:ph idx="1"/>
          </p:nvPr>
        </p:nvPicPr>
        <p:blipFill>
          <a:blip r:embed="rId2" cstate="print"/>
          <a:srcRect/>
          <a:stretch>
            <a:fillRect/>
          </a:stretch>
        </p:blipFill>
        <p:spPr>
          <a:xfrm>
            <a:off x="0" y="457200"/>
            <a:ext cx="8686800" cy="5540375"/>
          </a:xfr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9874" name="Picture 2" descr="C:\Users\Taylor\Desktop\UNIA Flag with Africa.jpg"/>
          <p:cNvPicPr>
            <a:picLocks noGrp="1" noChangeAspect="1" noChangeArrowheads="1"/>
          </p:cNvPicPr>
          <p:nvPr>
            <p:ph idx="1"/>
          </p:nvPr>
        </p:nvPicPr>
        <p:blipFill>
          <a:blip r:embed="rId2" cstate="print"/>
          <a:srcRect/>
          <a:stretch>
            <a:fillRect/>
          </a:stretch>
        </p:blipFill>
        <p:spPr bwMode="auto">
          <a:xfrm>
            <a:off x="3276600" y="1600200"/>
            <a:ext cx="5867400" cy="3904488"/>
          </a:xfrm>
          <a:prstGeom prst="rect">
            <a:avLst/>
          </a:prstGeom>
          <a:noFill/>
        </p:spPr>
      </p:pic>
      <p:pic>
        <p:nvPicPr>
          <p:cNvPr id="79875" name="Picture 3" descr="C:\Users\Taylor\Desktop\One God, One Aim, One Destiny.bmp"/>
          <p:cNvPicPr>
            <a:picLocks noChangeAspect="1" noChangeArrowheads="1"/>
          </p:cNvPicPr>
          <p:nvPr/>
        </p:nvPicPr>
        <p:blipFill>
          <a:blip r:embed="rId3" cstate="print"/>
          <a:srcRect/>
          <a:stretch>
            <a:fillRect/>
          </a:stretch>
        </p:blipFill>
        <p:spPr bwMode="auto">
          <a:xfrm>
            <a:off x="0" y="1676400"/>
            <a:ext cx="3208393" cy="3300721"/>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endParaRPr lang="en-US"/>
          </a:p>
        </p:txBody>
      </p:sp>
      <p:pic>
        <p:nvPicPr>
          <p:cNvPr id="15363" name="Picture 2" descr="C:\Users\Best Buy\Desktop\Map of Jamaica.jpg"/>
          <p:cNvPicPr>
            <a:picLocks noGrp="1" noChangeAspect="1" noChangeArrowheads="1"/>
          </p:cNvPicPr>
          <p:nvPr>
            <p:ph idx="1"/>
          </p:nvPr>
        </p:nvPicPr>
        <p:blipFill>
          <a:blip r:embed="rId2" cstate="print"/>
          <a:srcRect/>
          <a:stretch>
            <a:fillRect/>
          </a:stretch>
        </p:blipFill>
        <p:spPr>
          <a:xfrm>
            <a:off x="-338138" y="990600"/>
            <a:ext cx="9912351" cy="5105400"/>
          </a:xfr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sz="3200" dirty="0"/>
              <a:t>(L) Maroon Colony in Jamaica, ca. 1860</a:t>
            </a:r>
            <a:br>
              <a:rPr lang="en-US" sz="3200" dirty="0"/>
            </a:br>
            <a:r>
              <a:rPr lang="en-US" sz="3200" dirty="0"/>
              <a:t>(R ) Jamaican Race/Class Hierarchy</a:t>
            </a:r>
          </a:p>
        </p:txBody>
      </p:sp>
      <p:sp>
        <p:nvSpPr>
          <p:cNvPr id="4" name="Text Placeholder 3"/>
          <p:cNvSpPr>
            <a:spLocks noGrp="1"/>
          </p:cNvSpPr>
          <p:nvPr>
            <p:ph type="body" idx="1"/>
          </p:nvPr>
        </p:nvSpPr>
        <p:spPr/>
        <p:txBody>
          <a:bodyPr/>
          <a:lstStyle/>
          <a:p>
            <a:endParaRPr lang="en-US"/>
          </a:p>
        </p:txBody>
      </p:sp>
      <p:pic>
        <p:nvPicPr>
          <p:cNvPr id="16387" name="Picture 2" descr="C:\Users\Best Buy\Desktop\Maroon Town.jpg"/>
          <p:cNvPicPr>
            <a:picLocks noGrp="1" noChangeAspect="1" noChangeArrowheads="1"/>
          </p:cNvPicPr>
          <p:nvPr>
            <p:ph sz="half" idx="2"/>
          </p:nvPr>
        </p:nvPicPr>
        <p:blipFill>
          <a:blip r:embed="rId2" cstate="print"/>
          <a:stretch>
            <a:fillRect/>
          </a:stretch>
        </p:blipFill>
        <p:spPr>
          <a:xfrm>
            <a:off x="0" y="1535113"/>
            <a:ext cx="5105400" cy="3976205"/>
          </a:xfrm>
          <a:noFill/>
        </p:spPr>
      </p:pic>
      <p:sp>
        <p:nvSpPr>
          <p:cNvPr id="5" name="Text Placeholder 4"/>
          <p:cNvSpPr>
            <a:spLocks noGrp="1"/>
          </p:cNvSpPr>
          <p:nvPr>
            <p:ph type="body" sz="quarter" idx="3"/>
          </p:nvPr>
        </p:nvSpPr>
        <p:spPr/>
        <p:txBody>
          <a:bodyPr/>
          <a:lstStyle/>
          <a:p>
            <a:endParaRPr lang="en-US" dirty="0"/>
          </a:p>
        </p:txBody>
      </p:sp>
      <p:sp>
        <p:nvSpPr>
          <p:cNvPr id="6" name="Content Placeholder 5"/>
          <p:cNvSpPr>
            <a:spLocks noGrp="1"/>
          </p:cNvSpPr>
          <p:nvPr>
            <p:ph sz="quarter" idx="4"/>
          </p:nvPr>
        </p:nvSpPr>
        <p:spPr>
          <a:xfrm>
            <a:off x="5334000" y="1752601"/>
            <a:ext cx="3810000" cy="4373562"/>
          </a:xfrm>
        </p:spPr>
        <p:txBody>
          <a:bodyPr/>
          <a:lstStyle/>
          <a:p>
            <a:pPr>
              <a:buNone/>
            </a:pPr>
            <a:r>
              <a:rPr lang="en-US" sz="3200" dirty="0"/>
              <a:t>White       		  5%</a:t>
            </a:r>
          </a:p>
          <a:p>
            <a:pPr>
              <a:buNone/>
            </a:pPr>
            <a:r>
              <a:rPr lang="en-US" sz="3200" dirty="0"/>
              <a:t>Bi-Racial          15%</a:t>
            </a:r>
          </a:p>
          <a:p>
            <a:pPr>
              <a:buNone/>
            </a:pPr>
            <a:r>
              <a:rPr lang="en-US" sz="3200" dirty="0"/>
              <a:t>Black	 	80%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pPr eaLnBrk="1" hangingPunct="1">
              <a:defRPr/>
            </a:pPr>
            <a:r>
              <a:rPr lang="en-US" dirty="0"/>
              <a:t>London in 1912</a:t>
            </a:r>
          </a:p>
        </p:txBody>
      </p:sp>
      <p:pic>
        <p:nvPicPr>
          <p:cNvPr id="17411" name="Picture 2" descr="C:\Users\Best Buy\Desktop\London Bridge in 1900.jpg"/>
          <p:cNvPicPr>
            <a:picLocks noGrp="1" noChangeAspect="1" noChangeArrowheads="1"/>
          </p:cNvPicPr>
          <p:nvPr>
            <p:ph idx="1"/>
          </p:nvPr>
        </p:nvPicPr>
        <p:blipFill>
          <a:blip r:embed="rId2" cstate="print"/>
          <a:srcRect/>
          <a:stretch>
            <a:fillRect/>
          </a:stretch>
        </p:blipFill>
        <p:spPr>
          <a:xfrm>
            <a:off x="1066800" y="825500"/>
            <a:ext cx="6934200" cy="6032500"/>
          </a:xfr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Duse Muhammad Ali,</a:t>
            </a:r>
            <a:br>
              <a:rPr lang="en-US" dirty="0"/>
            </a:br>
            <a:r>
              <a:rPr lang="en-US" dirty="0"/>
              <a:t>Ho Chi Minh</a:t>
            </a:r>
          </a:p>
        </p:txBody>
      </p:sp>
      <p:pic>
        <p:nvPicPr>
          <p:cNvPr id="77826" name="Picture 2" descr="C:\Users\Taylor\Desktop\Duse Mohammad Ali.jpg"/>
          <p:cNvPicPr>
            <a:picLocks noGrp="1" noChangeAspect="1" noChangeArrowheads="1"/>
          </p:cNvPicPr>
          <p:nvPr>
            <p:ph idx="1"/>
          </p:nvPr>
        </p:nvPicPr>
        <p:blipFill>
          <a:blip r:embed="rId2" cstate="print"/>
          <a:srcRect/>
          <a:stretch>
            <a:fillRect/>
          </a:stretch>
        </p:blipFill>
        <p:spPr bwMode="auto">
          <a:xfrm>
            <a:off x="680720" y="1600201"/>
            <a:ext cx="3738880" cy="5257800"/>
          </a:xfrm>
          <a:prstGeom prst="rect">
            <a:avLst/>
          </a:prstGeom>
          <a:noFill/>
        </p:spPr>
      </p:pic>
      <p:pic>
        <p:nvPicPr>
          <p:cNvPr id="77827" name="Picture 3" descr="C:\Users\Taylor\Desktop\Ho Chi Minh in Paris, 1919.jpg"/>
          <p:cNvPicPr>
            <a:picLocks noChangeAspect="1" noChangeArrowheads="1"/>
          </p:cNvPicPr>
          <p:nvPr/>
        </p:nvPicPr>
        <p:blipFill>
          <a:blip r:embed="rId3" cstate="print"/>
          <a:srcRect/>
          <a:stretch>
            <a:fillRect/>
          </a:stretch>
        </p:blipFill>
        <p:spPr bwMode="auto">
          <a:xfrm>
            <a:off x="4952999" y="1600200"/>
            <a:ext cx="3576078" cy="52578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139825"/>
          </a:xfrm>
        </p:spPr>
        <p:txBody>
          <a:bodyPr/>
          <a:lstStyle/>
          <a:p>
            <a:r>
              <a:rPr lang="en-US" sz="2800" dirty="0"/>
              <a:t>Black Workers in Georgia, 1905</a:t>
            </a:r>
            <a:br>
              <a:rPr lang="en-US" sz="2800" dirty="0"/>
            </a:br>
            <a:r>
              <a:rPr lang="en-US" sz="2800" dirty="0"/>
              <a:t>Black Workers Bound for the Panama Canal, 1909</a:t>
            </a:r>
          </a:p>
        </p:txBody>
      </p:sp>
      <p:pic>
        <p:nvPicPr>
          <p:cNvPr id="73730" name="Picture 2" descr="C:\Users\User\Desktop\Black Panama Canal Workers, 1909.jpg"/>
          <p:cNvPicPr>
            <a:picLocks noGrp="1" noChangeAspect="1" noChangeArrowheads="1"/>
          </p:cNvPicPr>
          <p:nvPr>
            <p:ph idx="1"/>
          </p:nvPr>
        </p:nvPicPr>
        <p:blipFill>
          <a:blip r:embed="rId2" cstate="print"/>
          <a:srcRect/>
          <a:stretch>
            <a:fillRect/>
          </a:stretch>
        </p:blipFill>
        <p:spPr bwMode="auto">
          <a:xfrm>
            <a:off x="3404262" y="2362201"/>
            <a:ext cx="5739738" cy="3047999"/>
          </a:xfrm>
          <a:prstGeom prst="rect">
            <a:avLst/>
          </a:prstGeom>
          <a:noFill/>
        </p:spPr>
      </p:pic>
      <p:pic>
        <p:nvPicPr>
          <p:cNvPr id="73731" name="Picture 3" descr="C:\Users\User\Desktop\Black Workers in the South, 1900.jpg"/>
          <p:cNvPicPr>
            <a:picLocks noChangeAspect="1" noChangeArrowheads="1"/>
          </p:cNvPicPr>
          <p:nvPr/>
        </p:nvPicPr>
        <p:blipFill>
          <a:blip r:embed="rId3" cstate="print"/>
          <a:srcRect/>
          <a:stretch>
            <a:fillRect/>
          </a:stretch>
        </p:blipFill>
        <p:spPr bwMode="auto">
          <a:xfrm>
            <a:off x="0" y="1676400"/>
            <a:ext cx="3810000" cy="428625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1"/>
            <a:ext cx="8686800" cy="914399"/>
          </a:xfrm>
        </p:spPr>
        <p:txBody>
          <a:bodyPr/>
          <a:lstStyle/>
          <a:p>
            <a:pPr eaLnBrk="1" hangingPunct="1">
              <a:defRPr/>
            </a:pPr>
            <a:r>
              <a:rPr lang="en-US" sz="3200" dirty="0"/>
              <a:t>The  European Partition of Africa, 1885-1910</a:t>
            </a:r>
          </a:p>
        </p:txBody>
      </p:sp>
      <p:pic>
        <p:nvPicPr>
          <p:cNvPr id="18435" name="Picture 4" descr="Map of Africa, 1922"/>
          <p:cNvPicPr>
            <a:picLocks noGrp="1" noChangeAspect="1" noChangeArrowheads="1"/>
          </p:cNvPicPr>
          <p:nvPr>
            <p:ph sz="half" idx="1"/>
          </p:nvPr>
        </p:nvPicPr>
        <p:blipFill>
          <a:blip r:embed="rId2" cstate="print"/>
          <a:srcRect/>
          <a:stretch>
            <a:fillRect/>
          </a:stretch>
        </p:blipFill>
        <p:spPr>
          <a:xfrm>
            <a:off x="2133600" y="838200"/>
            <a:ext cx="4923080" cy="6019800"/>
          </a:xfrm>
          <a:noFill/>
        </p:spPr>
      </p:pic>
      <p:sp>
        <p:nvSpPr>
          <p:cNvPr id="47110" name="Rectangle 6"/>
          <p:cNvSpPr>
            <a:spLocks noGrp="1" noChangeArrowheads="1"/>
          </p:cNvSpPr>
          <p:nvPr>
            <p:ph type="body" sz="half" idx="2"/>
          </p:nvPr>
        </p:nvSpPr>
        <p:spPr>
          <a:xfrm flipH="1">
            <a:off x="9143999" y="1676401"/>
            <a:ext cx="45719" cy="1219199"/>
          </a:xfrm>
        </p:spPr>
        <p:txBody>
          <a:bodyPr/>
          <a:lstStyle/>
          <a:p>
            <a:pPr eaLnBrk="1" hangingPunct="1">
              <a:buFont typeface="Wingdings" pitchFamily="2" charset="2"/>
              <a:buNone/>
              <a:defRPr/>
            </a:pP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277813"/>
            <a:ext cx="8229600" cy="712787"/>
          </a:xfrm>
        </p:spPr>
        <p:txBody>
          <a:bodyPr/>
          <a:lstStyle/>
          <a:p>
            <a:pPr eaLnBrk="1" hangingPunct="1">
              <a:defRPr/>
            </a:pPr>
            <a:r>
              <a:rPr lang="en-US" sz="3600"/>
              <a:t>Partial Platform of the UNIA</a:t>
            </a:r>
          </a:p>
        </p:txBody>
      </p:sp>
      <p:sp>
        <p:nvSpPr>
          <p:cNvPr id="48133" name="Rectangle 5"/>
          <p:cNvSpPr>
            <a:spLocks noGrp="1" noChangeArrowheads="1"/>
          </p:cNvSpPr>
          <p:nvPr>
            <p:ph type="body" sz="half" idx="2"/>
          </p:nvPr>
        </p:nvSpPr>
        <p:spPr>
          <a:xfrm>
            <a:off x="3276600" y="1066800"/>
            <a:ext cx="5867400" cy="5791200"/>
          </a:xfrm>
        </p:spPr>
        <p:txBody>
          <a:bodyPr/>
          <a:lstStyle/>
          <a:p>
            <a:pPr eaLnBrk="1" hangingPunct="1">
              <a:lnSpc>
                <a:spcPct val="90000"/>
              </a:lnSpc>
              <a:buFont typeface="Wingdings" pitchFamily="2" charset="2"/>
              <a:buNone/>
              <a:defRPr/>
            </a:pPr>
            <a:r>
              <a:rPr lang="en-US" sz="2400" dirty="0"/>
              <a:t>1. Immediate end to European colonial rule in Africa.</a:t>
            </a:r>
          </a:p>
          <a:p>
            <a:pPr eaLnBrk="1" hangingPunct="1">
              <a:lnSpc>
                <a:spcPct val="90000"/>
              </a:lnSpc>
              <a:buFont typeface="Wingdings" pitchFamily="2" charset="2"/>
              <a:buNone/>
              <a:defRPr/>
            </a:pPr>
            <a:endParaRPr lang="en-US" sz="2400" dirty="0"/>
          </a:p>
          <a:p>
            <a:pPr eaLnBrk="1" hangingPunct="1">
              <a:lnSpc>
                <a:spcPct val="90000"/>
              </a:lnSpc>
              <a:buFont typeface="Wingdings" pitchFamily="2" charset="2"/>
              <a:buNone/>
              <a:defRPr/>
            </a:pPr>
            <a:r>
              <a:rPr lang="en-US" sz="2400" dirty="0"/>
              <a:t>2. Freedom for peoples of African descent to travel between their nations and the African continent.</a:t>
            </a:r>
          </a:p>
          <a:p>
            <a:pPr eaLnBrk="1" hangingPunct="1">
              <a:lnSpc>
                <a:spcPct val="90000"/>
              </a:lnSpc>
              <a:buFont typeface="Wingdings" pitchFamily="2" charset="2"/>
              <a:buNone/>
              <a:defRPr/>
            </a:pPr>
            <a:endParaRPr lang="en-US" sz="2400" dirty="0"/>
          </a:p>
          <a:p>
            <a:pPr eaLnBrk="1" hangingPunct="1">
              <a:lnSpc>
                <a:spcPct val="90000"/>
              </a:lnSpc>
              <a:buFont typeface="Wingdings" pitchFamily="2" charset="2"/>
              <a:buNone/>
              <a:defRPr/>
            </a:pPr>
            <a:r>
              <a:rPr lang="en-US" sz="2400" dirty="0"/>
              <a:t>3. Full civil and political rights for citizens of African descent in each country in which they reside.</a:t>
            </a:r>
          </a:p>
          <a:p>
            <a:pPr eaLnBrk="1" hangingPunct="1">
              <a:lnSpc>
                <a:spcPct val="90000"/>
              </a:lnSpc>
              <a:defRPr/>
            </a:pPr>
            <a:endParaRPr lang="en-US" sz="2400" dirty="0"/>
          </a:p>
          <a:p>
            <a:pPr eaLnBrk="1" hangingPunct="1">
              <a:lnSpc>
                <a:spcPct val="90000"/>
              </a:lnSpc>
              <a:buFont typeface="Wingdings" pitchFamily="2" charset="2"/>
              <a:buNone/>
              <a:defRPr/>
            </a:pPr>
            <a:r>
              <a:rPr lang="en-US" sz="2400" dirty="0"/>
              <a:t>4. The end of segregated districts, separate public conveyances, job discrimination, and lynching.</a:t>
            </a:r>
          </a:p>
        </p:txBody>
      </p:sp>
      <p:pic>
        <p:nvPicPr>
          <p:cNvPr id="19460" name="Picture 6"/>
          <p:cNvPicPr>
            <a:picLocks noGrp="1" noChangeAspect="1" noChangeArrowheads="1"/>
          </p:cNvPicPr>
          <p:nvPr>
            <p:ph sz="half" idx="1"/>
          </p:nvPr>
        </p:nvPicPr>
        <p:blipFill>
          <a:blip r:embed="rId2" cstate="print"/>
          <a:srcRect/>
          <a:stretch>
            <a:fillRect/>
          </a:stretch>
        </p:blipFill>
        <p:spPr>
          <a:xfrm>
            <a:off x="0" y="1447800"/>
            <a:ext cx="3190875" cy="4648200"/>
          </a:xfr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Rectangle 4"/>
          <p:cNvSpPr>
            <a:spLocks noGrp="1" noChangeArrowheads="1"/>
          </p:cNvSpPr>
          <p:nvPr>
            <p:ph type="title"/>
          </p:nvPr>
        </p:nvSpPr>
        <p:spPr>
          <a:xfrm>
            <a:off x="457200" y="277813"/>
            <a:ext cx="8229600" cy="788987"/>
          </a:xfrm>
        </p:spPr>
        <p:txBody>
          <a:bodyPr/>
          <a:lstStyle/>
          <a:p>
            <a:pPr eaLnBrk="1" hangingPunct="1">
              <a:defRPr/>
            </a:pPr>
            <a:r>
              <a:rPr lang="en-US" dirty="0"/>
              <a:t>The UNIA on Racial Justice</a:t>
            </a:r>
          </a:p>
        </p:txBody>
      </p:sp>
      <p:pic>
        <p:nvPicPr>
          <p:cNvPr id="20483" name="Picture 3"/>
          <p:cNvPicPr>
            <a:picLocks noGrp="1" noChangeAspect="1" noChangeArrowheads="1"/>
          </p:cNvPicPr>
          <p:nvPr>
            <p:ph sz="half" idx="1"/>
          </p:nvPr>
        </p:nvPicPr>
        <p:blipFill>
          <a:blip r:embed="rId2" cstate="print"/>
          <a:srcRect/>
          <a:stretch>
            <a:fillRect/>
          </a:stretch>
        </p:blipFill>
        <p:spPr>
          <a:xfrm>
            <a:off x="76200" y="1066800"/>
            <a:ext cx="3819525" cy="5562600"/>
          </a:xfrm>
          <a:noFill/>
        </p:spPr>
      </p:pic>
      <p:sp>
        <p:nvSpPr>
          <p:cNvPr id="50181" name="Rectangle 5"/>
          <p:cNvSpPr>
            <a:spLocks noGrp="1" noChangeArrowheads="1"/>
          </p:cNvSpPr>
          <p:nvPr>
            <p:ph type="body" sz="half" idx="2"/>
          </p:nvPr>
        </p:nvSpPr>
        <p:spPr>
          <a:xfrm>
            <a:off x="4038600" y="1066800"/>
            <a:ext cx="4876800" cy="5791200"/>
          </a:xfrm>
        </p:spPr>
        <p:txBody>
          <a:bodyPr/>
          <a:lstStyle/>
          <a:p>
            <a:pPr marL="0" indent="0" eaLnBrk="1" hangingPunct="1">
              <a:lnSpc>
                <a:spcPct val="90000"/>
              </a:lnSpc>
              <a:buNone/>
              <a:defRPr/>
            </a:pPr>
            <a:r>
              <a:rPr lang="en-US" dirty="0"/>
              <a:t>We believe all men should live in peace with one another, but when races and nations provoke the anger of other races and nations by attempting to infringe upon their rights, war becomes inevitable, and the attempt in any way to free one’s self or protect one’s rights or heritage becomes justifiable.</a:t>
            </a:r>
          </a:p>
          <a:p>
            <a:pPr eaLnBrk="1" hangingPunct="1">
              <a:lnSpc>
                <a:spcPct val="90000"/>
              </a:lnSpc>
              <a:buFont typeface="Wingdings" pitchFamily="2" charset="2"/>
              <a:buNone/>
              <a:defRPr/>
            </a:pP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5" name="Rectangle 5"/>
          <p:cNvSpPr>
            <a:spLocks noGrp="1" noChangeArrowheads="1"/>
          </p:cNvSpPr>
          <p:nvPr>
            <p:ph type="title"/>
          </p:nvPr>
        </p:nvSpPr>
        <p:spPr/>
        <p:txBody>
          <a:bodyPr/>
          <a:lstStyle/>
          <a:p>
            <a:pPr eaLnBrk="1" hangingPunct="1">
              <a:defRPr/>
            </a:pPr>
            <a:endParaRPr lang="en-US"/>
          </a:p>
        </p:txBody>
      </p:sp>
      <p:pic>
        <p:nvPicPr>
          <p:cNvPr id="21507" name="Picture 4" descr="Marcus Garvey Rally Poster"/>
          <p:cNvPicPr>
            <a:picLocks noGrp="1" noChangeAspect="1" noChangeArrowheads="1"/>
          </p:cNvPicPr>
          <p:nvPr>
            <p:ph idx="1"/>
          </p:nvPr>
        </p:nvPicPr>
        <p:blipFill>
          <a:blip r:embed="rId2" cstate="print"/>
          <a:srcRect/>
          <a:stretch>
            <a:fillRect/>
          </a:stretch>
        </p:blipFill>
        <p:spPr>
          <a:xfrm>
            <a:off x="2784475" y="0"/>
            <a:ext cx="4095750" cy="6858000"/>
          </a:xfr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8850" name="Picture 2" descr="C:\Users\Taylor\Desktop\Garvey at Desk.jpg"/>
          <p:cNvPicPr>
            <a:picLocks noGrp="1" noChangeAspect="1" noChangeArrowheads="1"/>
          </p:cNvPicPr>
          <p:nvPr>
            <p:ph idx="1"/>
          </p:nvPr>
        </p:nvPicPr>
        <p:blipFill>
          <a:blip r:embed="rId2" cstate="print"/>
          <a:srcRect/>
          <a:stretch>
            <a:fillRect/>
          </a:stretch>
        </p:blipFill>
        <p:spPr bwMode="auto">
          <a:xfrm>
            <a:off x="0" y="803249"/>
            <a:ext cx="4495800" cy="5368951"/>
          </a:xfrm>
          <a:prstGeom prst="rect">
            <a:avLst/>
          </a:prstGeom>
          <a:noFill/>
        </p:spPr>
      </p:pic>
      <p:pic>
        <p:nvPicPr>
          <p:cNvPr id="44033" name="Picture 1" descr="C:\Users\Taylor\Desktop\Garvey in Head Gear.gif"/>
          <p:cNvPicPr>
            <a:picLocks noChangeAspect="1" noChangeArrowheads="1"/>
          </p:cNvPicPr>
          <p:nvPr/>
        </p:nvPicPr>
        <p:blipFill>
          <a:blip r:embed="rId3" cstate="print"/>
          <a:srcRect/>
          <a:stretch>
            <a:fillRect/>
          </a:stretch>
        </p:blipFill>
        <p:spPr bwMode="auto">
          <a:xfrm>
            <a:off x="4819651" y="762000"/>
            <a:ext cx="4324350" cy="5462337"/>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627187"/>
          </a:xfrm>
        </p:spPr>
        <p:txBody>
          <a:bodyPr/>
          <a:lstStyle/>
          <a:p>
            <a:r>
              <a:rPr lang="en-US" sz="3200" dirty="0"/>
              <a:t>European Royalty on the Eve of World War I</a:t>
            </a:r>
            <a:br>
              <a:rPr lang="en-US" sz="3200" dirty="0"/>
            </a:br>
            <a:r>
              <a:rPr lang="en-US" sz="2800" dirty="0"/>
              <a:t>On the Left, King George of England and Czar Nicholas of Russia, ca. 1912</a:t>
            </a:r>
            <a:br>
              <a:rPr lang="en-US" sz="2800" dirty="0"/>
            </a:br>
            <a:r>
              <a:rPr lang="en-US" sz="2800" dirty="0"/>
              <a:t>On  the Right, European Monarchs, 1914</a:t>
            </a:r>
          </a:p>
        </p:txBody>
      </p:sp>
      <p:pic>
        <p:nvPicPr>
          <p:cNvPr id="91138" name="Picture 2" descr="C:\Users\Taylor\Desktop\Czar Nicholas of Russia and King George of England, ca. 1910.jpg"/>
          <p:cNvPicPr>
            <a:picLocks noGrp="1" noChangeAspect="1" noChangeArrowheads="1"/>
          </p:cNvPicPr>
          <p:nvPr>
            <p:ph idx="1"/>
          </p:nvPr>
        </p:nvPicPr>
        <p:blipFill>
          <a:blip r:embed="rId2" cstate="print"/>
          <a:srcRect/>
          <a:stretch>
            <a:fillRect/>
          </a:stretch>
        </p:blipFill>
        <p:spPr bwMode="auto">
          <a:xfrm>
            <a:off x="381000" y="2327275"/>
            <a:ext cx="3262122" cy="4530725"/>
          </a:xfrm>
          <a:prstGeom prst="rect">
            <a:avLst/>
          </a:prstGeom>
          <a:noFill/>
        </p:spPr>
      </p:pic>
      <p:pic>
        <p:nvPicPr>
          <p:cNvPr id="91139" name="Picture 3" descr="C:\Users\Taylor\Desktop\Royal Families on the Even of World War I.jpg"/>
          <p:cNvPicPr>
            <a:picLocks noChangeAspect="1" noChangeArrowheads="1"/>
          </p:cNvPicPr>
          <p:nvPr/>
        </p:nvPicPr>
        <p:blipFill>
          <a:blip r:embed="rId3" cstate="print"/>
          <a:srcRect/>
          <a:stretch>
            <a:fillRect/>
          </a:stretch>
        </p:blipFill>
        <p:spPr bwMode="auto">
          <a:xfrm>
            <a:off x="3801762" y="2362200"/>
            <a:ext cx="5342238" cy="3953256"/>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Chicago Race Riot, 1919</a:t>
            </a:r>
            <a:br>
              <a:rPr lang="en-US" dirty="0"/>
            </a:br>
            <a:r>
              <a:rPr lang="en-US" sz="3600" dirty="0"/>
              <a:t>Testimony from Riot Participants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6800" y="1600200"/>
            <a:ext cx="7010399" cy="5257800"/>
          </a:xfrm>
        </p:spPr>
      </p:pic>
    </p:spTree>
    <p:extLst>
      <p:ext uri="{BB962C8B-B14F-4D97-AF65-F5344CB8AC3E}">
        <p14:creationId xmlns:p14="http://schemas.microsoft.com/office/powerpoint/2010/main" val="1791425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6" name="Rectangle 8"/>
          <p:cNvSpPr>
            <a:spLocks noGrp="1" noChangeArrowheads="1"/>
          </p:cNvSpPr>
          <p:nvPr>
            <p:ph type="title"/>
          </p:nvPr>
        </p:nvSpPr>
        <p:spPr/>
        <p:txBody>
          <a:bodyPr/>
          <a:lstStyle/>
          <a:p>
            <a:pPr eaLnBrk="1" hangingPunct="1">
              <a:defRPr/>
            </a:pPr>
            <a:endParaRPr lang="en-US"/>
          </a:p>
        </p:txBody>
      </p:sp>
      <p:pic>
        <p:nvPicPr>
          <p:cNvPr id="23555" name="Picture 4" descr="UNIA March, Harlem, 1922"/>
          <p:cNvPicPr>
            <a:picLocks noGrp="1" noChangeAspect="1" noChangeArrowheads="1"/>
          </p:cNvPicPr>
          <p:nvPr>
            <p:ph sz="half" idx="1"/>
          </p:nvPr>
        </p:nvPicPr>
        <p:blipFill>
          <a:blip r:embed="rId2" cstate="print"/>
          <a:srcRect/>
          <a:stretch>
            <a:fillRect/>
          </a:stretch>
        </p:blipFill>
        <p:spPr>
          <a:xfrm>
            <a:off x="2209800" y="0"/>
            <a:ext cx="4700588" cy="6858000"/>
          </a:xfr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0"/>
            <a:ext cx="8229600" cy="533400"/>
          </a:xfrm>
        </p:spPr>
        <p:txBody>
          <a:bodyPr/>
          <a:lstStyle/>
          <a:p>
            <a:pPr eaLnBrk="1" hangingPunct="1">
              <a:defRPr/>
            </a:pPr>
            <a:r>
              <a:rPr lang="en-US" sz="2400" dirty="0"/>
              <a:t>UNIA Rally: The African Legion, New York City, 1922</a:t>
            </a:r>
          </a:p>
        </p:txBody>
      </p:sp>
      <p:pic>
        <p:nvPicPr>
          <p:cNvPr id="24579" name="Picture 3" descr="UNIA Paramilitary Unit, The African Legion"/>
          <p:cNvPicPr>
            <a:picLocks noGrp="1" noChangeAspect="1" noChangeArrowheads="1"/>
          </p:cNvPicPr>
          <p:nvPr>
            <p:ph idx="1"/>
          </p:nvPr>
        </p:nvPicPr>
        <p:blipFill>
          <a:blip r:embed="rId2" cstate="print"/>
          <a:srcRect/>
          <a:stretch>
            <a:fillRect/>
          </a:stretch>
        </p:blipFill>
        <p:spPr>
          <a:xfrm>
            <a:off x="0" y="695325"/>
            <a:ext cx="9448800" cy="6162675"/>
          </a:xfr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8850" name="Picture 2" descr="C:\Users\Taylor\Desktop\Adolf Hitler at Nuremburg Rally,.jpg"/>
          <p:cNvPicPr>
            <a:picLocks noGrp="1" noChangeAspect="1" noChangeArrowheads="1"/>
          </p:cNvPicPr>
          <p:nvPr>
            <p:ph idx="1"/>
          </p:nvPr>
        </p:nvPicPr>
        <p:blipFill>
          <a:blip r:embed="rId2" cstate="print"/>
          <a:srcRect/>
          <a:stretch>
            <a:fillRect/>
          </a:stretch>
        </p:blipFill>
        <p:spPr bwMode="auto">
          <a:xfrm>
            <a:off x="-63733" y="0"/>
            <a:ext cx="9216000" cy="685800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7" name="Rectangle 9"/>
          <p:cNvSpPr>
            <a:spLocks noGrp="1" noChangeArrowheads="1"/>
          </p:cNvSpPr>
          <p:nvPr>
            <p:ph type="title"/>
          </p:nvPr>
        </p:nvSpPr>
        <p:spPr/>
        <p:txBody>
          <a:bodyPr/>
          <a:lstStyle/>
          <a:p>
            <a:pPr eaLnBrk="1" hangingPunct="1">
              <a:defRPr/>
            </a:pPr>
            <a:endParaRPr lang="en-US"/>
          </a:p>
        </p:txBody>
      </p:sp>
      <p:pic>
        <p:nvPicPr>
          <p:cNvPr id="25603" name="Picture 7" descr="Black Cross Nurses in UNIA Parade, Harlem, 1924 (Studio Museum of Harlem Archives)"/>
          <p:cNvPicPr>
            <a:picLocks noGrp="1" noChangeAspect="1" noChangeArrowheads="1"/>
          </p:cNvPicPr>
          <p:nvPr>
            <p:ph sz="half" idx="1"/>
          </p:nvPr>
        </p:nvPicPr>
        <p:blipFill>
          <a:blip r:embed="rId2" cstate="print"/>
          <a:srcRect/>
          <a:stretch>
            <a:fillRect/>
          </a:stretch>
        </p:blipFill>
        <p:spPr>
          <a:xfrm>
            <a:off x="0" y="34925"/>
            <a:ext cx="9144000" cy="3787775"/>
          </a:xfrm>
          <a:noFill/>
        </p:spPr>
      </p:pic>
      <p:pic>
        <p:nvPicPr>
          <p:cNvPr id="25604" name="Picture 8" descr="UNIA African Legion, Women's Corps"/>
          <p:cNvPicPr>
            <a:picLocks noGrp="1" noChangeAspect="1" noChangeArrowheads="1"/>
          </p:cNvPicPr>
          <p:nvPr>
            <p:ph sz="half" idx="2"/>
          </p:nvPr>
        </p:nvPicPr>
        <p:blipFill>
          <a:blip r:embed="rId3" cstate="print"/>
          <a:srcRect/>
          <a:stretch>
            <a:fillRect/>
          </a:stretch>
        </p:blipFill>
        <p:spPr>
          <a:xfrm>
            <a:off x="2667000" y="2789238"/>
            <a:ext cx="4953000" cy="4068762"/>
          </a:xfr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81" name="Rectangle 5"/>
          <p:cNvSpPr>
            <a:spLocks noGrp="1" noChangeArrowheads="1"/>
          </p:cNvSpPr>
          <p:nvPr>
            <p:ph type="title"/>
          </p:nvPr>
        </p:nvSpPr>
        <p:spPr>
          <a:xfrm>
            <a:off x="0" y="277813"/>
            <a:ext cx="9144000" cy="1139825"/>
          </a:xfrm>
        </p:spPr>
        <p:txBody>
          <a:bodyPr/>
          <a:lstStyle/>
          <a:p>
            <a:pPr eaLnBrk="1" hangingPunct="1">
              <a:defRPr/>
            </a:pPr>
            <a:r>
              <a:rPr lang="en-US" sz="3600" dirty="0"/>
              <a:t>Mounted Members of the African Legion</a:t>
            </a:r>
          </a:p>
        </p:txBody>
      </p:sp>
      <p:pic>
        <p:nvPicPr>
          <p:cNvPr id="26627" name="Picture 4" descr="UNIA African Legion on Horseback (Race First)"/>
          <p:cNvPicPr>
            <a:picLocks noGrp="1" noChangeAspect="1" noChangeArrowheads="1"/>
          </p:cNvPicPr>
          <p:nvPr>
            <p:ph idx="1"/>
          </p:nvPr>
        </p:nvPicPr>
        <p:blipFill>
          <a:blip r:embed="rId2" cstate="print"/>
          <a:srcRect/>
          <a:stretch>
            <a:fillRect/>
          </a:stretch>
        </p:blipFill>
        <p:spPr>
          <a:xfrm>
            <a:off x="0" y="1676400"/>
            <a:ext cx="10880732" cy="4953000"/>
          </a:xfr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10" name="Rectangle 10"/>
          <p:cNvSpPr>
            <a:spLocks noGrp="1" noChangeArrowheads="1"/>
          </p:cNvSpPr>
          <p:nvPr>
            <p:ph type="title"/>
          </p:nvPr>
        </p:nvSpPr>
        <p:spPr>
          <a:xfrm>
            <a:off x="457200" y="0"/>
            <a:ext cx="8229600" cy="838200"/>
          </a:xfrm>
        </p:spPr>
        <p:txBody>
          <a:bodyPr/>
          <a:lstStyle/>
          <a:p>
            <a:pPr eaLnBrk="1" hangingPunct="1">
              <a:defRPr/>
            </a:pPr>
            <a:r>
              <a:rPr lang="en-US"/>
              <a:t>The Negro World</a:t>
            </a:r>
          </a:p>
        </p:txBody>
      </p:sp>
      <p:pic>
        <p:nvPicPr>
          <p:cNvPr id="27651" name="Picture 5" descr="Negro World Masthead, 2 (UCLA)"/>
          <p:cNvPicPr>
            <a:picLocks noGrp="1" noChangeAspect="1" noChangeArrowheads="1"/>
          </p:cNvPicPr>
          <p:nvPr>
            <p:ph sz="half" idx="1"/>
          </p:nvPr>
        </p:nvPicPr>
        <p:blipFill>
          <a:blip r:embed="rId2" cstate="print"/>
          <a:srcRect/>
          <a:stretch>
            <a:fillRect/>
          </a:stretch>
        </p:blipFill>
        <p:spPr>
          <a:xfrm>
            <a:off x="1219200" y="3676650"/>
            <a:ext cx="7924800" cy="3181350"/>
          </a:xfrm>
        </p:spPr>
      </p:pic>
      <p:pic>
        <p:nvPicPr>
          <p:cNvPr id="27652" name="Picture 14" descr="Negro World Masthead, 3 (UCLA)"/>
          <p:cNvPicPr>
            <a:picLocks noGrp="1" noChangeAspect="1" noChangeArrowheads="1"/>
          </p:cNvPicPr>
          <p:nvPr>
            <p:ph sz="half" idx="2"/>
          </p:nvPr>
        </p:nvPicPr>
        <p:blipFill>
          <a:blip r:embed="rId3" cstate="print"/>
          <a:srcRect/>
          <a:stretch>
            <a:fillRect/>
          </a:stretch>
        </p:blipFill>
        <p:spPr>
          <a:xfrm>
            <a:off x="0" y="838200"/>
            <a:ext cx="6019800" cy="2709863"/>
          </a:xfr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defRPr/>
            </a:pPr>
            <a:r>
              <a:rPr lang="en-US" sz="3200"/>
              <a:t>Countee Cullen, Zora Neale Hurston,</a:t>
            </a:r>
            <a:br>
              <a:rPr lang="en-US" sz="3200"/>
            </a:br>
            <a:r>
              <a:rPr lang="en-US" sz="3200"/>
              <a:t>Langston Hughes</a:t>
            </a:r>
          </a:p>
        </p:txBody>
      </p:sp>
      <p:pic>
        <p:nvPicPr>
          <p:cNvPr id="28675" name="Picture 4" descr="Langston Hughes (Ebony Collection)"/>
          <p:cNvPicPr>
            <a:picLocks noGrp="1" noChangeAspect="1" noChangeArrowheads="1"/>
          </p:cNvPicPr>
          <p:nvPr>
            <p:ph sz="half" idx="1"/>
          </p:nvPr>
        </p:nvPicPr>
        <p:blipFill>
          <a:blip r:embed="rId2" cstate="print"/>
          <a:srcRect/>
          <a:stretch>
            <a:fillRect/>
          </a:stretch>
        </p:blipFill>
        <p:spPr>
          <a:xfrm>
            <a:off x="6215063" y="1600200"/>
            <a:ext cx="2928937" cy="4953000"/>
          </a:xfrm>
          <a:noFill/>
        </p:spPr>
      </p:pic>
      <p:pic>
        <p:nvPicPr>
          <p:cNvPr id="28676" name="Picture 6" descr="Zora Neale Hurston (BlackPast"/>
          <p:cNvPicPr>
            <a:picLocks noGrp="1" noChangeAspect="1" noChangeArrowheads="1"/>
          </p:cNvPicPr>
          <p:nvPr>
            <p:ph sz="quarter" idx="2"/>
          </p:nvPr>
        </p:nvPicPr>
        <p:blipFill>
          <a:blip r:embed="rId3" cstate="print"/>
          <a:srcRect/>
          <a:stretch>
            <a:fillRect/>
          </a:stretch>
        </p:blipFill>
        <p:spPr>
          <a:xfrm>
            <a:off x="3217863" y="1981200"/>
            <a:ext cx="3025775" cy="3886200"/>
          </a:xfrm>
          <a:noFill/>
        </p:spPr>
      </p:pic>
      <p:pic>
        <p:nvPicPr>
          <p:cNvPr id="28677" name="Picture 8" descr="Countee Cullen (BlackPast"/>
          <p:cNvPicPr>
            <a:picLocks noGrp="1" noChangeAspect="1" noChangeArrowheads="1"/>
          </p:cNvPicPr>
          <p:nvPr>
            <p:ph sz="quarter" idx="3"/>
          </p:nvPr>
        </p:nvPicPr>
        <p:blipFill>
          <a:blip r:embed="rId4" cstate="print"/>
          <a:srcRect/>
          <a:stretch>
            <a:fillRect/>
          </a:stretch>
        </p:blipFill>
        <p:spPr>
          <a:xfrm>
            <a:off x="0" y="2438400"/>
            <a:ext cx="3195638" cy="3733800"/>
          </a:xfr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endParaRPr lang="en-US"/>
          </a:p>
        </p:txBody>
      </p:sp>
      <p:sp>
        <p:nvSpPr>
          <p:cNvPr id="4" name="Content Placeholder 3"/>
          <p:cNvSpPr>
            <a:spLocks noGrp="1"/>
          </p:cNvSpPr>
          <p:nvPr>
            <p:ph sz="quarter" idx="2"/>
          </p:nvPr>
        </p:nvSpPr>
        <p:spPr/>
        <p:txBody>
          <a:bodyPr/>
          <a:lstStyle/>
          <a:p>
            <a:pPr eaLnBrk="1" hangingPunct="1">
              <a:defRPr/>
            </a:pPr>
            <a:endParaRPr lang="en-US"/>
          </a:p>
        </p:txBody>
      </p:sp>
      <p:sp>
        <p:nvSpPr>
          <p:cNvPr id="5" name="Content Placeholder 4"/>
          <p:cNvSpPr>
            <a:spLocks noGrp="1"/>
          </p:cNvSpPr>
          <p:nvPr>
            <p:ph sz="quarter" idx="3"/>
          </p:nvPr>
        </p:nvSpPr>
        <p:spPr/>
        <p:txBody>
          <a:bodyPr/>
          <a:lstStyle/>
          <a:p>
            <a:pPr eaLnBrk="1" hangingPunct="1">
              <a:defRPr/>
            </a:pPr>
            <a:endParaRPr lang="en-US"/>
          </a:p>
        </p:txBody>
      </p:sp>
      <p:pic>
        <p:nvPicPr>
          <p:cNvPr id="40965" name="Picture 2" descr="C:\Users\Best Buy\Favorites\Documents\Website\WEBSITE PHOTOS\Africa  Photos\Africa in 1914 (www.metmuseum.org).jpg"/>
          <p:cNvPicPr>
            <a:picLocks noGrp="1" noChangeAspect="1" noChangeArrowheads="1"/>
          </p:cNvPicPr>
          <p:nvPr>
            <p:ph sz="half" idx="1"/>
          </p:nvPr>
        </p:nvPicPr>
        <p:blipFill>
          <a:blip r:embed="rId2" cstate="print"/>
          <a:srcRect/>
          <a:stretch>
            <a:fillRect/>
          </a:stretch>
        </p:blipFill>
        <p:spPr>
          <a:xfrm>
            <a:off x="1524000" y="0"/>
            <a:ext cx="6400800" cy="6848475"/>
          </a:xfr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Left: UNIA </a:t>
            </a:r>
            <a:r>
              <a:rPr lang="en-US" sz="3200" dirty="0" err="1"/>
              <a:t>Ralliy</a:t>
            </a:r>
            <a:r>
              <a:rPr lang="en-US" sz="3200" dirty="0"/>
              <a:t> in New York City</a:t>
            </a:r>
            <a:br>
              <a:rPr lang="en-US" sz="3200" dirty="0"/>
            </a:br>
            <a:r>
              <a:rPr lang="en-US" sz="3200" dirty="0"/>
              <a:t>Liberty Hall, NYC, on Right </a:t>
            </a:r>
          </a:p>
        </p:txBody>
      </p:sp>
      <p:sp>
        <p:nvSpPr>
          <p:cNvPr id="3" name="Content Placeholder 2"/>
          <p:cNvSpPr>
            <a:spLocks noGrp="1"/>
          </p:cNvSpPr>
          <p:nvPr>
            <p:ph sz="half" idx="1"/>
          </p:nvPr>
        </p:nvSpPr>
        <p:spPr/>
        <p:txBody>
          <a:bodyPr/>
          <a:lstStyle/>
          <a:p>
            <a:endParaRPr lang="en-US"/>
          </a:p>
        </p:txBody>
      </p:sp>
      <p:sp>
        <p:nvSpPr>
          <p:cNvPr id="5" name="Content Placeholder 4"/>
          <p:cNvSpPr>
            <a:spLocks noGrp="1"/>
          </p:cNvSpPr>
          <p:nvPr>
            <p:ph sz="quarter" idx="3"/>
          </p:nvPr>
        </p:nvSpPr>
        <p:spPr/>
        <p:txBody>
          <a:bodyPr/>
          <a:lstStyle/>
          <a:p>
            <a:endParaRPr lang="en-US" dirty="0"/>
          </a:p>
        </p:txBody>
      </p:sp>
      <p:pic>
        <p:nvPicPr>
          <p:cNvPr id="88066" name="Picture 2" descr="C:\Users\User\Pictures\322 Illustrations\322, AAH, 1901-1930\Liberty Hall Rally, 1916.jpg"/>
          <p:cNvPicPr>
            <a:picLocks noChangeAspect="1" noChangeArrowheads="1"/>
          </p:cNvPicPr>
          <p:nvPr/>
        </p:nvPicPr>
        <p:blipFill>
          <a:blip r:embed="rId2" cstate="print"/>
          <a:srcRect/>
          <a:stretch>
            <a:fillRect/>
          </a:stretch>
        </p:blipFill>
        <p:spPr bwMode="auto">
          <a:xfrm>
            <a:off x="4953000" y="1676400"/>
            <a:ext cx="5012437" cy="3962400"/>
          </a:xfrm>
          <a:prstGeom prst="rect">
            <a:avLst/>
          </a:prstGeom>
          <a:noFill/>
        </p:spPr>
      </p:pic>
      <p:pic>
        <p:nvPicPr>
          <p:cNvPr id="88068" name="Picture 4" descr="C:\Users\User\Pictures\322 Illustrations\322, AAH, 1901-1930\Women of the African Motor Corps on Parade, Harlem, 1924.jpg"/>
          <p:cNvPicPr>
            <a:picLocks noGrp="1" noChangeAspect="1" noChangeArrowheads="1"/>
          </p:cNvPicPr>
          <p:nvPr>
            <p:ph sz="quarter" idx="2"/>
          </p:nvPr>
        </p:nvPicPr>
        <p:blipFill>
          <a:blip r:embed="rId3" cstate="print"/>
          <a:srcRect/>
          <a:stretch>
            <a:fillRect/>
          </a:stretch>
        </p:blipFill>
        <p:spPr bwMode="auto">
          <a:xfrm>
            <a:off x="-1143000" y="2133600"/>
            <a:ext cx="6108050" cy="3276600"/>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a:xfrm>
            <a:off x="0" y="354013"/>
            <a:ext cx="9144000" cy="760412"/>
          </a:xfrm>
        </p:spPr>
        <p:txBody>
          <a:bodyPr/>
          <a:lstStyle/>
          <a:p>
            <a:pPr eaLnBrk="1" hangingPunct="1">
              <a:defRPr/>
            </a:pPr>
            <a:r>
              <a:rPr lang="en-US" sz="2800"/>
              <a:t>Memories of Marcus Garvey and the UNIA in Seattle</a:t>
            </a:r>
          </a:p>
        </p:txBody>
      </p:sp>
      <p:sp>
        <p:nvSpPr>
          <p:cNvPr id="226307" name="Rectangle 3"/>
          <p:cNvSpPr>
            <a:spLocks noGrp="1" noChangeArrowheads="1"/>
          </p:cNvSpPr>
          <p:nvPr>
            <p:ph type="body" sz="half" idx="2"/>
          </p:nvPr>
        </p:nvSpPr>
        <p:spPr>
          <a:xfrm>
            <a:off x="4114800" y="1371600"/>
            <a:ext cx="5029200" cy="5486400"/>
          </a:xfrm>
        </p:spPr>
        <p:txBody>
          <a:bodyPr/>
          <a:lstStyle/>
          <a:p>
            <a:pPr eaLnBrk="1" hangingPunct="1">
              <a:lnSpc>
                <a:spcPct val="80000"/>
              </a:lnSpc>
              <a:buFont typeface="Wingdings" pitchFamily="2" charset="2"/>
              <a:buNone/>
              <a:defRPr/>
            </a:pPr>
            <a:r>
              <a:rPr lang="en-US" sz="2000"/>
              <a:t>	[The] UNIA had a place down on 12</a:t>
            </a:r>
            <a:r>
              <a:rPr lang="en-US" sz="2000" baseline="30000"/>
              <a:t>th</a:t>
            </a:r>
            <a:r>
              <a:rPr lang="en-US" sz="2000"/>
              <a:t> and Washington…. I do remember Garvey’s visit to Seattle.  We met him at the Union Station and the women and men were in uniform to greet him.  I though he was going to be a big, tall man. He looked big in the pictures.  He was almost as short as I. </a:t>
            </a:r>
          </a:p>
          <a:p>
            <a:pPr eaLnBrk="1" hangingPunct="1">
              <a:lnSpc>
                <a:spcPct val="80000"/>
              </a:lnSpc>
              <a:buFont typeface="Wingdings" pitchFamily="2" charset="2"/>
              <a:buNone/>
              <a:defRPr/>
            </a:pPr>
            <a:r>
              <a:rPr lang="en-US" sz="2000"/>
              <a:t>                </a:t>
            </a:r>
            <a:r>
              <a:rPr lang="en-US" sz="2000" i="1"/>
              <a:t>Marguerite Johnson</a:t>
            </a:r>
          </a:p>
          <a:p>
            <a:pPr eaLnBrk="1" hangingPunct="1">
              <a:lnSpc>
                <a:spcPct val="80000"/>
              </a:lnSpc>
              <a:buFont typeface="Wingdings" pitchFamily="2" charset="2"/>
              <a:buNone/>
              <a:defRPr/>
            </a:pPr>
            <a:endParaRPr lang="en-US" sz="2000" i="1"/>
          </a:p>
          <a:p>
            <a:pPr eaLnBrk="1" hangingPunct="1">
              <a:lnSpc>
                <a:spcPct val="80000"/>
              </a:lnSpc>
              <a:buFont typeface="Wingdings" pitchFamily="2" charset="2"/>
              <a:buNone/>
              <a:defRPr/>
            </a:pPr>
            <a:r>
              <a:rPr lang="en-US" sz="2000"/>
              <a:t>	[The UNIA] had marches on the Fourth of July.  Women were dressed in their beautiful white uniforms...and a red, black and green sash. They were trying to teach us about Africa and…free Liberia.  My father used to tell us to be proud of Africa, be proud of your race. </a:t>
            </a:r>
          </a:p>
          <a:p>
            <a:pPr lvl="2" eaLnBrk="1" hangingPunct="1">
              <a:lnSpc>
                <a:spcPct val="80000"/>
              </a:lnSpc>
              <a:buFont typeface="Wingdings" pitchFamily="2" charset="2"/>
              <a:buNone/>
              <a:defRPr/>
            </a:pPr>
            <a:r>
              <a:rPr lang="en-US" sz="2000"/>
              <a:t>  </a:t>
            </a:r>
            <a:r>
              <a:rPr lang="en-US" sz="2000" i="1"/>
              <a:t>Juanita Warfield Proctor</a:t>
            </a:r>
          </a:p>
        </p:txBody>
      </p:sp>
      <p:pic>
        <p:nvPicPr>
          <p:cNvPr id="31748" name="Picture 4" descr="Marcus Garvey (Cropped) "/>
          <p:cNvPicPr>
            <a:picLocks noGrp="1" noChangeAspect="1" noChangeArrowheads="1"/>
          </p:cNvPicPr>
          <p:nvPr>
            <p:ph sz="half" idx="1"/>
          </p:nvPr>
        </p:nvPicPr>
        <p:blipFill>
          <a:blip r:embed="rId2" cstate="print"/>
          <a:srcRect/>
          <a:stretch>
            <a:fillRect/>
          </a:stretch>
        </p:blipFill>
        <p:spPr>
          <a:xfrm>
            <a:off x="0" y="1676400"/>
            <a:ext cx="4397375" cy="4951413"/>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a:xfrm>
            <a:off x="457200" y="277813"/>
            <a:ext cx="8229600" cy="760412"/>
          </a:xfrm>
        </p:spPr>
        <p:txBody>
          <a:bodyPr/>
          <a:lstStyle/>
          <a:p>
            <a:pPr eaLnBrk="1" hangingPunct="1">
              <a:defRPr/>
            </a:pPr>
            <a:r>
              <a:rPr lang="en-US" sz="2800"/>
              <a:t>THE NAACP AND UNIA IN THE WEST, 1925:</a:t>
            </a:r>
            <a:br>
              <a:rPr lang="en-US" sz="2800"/>
            </a:br>
            <a:endParaRPr lang="en-US" sz="2800"/>
          </a:p>
        </p:txBody>
      </p:sp>
      <p:sp>
        <p:nvSpPr>
          <p:cNvPr id="228355" name="Rectangle 3"/>
          <p:cNvSpPr>
            <a:spLocks noGrp="1" noChangeArrowheads="1"/>
          </p:cNvSpPr>
          <p:nvPr>
            <p:ph type="body" sz="half" idx="1"/>
          </p:nvPr>
        </p:nvSpPr>
        <p:spPr>
          <a:xfrm>
            <a:off x="457200" y="990600"/>
            <a:ext cx="4114800" cy="5334000"/>
          </a:xfrm>
        </p:spPr>
        <p:txBody>
          <a:bodyPr/>
          <a:lstStyle/>
          <a:p>
            <a:pPr marL="0" indent="0" eaLnBrk="1" hangingPunct="1">
              <a:lnSpc>
                <a:spcPct val="80000"/>
              </a:lnSpc>
              <a:buNone/>
              <a:defRPr/>
            </a:pPr>
            <a:r>
              <a:rPr lang="en-US" sz="1800" i="1" dirty="0"/>
              <a:t>NAACP CHAPTERS</a:t>
            </a:r>
          </a:p>
          <a:p>
            <a:pPr marL="0" indent="0" eaLnBrk="1" hangingPunct="1">
              <a:lnSpc>
                <a:spcPct val="80000"/>
              </a:lnSpc>
              <a:buNone/>
              <a:defRPr/>
            </a:pPr>
            <a:r>
              <a:rPr lang="en-US" sz="1800" dirty="0"/>
              <a:t>Houston, 1912</a:t>
            </a:r>
          </a:p>
          <a:p>
            <a:pPr marL="0" indent="0" eaLnBrk="1" hangingPunct="1">
              <a:lnSpc>
                <a:spcPct val="80000"/>
              </a:lnSpc>
              <a:buNone/>
              <a:defRPr/>
            </a:pPr>
            <a:r>
              <a:rPr lang="en-US" sz="1800" dirty="0"/>
              <a:t>Tacoma, 1912</a:t>
            </a:r>
          </a:p>
          <a:p>
            <a:pPr marL="0" indent="0" eaLnBrk="1" hangingPunct="1">
              <a:lnSpc>
                <a:spcPct val="80000"/>
              </a:lnSpc>
              <a:buNone/>
              <a:defRPr/>
            </a:pPr>
            <a:r>
              <a:rPr lang="en-US" sz="1800" dirty="0"/>
              <a:t>Seattle,  1913</a:t>
            </a:r>
          </a:p>
          <a:p>
            <a:pPr marL="0" indent="0" eaLnBrk="1" hangingPunct="1">
              <a:lnSpc>
                <a:spcPct val="80000"/>
              </a:lnSpc>
              <a:buNone/>
              <a:defRPr/>
            </a:pPr>
            <a:r>
              <a:rPr lang="en-US" sz="1800" dirty="0"/>
              <a:t>Oklahoma City, 1913</a:t>
            </a:r>
          </a:p>
          <a:p>
            <a:pPr marL="0" indent="0" eaLnBrk="1" hangingPunct="1">
              <a:lnSpc>
                <a:spcPct val="80000"/>
              </a:lnSpc>
              <a:buNone/>
              <a:defRPr/>
            </a:pPr>
            <a:r>
              <a:rPr lang="en-US" sz="1800" dirty="0"/>
              <a:t>Portland, 1914</a:t>
            </a:r>
          </a:p>
          <a:p>
            <a:pPr marL="0" indent="0" eaLnBrk="1" hangingPunct="1">
              <a:lnSpc>
                <a:spcPct val="80000"/>
              </a:lnSpc>
              <a:buNone/>
              <a:defRPr/>
            </a:pPr>
            <a:r>
              <a:rPr lang="en-US" sz="1800" dirty="0"/>
              <a:t>Denver,  1914</a:t>
            </a:r>
          </a:p>
          <a:p>
            <a:pPr marL="0" indent="0" eaLnBrk="1" hangingPunct="1">
              <a:lnSpc>
                <a:spcPct val="80000"/>
              </a:lnSpc>
              <a:buNone/>
              <a:defRPr/>
            </a:pPr>
            <a:r>
              <a:rPr lang="en-US" sz="1800" dirty="0"/>
              <a:t>Los Angeles, 1914</a:t>
            </a:r>
          </a:p>
          <a:p>
            <a:pPr marL="0" indent="0" eaLnBrk="1" hangingPunct="1">
              <a:lnSpc>
                <a:spcPct val="80000"/>
              </a:lnSpc>
              <a:buNone/>
              <a:defRPr/>
            </a:pPr>
            <a:r>
              <a:rPr lang="en-US" sz="1800" dirty="0"/>
              <a:t>San Antonio, 1914</a:t>
            </a:r>
          </a:p>
          <a:p>
            <a:pPr marL="0" indent="0" eaLnBrk="1" hangingPunct="1">
              <a:lnSpc>
                <a:spcPct val="80000"/>
              </a:lnSpc>
              <a:buNone/>
              <a:defRPr/>
            </a:pPr>
            <a:r>
              <a:rPr lang="en-US" sz="1800" dirty="0"/>
              <a:t>Omaha, 1914</a:t>
            </a:r>
          </a:p>
          <a:p>
            <a:pPr marL="0" indent="0" eaLnBrk="1" hangingPunct="1">
              <a:lnSpc>
                <a:spcPct val="80000"/>
              </a:lnSpc>
              <a:buNone/>
              <a:defRPr/>
            </a:pPr>
            <a:r>
              <a:rPr lang="en-US" sz="1800" dirty="0"/>
              <a:t>Albuquerque, 1914</a:t>
            </a:r>
          </a:p>
          <a:p>
            <a:pPr marL="0" indent="0" eaLnBrk="1" hangingPunct="1">
              <a:lnSpc>
                <a:spcPct val="80000"/>
              </a:lnSpc>
              <a:buNone/>
              <a:defRPr/>
            </a:pPr>
            <a:r>
              <a:rPr lang="en-US" sz="1800" dirty="0"/>
              <a:t>San Francisco\Oakland, 1915</a:t>
            </a:r>
          </a:p>
          <a:p>
            <a:pPr marL="0" indent="0" eaLnBrk="1" hangingPunct="1">
              <a:lnSpc>
                <a:spcPct val="80000"/>
              </a:lnSpc>
              <a:buNone/>
              <a:defRPr/>
            </a:pPr>
            <a:r>
              <a:rPr lang="en-US" sz="1800" dirty="0"/>
              <a:t>Dallas, 1915</a:t>
            </a:r>
          </a:p>
          <a:p>
            <a:pPr marL="0" indent="0" eaLnBrk="1" hangingPunct="1">
              <a:lnSpc>
                <a:spcPct val="80000"/>
              </a:lnSpc>
              <a:buNone/>
              <a:defRPr/>
            </a:pPr>
            <a:r>
              <a:rPr lang="en-US" sz="1800" dirty="0"/>
              <a:t>Topeka , 1915</a:t>
            </a:r>
          </a:p>
          <a:p>
            <a:pPr marL="0" indent="0" eaLnBrk="1" hangingPunct="1">
              <a:lnSpc>
                <a:spcPct val="80000"/>
              </a:lnSpc>
              <a:buNone/>
              <a:defRPr/>
            </a:pPr>
            <a:r>
              <a:rPr lang="en-US" sz="1800" dirty="0"/>
              <a:t>Boise, 1919</a:t>
            </a:r>
          </a:p>
          <a:p>
            <a:pPr marL="0" indent="0" eaLnBrk="1" hangingPunct="1">
              <a:lnSpc>
                <a:spcPct val="80000"/>
              </a:lnSpc>
              <a:buNone/>
              <a:defRPr/>
            </a:pPr>
            <a:r>
              <a:rPr lang="en-US" sz="1800" dirty="0"/>
              <a:t>Salt Lake City, 1919</a:t>
            </a:r>
          </a:p>
          <a:p>
            <a:pPr marL="0" indent="0" eaLnBrk="1" hangingPunct="1">
              <a:lnSpc>
                <a:spcPct val="80000"/>
              </a:lnSpc>
              <a:buNone/>
              <a:defRPr/>
            </a:pPr>
            <a:r>
              <a:rPr lang="en-US" sz="1800" dirty="0"/>
              <a:t>Phoenix, 1920</a:t>
            </a:r>
          </a:p>
          <a:p>
            <a:pPr marL="0" indent="0" eaLnBrk="1" hangingPunct="1">
              <a:lnSpc>
                <a:spcPct val="80000"/>
              </a:lnSpc>
              <a:buNone/>
              <a:defRPr/>
            </a:pPr>
            <a:r>
              <a:rPr lang="en-US" sz="1800" dirty="0"/>
              <a:t>Tucson, 1922</a:t>
            </a:r>
          </a:p>
          <a:p>
            <a:pPr marL="0" indent="0" eaLnBrk="1" hangingPunct="1">
              <a:lnSpc>
                <a:spcPct val="80000"/>
              </a:lnSpc>
              <a:buNone/>
              <a:defRPr/>
            </a:pPr>
            <a:r>
              <a:rPr lang="en-US" sz="1800" dirty="0"/>
              <a:t>Yuma, 1922</a:t>
            </a:r>
          </a:p>
          <a:p>
            <a:pPr eaLnBrk="1" hangingPunct="1">
              <a:lnSpc>
                <a:spcPct val="80000"/>
              </a:lnSpc>
              <a:buFont typeface="Wingdings" pitchFamily="2" charset="2"/>
              <a:buNone/>
              <a:defRPr/>
            </a:pPr>
            <a:endParaRPr lang="en-US" sz="2000" dirty="0"/>
          </a:p>
          <a:p>
            <a:pPr eaLnBrk="1" hangingPunct="1">
              <a:lnSpc>
                <a:spcPct val="80000"/>
              </a:lnSpc>
              <a:buFont typeface="Wingdings" pitchFamily="2" charset="2"/>
              <a:buNone/>
              <a:defRPr/>
            </a:pPr>
            <a:r>
              <a:rPr lang="en-US" sz="2000" dirty="0"/>
              <a:t>	</a:t>
            </a:r>
          </a:p>
        </p:txBody>
      </p:sp>
      <p:sp>
        <p:nvSpPr>
          <p:cNvPr id="228356" name="Rectangle 4"/>
          <p:cNvSpPr>
            <a:spLocks noGrp="1" noChangeArrowheads="1"/>
          </p:cNvSpPr>
          <p:nvPr>
            <p:ph type="body" sz="half" idx="2"/>
          </p:nvPr>
        </p:nvSpPr>
        <p:spPr>
          <a:xfrm>
            <a:off x="4648200" y="990600"/>
            <a:ext cx="4038600" cy="5105400"/>
          </a:xfrm>
        </p:spPr>
        <p:txBody>
          <a:bodyPr/>
          <a:lstStyle/>
          <a:p>
            <a:pPr marL="0" indent="0" eaLnBrk="1" hangingPunct="1">
              <a:lnSpc>
                <a:spcPct val="80000"/>
              </a:lnSpc>
              <a:buNone/>
              <a:defRPr/>
            </a:pPr>
            <a:r>
              <a:rPr lang="en-US" sz="1800" i="1" dirty="0"/>
              <a:t>UNIA CHAPTERS</a:t>
            </a:r>
          </a:p>
          <a:p>
            <a:pPr marL="0" indent="0" eaLnBrk="1" hangingPunct="1">
              <a:lnSpc>
                <a:spcPct val="80000"/>
              </a:lnSpc>
              <a:buNone/>
              <a:defRPr/>
            </a:pPr>
            <a:r>
              <a:rPr lang="en-US" sz="1800" dirty="0"/>
              <a:t>Omaha, 1919</a:t>
            </a:r>
          </a:p>
          <a:p>
            <a:pPr marL="0" indent="0" eaLnBrk="1" hangingPunct="1">
              <a:lnSpc>
                <a:spcPct val="80000"/>
              </a:lnSpc>
              <a:buNone/>
              <a:defRPr/>
            </a:pPr>
            <a:r>
              <a:rPr lang="en-US" sz="1800" dirty="0"/>
              <a:t>Seattle, 1919</a:t>
            </a:r>
          </a:p>
          <a:p>
            <a:pPr marL="0" indent="0" eaLnBrk="1" hangingPunct="1">
              <a:lnSpc>
                <a:spcPct val="80000"/>
              </a:lnSpc>
              <a:buNone/>
              <a:defRPr/>
            </a:pPr>
            <a:r>
              <a:rPr lang="en-US" sz="1800" dirty="0"/>
              <a:t>Tulsa, 1919</a:t>
            </a:r>
          </a:p>
          <a:p>
            <a:pPr marL="0" indent="0" eaLnBrk="1" hangingPunct="1">
              <a:lnSpc>
                <a:spcPct val="80000"/>
              </a:lnSpc>
              <a:buNone/>
              <a:defRPr/>
            </a:pPr>
            <a:r>
              <a:rPr lang="en-US" sz="1800" dirty="0"/>
              <a:t>Oklahoma City, 1920</a:t>
            </a:r>
          </a:p>
          <a:p>
            <a:pPr marL="0" indent="0" eaLnBrk="1" hangingPunct="1">
              <a:lnSpc>
                <a:spcPct val="80000"/>
              </a:lnSpc>
              <a:buNone/>
              <a:defRPr/>
            </a:pPr>
            <a:r>
              <a:rPr lang="en-US" sz="1800" dirty="0"/>
              <a:t>Phoenix, 1920</a:t>
            </a:r>
          </a:p>
          <a:p>
            <a:pPr marL="0" indent="0" eaLnBrk="1" hangingPunct="1">
              <a:lnSpc>
                <a:spcPct val="80000"/>
              </a:lnSpc>
              <a:buNone/>
              <a:defRPr/>
            </a:pPr>
            <a:r>
              <a:rPr lang="en-US" sz="1800" dirty="0"/>
              <a:t>Fresno, 1920</a:t>
            </a:r>
          </a:p>
          <a:p>
            <a:pPr marL="0" indent="0" eaLnBrk="1" hangingPunct="1">
              <a:lnSpc>
                <a:spcPct val="80000"/>
              </a:lnSpc>
              <a:buNone/>
              <a:defRPr/>
            </a:pPr>
            <a:r>
              <a:rPr lang="en-US" sz="1800" dirty="0"/>
              <a:t>Kansas City, 1920</a:t>
            </a:r>
          </a:p>
          <a:p>
            <a:pPr marL="0" indent="0" eaLnBrk="1" hangingPunct="1">
              <a:lnSpc>
                <a:spcPct val="80000"/>
              </a:lnSpc>
              <a:buNone/>
              <a:defRPr/>
            </a:pPr>
            <a:r>
              <a:rPr lang="en-US" sz="1800" dirty="0"/>
              <a:t>Dallas, 1920</a:t>
            </a:r>
          </a:p>
          <a:p>
            <a:pPr marL="0" indent="0" eaLnBrk="1" hangingPunct="1">
              <a:lnSpc>
                <a:spcPct val="80000"/>
              </a:lnSpc>
              <a:buNone/>
              <a:defRPr/>
            </a:pPr>
            <a:r>
              <a:rPr lang="en-US" sz="1800" dirty="0"/>
              <a:t>San Jose, 1920</a:t>
            </a:r>
          </a:p>
          <a:p>
            <a:pPr marL="0" indent="0" eaLnBrk="1" hangingPunct="1">
              <a:lnSpc>
                <a:spcPct val="80000"/>
              </a:lnSpc>
              <a:buNone/>
              <a:defRPr/>
            </a:pPr>
            <a:r>
              <a:rPr lang="en-US" sz="1800" dirty="0"/>
              <a:t>Denver, 1921</a:t>
            </a:r>
          </a:p>
          <a:p>
            <a:pPr marL="0" indent="0" eaLnBrk="1" hangingPunct="1">
              <a:lnSpc>
                <a:spcPct val="80000"/>
              </a:lnSpc>
              <a:buNone/>
              <a:defRPr/>
            </a:pPr>
            <a:r>
              <a:rPr lang="en-US" sz="1800" dirty="0"/>
              <a:t>Waco, 1921</a:t>
            </a:r>
          </a:p>
          <a:p>
            <a:pPr marL="0" indent="0" eaLnBrk="1" hangingPunct="1">
              <a:lnSpc>
                <a:spcPct val="80000"/>
              </a:lnSpc>
              <a:buNone/>
              <a:defRPr/>
            </a:pPr>
            <a:r>
              <a:rPr lang="en-US" sz="1800" dirty="0"/>
              <a:t>Los Angeles, 1921</a:t>
            </a:r>
          </a:p>
          <a:p>
            <a:pPr marL="0" indent="0" eaLnBrk="1" hangingPunct="1">
              <a:lnSpc>
                <a:spcPct val="80000"/>
              </a:lnSpc>
              <a:buNone/>
              <a:defRPr/>
            </a:pPr>
            <a:r>
              <a:rPr lang="en-US" sz="1800" dirty="0"/>
              <a:t>Colorado Springs, 1921</a:t>
            </a:r>
          </a:p>
          <a:p>
            <a:pPr marL="0" indent="0" eaLnBrk="1" hangingPunct="1">
              <a:lnSpc>
                <a:spcPct val="80000"/>
              </a:lnSpc>
              <a:buNone/>
              <a:defRPr/>
            </a:pPr>
            <a:r>
              <a:rPr lang="en-US" sz="1800" dirty="0"/>
              <a:t>Oakland, 1921</a:t>
            </a:r>
          </a:p>
          <a:p>
            <a:pPr marL="0" indent="0" eaLnBrk="1" hangingPunct="1">
              <a:lnSpc>
                <a:spcPct val="80000"/>
              </a:lnSpc>
              <a:buNone/>
              <a:defRPr/>
            </a:pPr>
            <a:r>
              <a:rPr lang="en-US" sz="1800" dirty="0"/>
              <a:t>San Diego, 1922</a:t>
            </a:r>
          </a:p>
          <a:p>
            <a:pPr marL="0" indent="0" eaLnBrk="1" hangingPunct="1">
              <a:lnSpc>
                <a:spcPct val="80000"/>
              </a:lnSpc>
              <a:buNone/>
              <a:defRPr/>
            </a:pPr>
            <a:r>
              <a:rPr lang="en-US" sz="1800" dirty="0"/>
              <a:t>Portland, 1922</a:t>
            </a:r>
          </a:p>
          <a:p>
            <a:pPr marL="0" indent="0" eaLnBrk="1" hangingPunct="1">
              <a:lnSpc>
                <a:spcPct val="80000"/>
              </a:lnSpc>
              <a:buNone/>
              <a:defRPr/>
            </a:pPr>
            <a:r>
              <a:rPr lang="en-US" sz="1800" dirty="0"/>
              <a:t>San Francisco, 1923</a:t>
            </a:r>
          </a:p>
          <a:p>
            <a:pPr eaLnBrk="1" hangingPunct="1">
              <a:lnSpc>
                <a:spcPct val="80000"/>
              </a:lnSpc>
              <a:defRPr/>
            </a:pPr>
            <a:endParaRPr lang="en-US" sz="1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a:xfrm>
            <a:off x="0" y="0"/>
            <a:ext cx="9296400" cy="914400"/>
          </a:xfrm>
        </p:spPr>
        <p:txBody>
          <a:bodyPr/>
          <a:lstStyle/>
          <a:p>
            <a:pPr eaLnBrk="1" hangingPunct="1">
              <a:defRPr/>
            </a:pPr>
            <a:r>
              <a:rPr lang="en-US" sz="2800" dirty="0"/>
              <a:t>Oakland UNIA Meeting</a:t>
            </a:r>
            <a:br>
              <a:rPr lang="en-US" sz="2800" dirty="0"/>
            </a:br>
            <a:endParaRPr lang="en-US" sz="2800" dirty="0"/>
          </a:p>
        </p:txBody>
      </p:sp>
      <p:pic>
        <p:nvPicPr>
          <p:cNvPr id="29699" name="Picture 4" descr="UNIA Meeting in Oakland, ca"/>
          <p:cNvPicPr>
            <a:picLocks noGrp="1" noChangeAspect="1" noChangeArrowheads="1"/>
          </p:cNvPicPr>
          <p:nvPr>
            <p:ph idx="1"/>
          </p:nvPr>
        </p:nvPicPr>
        <p:blipFill>
          <a:blip r:embed="rId2" cstate="print"/>
          <a:srcRect/>
          <a:stretch>
            <a:fillRect/>
          </a:stretch>
        </p:blipFill>
        <p:spPr>
          <a:xfrm>
            <a:off x="609600" y="633413"/>
            <a:ext cx="7924800" cy="6224587"/>
          </a:xfr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457200" y="0"/>
            <a:ext cx="8229600" cy="609600"/>
          </a:xfrm>
        </p:spPr>
        <p:txBody>
          <a:bodyPr/>
          <a:lstStyle/>
          <a:p>
            <a:pPr eaLnBrk="1" hangingPunct="1">
              <a:defRPr/>
            </a:pPr>
            <a:r>
              <a:rPr lang="en-US" sz="4000"/>
              <a:t>Outpost Garveyism: International</a:t>
            </a:r>
          </a:p>
        </p:txBody>
      </p:sp>
      <p:pic>
        <p:nvPicPr>
          <p:cNvPr id="32771" name="Picture 4" descr="UNIA Branches Outside the U"/>
          <p:cNvPicPr>
            <a:picLocks noGrp="1" noChangeAspect="1" noChangeArrowheads="1"/>
          </p:cNvPicPr>
          <p:nvPr>
            <p:ph idx="1"/>
          </p:nvPr>
        </p:nvPicPr>
        <p:blipFill>
          <a:blip r:embed="rId2" cstate="print"/>
          <a:srcRect/>
          <a:stretch>
            <a:fillRect/>
          </a:stretch>
        </p:blipFill>
        <p:spPr>
          <a:xfrm>
            <a:off x="1143000" y="712788"/>
            <a:ext cx="6781800" cy="6145212"/>
          </a:xfr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457200" y="0"/>
            <a:ext cx="8229600" cy="762000"/>
          </a:xfrm>
        </p:spPr>
        <p:txBody>
          <a:bodyPr/>
          <a:lstStyle/>
          <a:p>
            <a:pPr eaLnBrk="1" hangingPunct="1">
              <a:defRPr/>
            </a:pPr>
            <a:r>
              <a:rPr lang="en-US" sz="4000"/>
              <a:t>UNIA Supporter in British Honduras</a:t>
            </a:r>
          </a:p>
        </p:txBody>
      </p:sp>
      <p:pic>
        <p:nvPicPr>
          <p:cNvPr id="33795" name="Picture 4" descr="UNIA Supporter in British Honduras"/>
          <p:cNvPicPr>
            <a:picLocks noGrp="1" noChangeAspect="1" noChangeArrowheads="1"/>
          </p:cNvPicPr>
          <p:nvPr>
            <p:ph idx="1"/>
          </p:nvPr>
        </p:nvPicPr>
        <p:blipFill>
          <a:blip r:embed="rId2" cstate="print"/>
          <a:srcRect/>
          <a:stretch>
            <a:fillRect/>
          </a:stretch>
        </p:blipFill>
        <p:spPr>
          <a:xfrm>
            <a:off x="1524000" y="842963"/>
            <a:ext cx="6096000" cy="6015037"/>
          </a:xfr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3" name="Rectangle 5"/>
          <p:cNvSpPr>
            <a:spLocks noGrp="1" noChangeArrowheads="1"/>
          </p:cNvSpPr>
          <p:nvPr>
            <p:ph type="title"/>
          </p:nvPr>
        </p:nvSpPr>
        <p:spPr/>
        <p:txBody>
          <a:bodyPr/>
          <a:lstStyle/>
          <a:p>
            <a:pPr eaLnBrk="1" hangingPunct="1">
              <a:defRPr/>
            </a:pPr>
            <a:endParaRPr lang="en-US"/>
          </a:p>
        </p:txBody>
      </p:sp>
      <p:pic>
        <p:nvPicPr>
          <p:cNvPr id="34819" name="Picture 8" descr="Map of Liberia"/>
          <p:cNvPicPr>
            <a:picLocks noGrp="1" noChangeAspect="1" noChangeArrowheads="1"/>
          </p:cNvPicPr>
          <p:nvPr>
            <p:ph idx="1"/>
          </p:nvPr>
        </p:nvPicPr>
        <p:blipFill>
          <a:blip r:embed="rId2" cstate="print"/>
          <a:srcRect/>
          <a:stretch>
            <a:fillRect/>
          </a:stretch>
        </p:blipFill>
        <p:spPr>
          <a:xfrm>
            <a:off x="1981200" y="0"/>
            <a:ext cx="5508625" cy="6858000"/>
          </a:xfr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pPr eaLnBrk="1" hangingPunct="1">
              <a:defRPr/>
            </a:pPr>
            <a:endParaRPr lang="en-US"/>
          </a:p>
        </p:txBody>
      </p:sp>
      <p:pic>
        <p:nvPicPr>
          <p:cNvPr id="36867" name="Picture 3" descr="African Redemption Flyer (UCLA)"/>
          <p:cNvPicPr>
            <a:picLocks noGrp="1" noChangeAspect="1" noChangeArrowheads="1"/>
          </p:cNvPicPr>
          <p:nvPr>
            <p:ph idx="1"/>
          </p:nvPr>
        </p:nvPicPr>
        <p:blipFill>
          <a:blip r:embed="rId2" cstate="print"/>
          <a:srcRect/>
          <a:stretch>
            <a:fillRect/>
          </a:stretch>
        </p:blipFill>
        <p:spPr>
          <a:xfrm>
            <a:off x="1676400" y="0"/>
            <a:ext cx="6207125" cy="6858000"/>
          </a:xfr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5" name="Rectangle 5"/>
          <p:cNvSpPr>
            <a:spLocks noGrp="1" noChangeArrowheads="1"/>
          </p:cNvSpPr>
          <p:nvPr>
            <p:ph type="title"/>
          </p:nvPr>
        </p:nvSpPr>
        <p:spPr>
          <a:xfrm>
            <a:off x="457200" y="0"/>
            <a:ext cx="8229600" cy="914400"/>
          </a:xfrm>
        </p:spPr>
        <p:txBody>
          <a:bodyPr/>
          <a:lstStyle/>
          <a:p>
            <a:pPr eaLnBrk="1" hangingPunct="1">
              <a:defRPr/>
            </a:pPr>
            <a:r>
              <a:rPr lang="en-US" sz="3200"/>
              <a:t>Garvey and UNIA Officials in Front of the Universal Publishing House</a:t>
            </a:r>
          </a:p>
        </p:txBody>
      </p:sp>
      <p:pic>
        <p:nvPicPr>
          <p:cNvPr id="35843" name="Picture 4" descr="Garvey and Followers in Front of the Universial Publishing House (UCLA)"/>
          <p:cNvPicPr>
            <a:picLocks noGrp="1" noChangeAspect="1" noChangeArrowheads="1"/>
          </p:cNvPicPr>
          <p:nvPr>
            <p:ph idx="1"/>
          </p:nvPr>
        </p:nvPicPr>
        <p:blipFill>
          <a:blip r:embed="rId2" cstate="print"/>
          <a:srcRect/>
          <a:stretch>
            <a:fillRect/>
          </a:stretch>
        </p:blipFill>
        <p:spPr>
          <a:xfrm>
            <a:off x="1600200" y="990600"/>
            <a:ext cx="5848350" cy="5867400"/>
          </a:xfr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399"/>
            <a:ext cx="8229600" cy="1570038"/>
          </a:xfrm>
        </p:spPr>
        <p:txBody>
          <a:bodyPr/>
          <a:lstStyle/>
          <a:p>
            <a:r>
              <a:rPr lang="en-US" dirty="0"/>
              <a:t>The UNIA Black Doll Campaign</a:t>
            </a:r>
            <a:br>
              <a:rPr lang="en-US" dirty="0"/>
            </a:br>
            <a:r>
              <a:rPr lang="en-US" sz="3200" dirty="0"/>
              <a:t>(R ) UNIA Doll Factory</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37" y="4000499"/>
            <a:ext cx="5244085" cy="2901727"/>
          </a:xfrm>
          <a:prstGeom prst="rect">
            <a:avLst/>
          </a:prstGeom>
        </p:spPr>
      </p:pic>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26490" y="1337311"/>
            <a:ext cx="3445510" cy="2960402"/>
          </a:xfr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88510" y="1308736"/>
            <a:ext cx="4584065" cy="5383526"/>
          </a:xfrm>
          <a:prstGeom prst="rect">
            <a:avLst/>
          </a:prstGeom>
        </p:spPr>
      </p:pic>
    </p:spTree>
    <p:extLst>
      <p:ext uri="{BB962C8B-B14F-4D97-AF65-F5344CB8AC3E}">
        <p14:creationId xmlns:p14="http://schemas.microsoft.com/office/powerpoint/2010/main" val="33987221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pPr eaLnBrk="1" hangingPunct="1">
              <a:defRPr/>
            </a:pPr>
            <a:r>
              <a:rPr lang="en-US"/>
              <a:t>The Black Star Line</a:t>
            </a:r>
          </a:p>
        </p:txBody>
      </p:sp>
      <p:pic>
        <p:nvPicPr>
          <p:cNvPr id="38915" name="Picture 3" descr="S"/>
          <p:cNvPicPr>
            <a:picLocks noGrp="1" noChangeAspect="1" noChangeArrowheads="1"/>
          </p:cNvPicPr>
          <p:nvPr>
            <p:ph sz="half" idx="1"/>
          </p:nvPr>
        </p:nvPicPr>
        <p:blipFill>
          <a:blip r:embed="rId2" cstate="print"/>
          <a:srcRect/>
          <a:stretch>
            <a:fillRect/>
          </a:stretch>
        </p:blipFill>
        <p:spPr>
          <a:xfrm>
            <a:off x="-89112" y="1447800"/>
            <a:ext cx="5423112" cy="5410200"/>
          </a:xfrm>
          <a:noFill/>
        </p:spPr>
      </p:pic>
      <p:pic>
        <p:nvPicPr>
          <p:cNvPr id="38916" name="Picture 4" descr="Black Star Line Ad, ca"/>
          <p:cNvPicPr>
            <a:picLocks noGrp="1" noChangeAspect="1" noChangeArrowheads="1"/>
          </p:cNvPicPr>
          <p:nvPr>
            <p:ph sz="half" idx="2"/>
          </p:nvPr>
        </p:nvPicPr>
        <p:blipFill>
          <a:blip r:embed="rId3" cstate="print"/>
          <a:srcRect/>
          <a:stretch>
            <a:fillRect/>
          </a:stretch>
        </p:blipFill>
        <p:spPr>
          <a:xfrm>
            <a:off x="5370513" y="1447800"/>
            <a:ext cx="4051300" cy="5562600"/>
          </a:xfr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eaLnBrk="1" hangingPunct="1">
              <a:defRPr/>
            </a:pPr>
            <a:r>
              <a:rPr lang="en-US" sz="4000"/>
              <a:t>Garvey Opponents:</a:t>
            </a:r>
            <a:br>
              <a:rPr lang="en-US" sz="4000"/>
            </a:br>
            <a:r>
              <a:rPr lang="en-US" sz="3200"/>
              <a:t>Chandler Owen, A. Philip Randolph,</a:t>
            </a:r>
            <a:br>
              <a:rPr lang="en-US" sz="3200"/>
            </a:br>
            <a:r>
              <a:rPr lang="en-US" sz="3200"/>
              <a:t>W.E.B. DuBois</a:t>
            </a:r>
          </a:p>
        </p:txBody>
      </p:sp>
      <p:pic>
        <p:nvPicPr>
          <p:cNvPr id="39939" name="Picture 4" descr="Chandler Owen (Ebony Collection)"/>
          <p:cNvPicPr>
            <a:picLocks noGrp="1" noChangeAspect="1" noChangeArrowheads="1"/>
          </p:cNvPicPr>
          <p:nvPr>
            <p:ph sz="half" idx="1"/>
          </p:nvPr>
        </p:nvPicPr>
        <p:blipFill>
          <a:blip r:embed="rId2" cstate="print"/>
          <a:srcRect/>
          <a:stretch>
            <a:fillRect/>
          </a:stretch>
        </p:blipFill>
        <p:spPr>
          <a:xfrm>
            <a:off x="-50800" y="1752600"/>
            <a:ext cx="3025775" cy="4800600"/>
          </a:xfrm>
          <a:noFill/>
        </p:spPr>
      </p:pic>
      <p:pic>
        <p:nvPicPr>
          <p:cNvPr id="39940" name="Picture 6" descr="A"/>
          <p:cNvPicPr>
            <a:picLocks noGrp="1" noChangeAspect="1" noChangeArrowheads="1"/>
          </p:cNvPicPr>
          <p:nvPr>
            <p:ph sz="quarter" idx="2"/>
          </p:nvPr>
        </p:nvPicPr>
        <p:blipFill>
          <a:blip r:embed="rId3" cstate="print"/>
          <a:srcRect/>
          <a:stretch>
            <a:fillRect/>
          </a:stretch>
        </p:blipFill>
        <p:spPr>
          <a:xfrm>
            <a:off x="2971800" y="2514600"/>
            <a:ext cx="3259138" cy="4343400"/>
          </a:xfrm>
          <a:noFill/>
        </p:spPr>
      </p:pic>
      <p:pic>
        <p:nvPicPr>
          <p:cNvPr id="39941" name="Picture 8" descr="W"/>
          <p:cNvPicPr>
            <a:picLocks noGrp="1" noChangeAspect="1" noChangeArrowheads="1"/>
          </p:cNvPicPr>
          <p:nvPr>
            <p:ph sz="quarter" idx="3"/>
          </p:nvPr>
        </p:nvPicPr>
        <p:blipFill>
          <a:blip r:embed="rId4" cstate="print"/>
          <a:srcRect/>
          <a:stretch>
            <a:fillRect/>
          </a:stretch>
        </p:blipFill>
        <p:spPr>
          <a:xfrm>
            <a:off x="6216650" y="2057400"/>
            <a:ext cx="2927350" cy="4378325"/>
          </a:xfr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endParaRPr lang="en-US"/>
          </a:p>
        </p:txBody>
      </p:sp>
      <p:sp>
        <p:nvSpPr>
          <p:cNvPr id="4" name="Content Placeholder 3"/>
          <p:cNvSpPr>
            <a:spLocks noGrp="1"/>
          </p:cNvSpPr>
          <p:nvPr>
            <p:ph sz="quarter" idx="2"/>
          </p:nvPr>
        </p:nvSpPr>
        <p:spPr/>
        <p:txBody>
          <a:bodyPr/>
          <a:lstStyle/>
          <a:p>
            <a:pPr eaLnBrk="1" hangingPunct="1">
              <a:defRPr/>
            </a:pPr>
            <a:endParaRPr lang="en-US"/>
          </a:p>
        </p:txBody>
      </p:sp>
      <p:sp>
        <p:nvSpPr>
          <p:cNvPr id="5" name="Content Placeholder 4"/>
          <p:cNvSpPr>
            <a:spLocks noGrp="1"/>
          </p:cNvSpPr>
          <p:nvPr>
            <p:ph sz="quarter" idx="3"/>
          </p:nvPr>
        </p:nvSpPr>
        <p:spPr/>
        <p:txBody>
          <a:bodyPr/>
          <a:lstStyle/>
          <a:p>
            <a:pPr eaLnBrk="1" hangingPunct="1">
              <a:defRPr/>
            </a:pPr>
            <a:endParaRPr lang="en-US"/>
          </a:p>
        </p:txBody>
      </p:sp>
      <p:pic>
        <p:nvPicPr>
          <p:cNvPr id="40965" name="Picture 2" descr="C:\Users\Best Buy\Favorites\Documents\Website\WEBSITE PHOTOS\Africa  Photos\Africa in 1914 (www.metmuseum.org).jpg"/>
          <p:cNvPicPr>
            <a:picLocks noGrp="1" noChangeAspect="1" noChangeArrowheads="1"/>
          </p:cNvPicPr>
          <p:nvPr>
            <p:ph sz="half" idx="1"/>
          </p:nvPr>
        </p:nvPicPr>
        <p:blipFill>
          <a:blip r:embed="rId2" cstate="print"/>
          <a:srcRect/>
          <a:stretch>
            <a:fillRect/>
          </a:stretch>
        </p:blipFill>
        <p:spPr>
          <a:xfrm>
            <a:off x="1524000" y="0"/>
            <a:ext cx="6400800" cy="6848475"/>
          </a:xfr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endParaRPr lang="en-US"/>
          </a:p>
        </p:txBody>
      </p:sp>
      <p:sp>
        <p:nvSpPr>
          <p:cNvPr id="4" name="Content Placeholder 3"/>
          <p:cNvSpPr>
            <a:spLocks noGrp="1"/>
          </p:cNvSpPr>
          <p:nvPr>
            <p:ph sz="quarter" idx="2"/>
          </p:nvPr>
        </p:nvSpPr>
        <p:spPr/>
        <p:txBody>
          <a:bodyPr/>
          <a:lstStyle/>
          <a:p>
            <a:pPr eaLnBrk="1" hangingPunct="1">
              <a:defRPr/>
            </a:pPr>
            <a:endParaRPr lang="en-US"/>
          </a:p>
        </p:txBody>
      </p:sp>
      <p:sp>
        <p:nvSpPr>
          <p:cNvPr id="5" name="Content Placeholder 4"/>
          <p:cNvSpPr>
            <a:spLocks noGrp="1"/>
          </p:cNvSpPr>
          <p:nvPr>
            <p:ph sz="quarter" idx="3"/>
          </p:nvPr>
        </p:nvSpPr>
        <p:spPr/>
        <p:txBody>
          <a:bodyPr/>
          <a:lstStyle/>
          <a:p>
            <a:pPr eaLnBrk="1" hangingPunct="1">
              <a:defRPr/>
            </a:pPr>
            <a:endParaRPr lang="en-US"/>
          </a:p>
        </p:txBody>
      </p:sp>
      <p:pic>
        <p:nvPicPr>
          <p:cNvPr id="41989" name="Picture 2" descr="C:\Users\Best Buy\Pictures\322 Illustrations\322, African American History, 1901-1930\Anti-Lynching Cartoon, Crisis, 1937.jpg"/>
          <p:cNvPicPr>
            <a:picLocks noGrp="1" noChangeAspect="1" noChangeArrowheads="1"/>
          </p:cNvPicPr>
          <p:nvPr>
            <p:ph sz="half" idx="1"/>
          </p:nvPr>
        </p:nvPicPr>
        <p:blipFill>
          <a:blip r:embed="rId2" cstate="print"/>
          <a:srcRect/>
          <a:stretch>
            <a:fillRect/>
          </a:stretch>
        </p:blipFill>
        <p:spPr>
          <a:xfrm>
            <a:off x="1828800" y="0"/>
            <a:ext cx="5834063" cy="6858000"/>
          </a:xfr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lstStyle/>
          <a:p>
            <a:pPr eaLnBrk="1" hangingPunct="1">
              <a:defRPr/>
            </a:pPr>
            <a:r>
              <a:rPr lang="en-US" sz="3200" dirty="0"/>
              <a:t>The Japanese Empire, 1920</a:t>
            </a:r>
          </a:p>
        </p:txBody>
      </p:sp>
      <p:sp>
        <p:nvSpPr>
          <p:cNvPr id="4" name="Content Placeholder 3"/>
          <p:cNvSpPr>
            <a:spLocks noGrp="1"/>
          </p:cNvSpPr>
          <p:nvPr>
            <p:ph sz="quarter" idx="2"/>
          </p:nvPr>
        </p:nvSpPr>
        <p:spPr/>
        <p:txBody>
          <a:bodyPr/>
          <a:lstStyle/>
          <a:p>
            <a:pPr eaLnBrk="1" hangingPunct="1">
              <a:defRPr/>
            </a:pPr>
            <a:endParaRPr lang="en-US"/>
          </a:p>
        </p:txBody>
      </p:sp>
      <p:sp>
        <p:nvSpPr>
          <p:cNvPr id="5" name="Content Placeholder 4"/>
          <p:cNvSpPr>
            <a:spLocks noGrp="1"/>
          </p:cNvSpPr>
          <p:nvPr>
            <p:ph sz="quarter" idx="3"/>
          </p:nvPr>
        </p:nvSpPr>
        <p:spPr/>
        <p:txBody>
          <a:bodyPr/>
          <a:lstStyle/>
          <a:p>
            <a:pPr eaLnBrk="1" hangingPunct="1">
              <a:defRPr/>
            </a:pPr>
            <a:endParaRPr lang="en-US"/>
          </a:p>
        </p:txBody>
      </p:sp>
      <p:pic>
        <p:nvPicPr>
          <p:cNvPr id="43013" name="Picture 2" descr="C:\Users\Best Buy\Desktop\Japanese Empire, 1920 (etc.usf.edu).jpg"/>
          <p:cNvPicPr>
            <a:picLocks noGrp="1" noChangeAspect="1" noChangeArrowheads="1"/>
          </p:cNvPicPr>
          <p:nvPr>
            <p:ph sz="half" idx="1"/>
          </p:nvPr>
        </p:nvPicPr>
        <p:blipFill>
          <a:blip r:embed="rId2" cstate="print"/>
          <a:srcRect/>
          <a:stretch>
            <a:fillRect/>
          </a:stretch>
        </p:blipFill>
        <p:spPr>
          <a:xfrm>
            <a:off x="457200" y="762000"/>
            <a:ext cx="8416925" cy="6237288"/>
          </a:xfr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a:xfrm>
            <a:off x="457200" y="277813"/>
            <a:ext cx="8229600" cy="407987"/>
          </a:xfrm>
        </p:spPr>
        <p:txBody>
          <a:bodyPr/>
          <a:lstStyle/>
          <a:p>
            <a:pPr eaLnBrk="1" hangingPunct="1">
              <a:defRPr/>
            </a:pPr>
            <a:r>
              <a:rPr lang="en-US" sz="3200"/>
              <a:t>Marcus Garvey and J. Edgar Hoover</a:t>
            </a:r>
          </a:p>
        </p:txBody>
      </p:sp>
      <p:sp>
        <p:nvSpPr>
          <p:cNvPr id="215044" name="Rectangle 4"/>
          <p:cNvSpPr>
            <a:spLocks noGrp="1" noChangeArrowheads="1"/>
          </p:cNvSpPr>
          <p:nvPr>
            <p:ph type="body" sz="half" idx="1"/>
          </p:nvPr>
        </p:nvSpPr>
        <p:spPr>
          <a:xfrm>
            <a:off x="0" y="1447800"/>
            <a:ext cx="4343400" cy="5410200"/>
          </a:xfrm>
        </p:spPr>
        <p:txBody>
          <a:bodyPr/>
          <a:lstStyle/>
          <a:p>
            <a:pPr eaLnBrk="1" hangingPunct="1">
              <a:lnSpc>
                <a:spcPct val="90000"/>
              </a:lnSpc>
              <a:buFont typeface="Wingdings" pitchFamily="2" charset="2"/>
              <a:buNone/>
              <a:defRPr/>
            </a:pPr>
            <a:r>
              <a:rPr lang="en-US" sz="2000"/>
              <a:t>	Garvey is a West Indian negro and in addition to his activities in endeavoring to establish the Black Star Steamship Corporation he has also been particularly active among the radical elements in New York City in agitating the negro movement.  Unfortunately...he has not violated any federal law whereby he could [be deported].  It occurs to me, however, from the attached clipping that there might be some proceeding against him for fraud in connection with his Black Star Line propaganda....</a:t>
            </a:r>
          </a:p>
          <a:p>
            <a:pPr eaLnBrk="1" hangingPunct="1">
              <a:lnSpc>
                <a:spcPct val="90000"/>
              </a:lnSpc>
              <a:defRPr/>
            </a:pPr>
            <a:endParaRPr lang="en-US" sz="2000"/>
          </a:p>
          <a:p>
            <a:pPr lvl="1" eaLnBrk="1" hangingPunct="1">
              <a:lnSpc>
                <a:spcPct val="90000"/>
              </a:lnSpc>
              <a:buFont typeface="Wingdings" pitchFamily="2" charset="2"/>
              <a:buNone/>
              <a:defRPr/>
            </a:pPr>
            <a:r>
              <a:rPr lang="en-US" sz="1800"/>
              <a:t>	J. E. Hoover, “Memorandum to Mr. Ridgley,” October 11, 1919.</a:t>
            </a:r>
          </a:p>
        </p:txBody>
      </p:sp>
      <p:pic>
        <p:nvPicPr>
          <p:cNvPr id="44036" name="Picture 6" descr="Young J"/>
          <p:cNvPicPr>
            <a:picLocks noGrp="1" noChangeAspect="1" noChangeArrowheads="1"/>
          </p:cNvPicPr>
          <p:nvPr>
            <p:ph sz="half" idx="2"/>
          </p:nvPr>
        </p:nvPicPr>
        <p:blipFill>
          <a:blip r:embed="rId2" cstate="print"/>
          <a:srcRect/>
          <a:stretch>
            <a:fillRect/>
          </a:stretch>
        </p:blipFill>
        <p:spPr>
          <a:xfrm>
            <a:off x="4524375" y="1600200"/>
            <a:ext cx="4619625" cy="4800600"/>
          </a:xfr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139825"/>
          </a:xfrm>
        </p:spPr>
        <p:txBody>
          <a:bodyPr/>
          <a:lstStyle/>
          <a:p>
            <a:r>
              <a:rPr lang="en-US" sz="3200" dirty="0"/>
              <a:t>Infiltration of the UNIA by the Newly Formed FBI</a:t>
            </a:r>
          </a:p>
        </p:txBody>
      </p:sp>
      <p:sp>
        <p:nvSpPr>
          <p:cNvPr id="3" name="Text Placeholder 2"/>
          <p:cNvSpPr>
            <a:spLocks noGrp="1"/>
          </p:cNvSpPr>
          <p:nvPr>
            <p:ph type="body" sz="half" idx="1"/>
          </p:nvPr>
        </p:nvSpPr>
        <p:spPr/>
        <p:txBody>
          <a:bodyPr/>
          <a:lstStyle/>
          <a:p>
            <a:endParaRPr lang="en-US" dirty="0"/>
          </a:p>
        </p:txBody>
      </p:sp>
      <p:sp>
        <p:nvSpPr>
          <p:cNvPr id="4" name="Content Placeholder 3"/>
          <p:cNvSpPr>
            <a:spLocks noGrp="1"/>
          </p:cNvSpPr>
          <p:nvPr>
            <p:ph sz="half" idx="2"/>
          </p:nvPr>
        </p:nvSpPr>
        <p:spPr/>
        <p:txBody>
          <a:bodyPr/>
          <a:lstStyle/>
          <a:p>
            <a:endParaRPr lang="en-US"/>
          </a:p>
        </p:txBody>
      </p:sp>
      <p:pic>
        <p:nvPicPr>
          <p:cNvPr id="5" name="Content Placeholder 4" descr="UNIA African Legion on Horseback (Race First)"/>
          <p:cNvPicPr>
            <a:picLocks noGrp="1" noChangeAspect="1" noChangeArrowheads="1"/>
          </p:cNvPicPr>
          <p:nvPr>
            <p:ph idx="1"/>
          </p:nvPr>
        </p:nvPicPr>
        <p:blipFill>
          <a:blip r:embed="rId2" cstate="print"/>
          <a:srcRect/>
          <a:stretch>
            <a:fillRect/>
          </a:stretch>
        </p:blipFill>
        <p:spPr>
          <a:xfrm>
            <a:off x="0" y="1752600"/>
            <a:ext cx="9144000" cy="4162425"/>
          </a:xfr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pPr eaLnBrk="1" hangingPunct="1">
              <a:defRPr/>
            </a:pPr>
            <a:r>
              <a:rPr lang="en-US"/>
              <a:t>Friends of Negro Freedom</a:t>
            </a:r>
          </a:p>
        </p:txBody>
      </p:sp>
      <p:sp>
        <p:nvSpPr>
          <p:cNvPr id="114691" name="Rectangle 3"/>
          <p:cNvSpPr>
            <a:spLocks noGrp="1" noChangeArrowheads="1"/>
          </p:cNvSpPr>
          <p:nvPr>
            <p:ph type="body" idx="1"/>
          </p:nvPr>
        </p:nvSpPr>
        <p:spPr>
          <a:xfrm>
            <a:off x="457200" y="1371600"/>
            <a:ext cx="8229600" cy="5486400"/>
          </a:xfrm>
        </p:spPr>
        <p:txBody>
          <a:bodyPr/>
          <a:lstStyle/>
          <a:p>
            <a:pPr marL="0" indent="0" eaLnBrk="1" hangingPunct="1">
              <a:lnSpc>
                <a:spcPct val="80000"/>
              </a:lnSpc>
              <a:buNone/>
              <a:defRPr/>
            </a:pPr>
            <a:r>
              <a:rPr lang="en-US" sz="2000" dirty="0"/>
              <a:t>HARRY H. PACE, 2289 Seventh Avenue, New York City.</a:t>
            </a:r>
            <a:br>
              <a:rPr lang="en-US" sz="2000" dirty="0"/>
            </a:br>
            <a:r>
              <a:rPr lang="en-US" sz="2000" dirty="0"/>
              <a:t>ROBERT S. ABBOTT, 3435 Indiana Avenue, Chicago, IL.</a:t>
            </a:r>
            <a:br>
              <a:rPr lang="en-US" sz="2000" dirty="0"/>
            </a:br>
            <a:r>
              <a:rPr lang="en-US" sz="2000" dirty="0"/>
              <a:t>JOHN E. NAIL, 145 West 135th Street, New York City.</a:t>
            </a:r>
            <a:br>
              <a:rPr lang="en-US" sz="2000" dirty="0"/>
            </a:br>
            <a:r>
              <a:rPr lang="en-US" sz="2000" dirty="0"/>
              <a:t>DR. JULIA P. COLEMAN, 118 West 130th Street, New York City.</a:t>
            </a:r>
            <a:br>
              <a:rPr lang="en-US" sz="2000" dirty="0"/>
            </a:br>
            <a:r>
              <a:rPr lang="en-US" sz="2000" dirty="0"/>
              <a:t>WILLIAM PICKENS, 70 Fifth Avenue, New York City.</a:t>
            </a:r>
            <a:br>
              <a:rPr lang="en-US" sz="2000" dirty="0"/>
            </a:br>
            <a:r>
              <a:rPr lang="en-US" sz="2000" dirty="0"/>
              <a:t>CHANDLER OWEN, 2305 Seventh Avenue, New York City</a:t>
            </a:r>
            <a:br>
              <a:rPr lang="en-US" sz="2000" dirty="0"/>
            </a:br>
            <a:r>
              <a:rPr lang="en-US" sz="2000" dirty="0"/>
              <a:t>ROBERT W. BAGNALL, 70 Fifth Avenue, New York City</a:t>
            </a:r>
            <a:br>
              <a:rPr lang="en-US" sz="2000" dirty="0"/>
            </a:br>
            <a:r>
              <a:rPr lang="en-US" sz="2000" dirty="0"/>
              <a:t>GEORGE W. HARRIS, 135 West 135th Street, New City.</a:t>
            </a:r>
          </a:p>
          <a:p>
            <a:pPr eaLnBrk="1" hangingPunct="1">
              <a:lnSpc>
                <a:spcPct val="80000"/>
              </a:lnSpc>
              <a:buFont typeface="Wingdings" pitchFamily="2" charset="2"/>
              <a:buNone/>
              <a:defRPr/>
            </a:pPr>
            <a:endParaRPr lang="en-US" sz="2000" dirty="0"/>
          </a:p>
          <a:p>
            <a:pPr marL="0" indent="0" eaLnBrk="1" hangingPunct="1">
              <a:lnSpc>
                <a:spcPct val="80000"/>
              </a:lnSpc>
              <a:buNone/>
              <a:defRPr/>
            </a:pPr>
            <a:r>
              <a:rPr lang="en-US" sz="2000" dirty="0"/>
              <a:t>Harry H. Pace is president of the Pace Phonograph Corporation.</a:t>
            </a:r>
            <a:br>
              <a:rPr lang="en-US" sz="2000" dirty="0"/>
            </a:br>
            <a:r>
              <a:rPr lang="en-US" sz="2000" dirty="0"/>
              <a:t>Robert S. Abbott is editor and publisher of the "Chicago Defender."</a:t>
            </a:r>
            <a:br>
              <a:rPr lang="en-US" sz="2000" dirty="0"/>
            </a:br>
            <a:r>
              <a:rPr lang="en-US" sz="2000" dirty="0"/>
              <a:t>John E. Nail is president of Nail and Parker, Inc., Real Estate</a:t>
            </a:r>
            <a:br>
              <a:rPr lang="en-US" sz="2000" dirty="0"/>
            </a:br>
            <a:r>
              <a:rPr lang="en-US" sz="2000" dirty="0"/>
              <a:t>Julia P. Coleman is president of the Hair-Vim Chemical Co. Inc.</a:t>
            </a:r>
            <a:br>
              <a:rPr lang="en-US" sz="2000" dirty="0"/>
            </a:br>
            <a:r>
              <a:rPr lang="en-US" sz="2000" dirty="0"/>
              <a:t>William Pickens is field secretary of the National Association for the Advancement of Colored People.</a:t>
            </a:r>
            <a:br>
              <a:rPr lang="en-US" sz="2000" dirty="0"/>
            </a:br>
            <a:r>
              <a:rPr lang="en-US" sz="2000" dirty="0"/>
              <a:t>Chandler Owen is co-editor of </a:t>
            </a:r>
            <a:r>
              <a:rPr lang="en-US" sz="2000" i="1" dirty="0"/>
              <a:t>The Messenger</a:t>
            </a:r>
            <a:r>
              <a:rPr lang="en-US" sz="2000" dirty="0"/>
              <a:t> and co-executive secretary of the Friends of Negro Freedom.</a:t>
            </a:r>
            <a:br>
              <a:rPr lang="en-US" sz="2000" dirty="0"/>
            </a:br>
            <a:r>
              <a:rPr lang="en-US" sz="2000" dirty="0"/>
              <a:t>Robert W. Bagnall is Director of Branches of the National Association for the Advancement of Colored People.</a:t>
            </a:r>
            <a:br>
              <a:rPr lang="en-US" sz="2000" dirty="0"/>
            </a:br>
            <a:r>
              <a:rPr lang="en-US" sz="2000" dirty="0"/>
              <a:t>George W. Harris is a member of the Board of Alderman of New York City and editor of the </a:t>
            </a:r>
            <a:r>
              <a:rPr lang="en-US" sz="2000" i="1" dirty="0"/>
              <a:t>New York News.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441"/>
            <a:ext cx="8229600" cy="676359"/>
          </a:xfrm>
        </p:spPr>
        <p:txBody>
          <a:bodyPr/>
          <a:lstStyle/>
          <a:p>
            <a:r>
              <a:rPr lang="en-US" sz="3200" dirty="0"/>
              <a:t>The Black Star Line, Fraud and the FBI</a:t>
            </a:r>
          </a:p>
        </p:txBody>
      </p:sp>
      <p:sp>
        <p:nvSpPr>
          <p:cNvPr id="3" name="Text Placeholder 2"/>
          <p:cNvSpPr>
            <a:spLocks noGrp="1"/>
          </p:cNvSpPr>
          <p:nvPr>
            <p:ph type="body" sz="half" idx="1"/>
          </p:nvPr>
        </p:nvSpPr>
        <p:spPr/>
        <p:txBody>
          <a:bodyPr/>
          <a:lstStyle/>
          <a:p>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6200" y="736516"/>
            <a:ext cx="9220200" cy="6121484"/>
          </a:xfrm>
        </p:spPr>
      </p:pic>
    </p:spTree>
    <p:extLst>
      <p:ext uri="{BB962C8B-B14F-4D97-AF65-F5344CB8AC3E}">
        <p14:creationId xmlns:p14="http://schemas.microsoft.com/office/powerpoint/2010/main" val="21292741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7" name="Rectangle 5"/>
          <p:cNvSpPr>
            <a:spLocks noGrp="1" noChangeArrowheads="1"/>
          </p:cNvSpPr>
          <p:nvPr>
            <p:ph type="title"/>
          </p:nvPr>
        </p:nvSpPr>
        <p:spPr>
          <a:xfrm>
            <a:off x="457200" y="277813"/>
            <a:ext cx="8229600" cy="331787"/>
          </a:xfrm>
        </p:spPr>
        <p:txBody>
          <a:bodyPr/>
          <a:lstStyle/>
          <a:p>
            <a:pPr eaLnBrk="1" hangingPunct="1">
              <a:defRPr/>
            </a:pPr>
            <a:r>
              <a:rPr lang="en-US" sz="2400"/>
              <a:t>Marcus Garvey Surrounded by Federal Agents, 1924</a:t>
            </a:r>
          </a:p>
        </p:txBody>
      </p:sp>
      <p:pic>
        <p:nvPicPr>
          <p:cNvPr id="46083" name="Picture 4" descr="Marcus Garvey on Trial, New York City, 1923"/>
          <p:cNvPicPr>
            <a:picLocks noGrp="1" noChangeAspect="1" noChangeArrowheads="1"/>
          </p:cNvPicPr>
          <p:nvPr>
            <p:ph idx="1"/>
          </p:nvPr>
        </p:nvPicPr>
        <p:blipFill>
          <a:blip r:embed="rId2" cstate="print"/>
          <a:srcRect/>
          <a:stretch>
            <a:fillRect/>
          </a:stretch>
        </p:blipFill>
        <p:spPr>
          <a:xfrm>
            <a:off x="2667000" y="762000"/>
            <a:ext cx="4086225" cy="6096000"/>
          </a:xfr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457200" y="277813"/>
            <a:ext cx="8229600" cy="560387"/>
          </a:xfrm>
        </p:spPr>
        <p:txBody>
          <a:bodyPr/>
          <a:lstStyle/>
          <a:p>
            <a:pPr eaLnBrk="1" hangingPunct="1">
              <a:defRPr/>
            </a:pPr>
            <a:r>
              <a:rPr lang="en-US" sz="3200"/>
              <a:t>Ku Klux Klan March on Pennsylvania, Avenue, Washington, D.C. 1925</a:t>
            </a:r>
          </a:p>
        </p:txBody>
      </p:sp>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799" y="1295400"/>
            <a:ext cx="7652789" cy="5562600"/>
          </a:xfr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0"/>
            <a:ext cx="8229600" cy="533400"/>
          </a:xfrm>
        </p:spPr>
        <p:txBody>
          <a:bodyPr/>
          <a:lstStyle/>
          <a:p>
            <a:pPr eaLnBrk="1" hangingPunct="1">
              <a:defRPr/>
            </a:pPr>
            <a:r>
              <a:rPr lang="en-US" sz="3600" dirty="0"/>
              <a:t>“We were the first fascists.”</a:t>
            </a:r>
          </a:p>
        </p:txBody>
      </p:sp>
      <p:pic>
        <p:nvPicPr>
          <p:cNvPr id="24579" name="Picture 3" descr="UNIA Paramilitary Unit, The African Legion"/>
          <p:cNvPicPr>
            <a:picLocks noGrp="1" noChangeAspect="1" noChangeArrowheads="1"/>
          </p:cNvPicPr>
          <p:nvPr>
            <p:ph idx="1"/>
          </p:nvPr>
        </p:nvPicPr>
        <p:blipFill>
          <a:blip r:embed="rId2" cstate="print"/>
          <a:srcRect/>
          <a:stretch>
            <a:fillRect/>
          </a:stretch>
        </p:blipFill>
        <p:spPr>
          <a:xfrm>
            <a:off x="-1143000" y="1600200"/>
            <a:ext cx="6308936" cy="4114800"/>
          </a:xfrm>
          <a:noFill/>
        </p:spPr>
      </p:pic>
      <p:pic>
        <p:nvPicPr>
          <p:cNvPr id="2" name="Picture 1" descr="C:\Users\Taylor\Desktop\Benito Mussolini.jpg"/>
          <p:cNvPicPr>
            <a:picLocks noChangeAspect="1" noChangeArrowheads="1"/>
          </p:cNvPicPr>
          <p:nvPr/>
        </p:nvPicPr>
        <p:blipFill>
          <a:blip r:embed="rId3" cstate="print"/>
          <a:srcRect/>
          <a:stretch>
            <a:fillRect/>
          </a:stretch>
        </p:blipFill>
        <p:spPr bwMode="auto">
          <a:xfrm>
            <a:off x="5257800" y="1205345"/>
            <a:ext cx="3886200" cy="5652655"/>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838200"/>
          </a:xfrm>
        </p:spPr>
        <p:txBody>
          <a:bodyPr/>
          <a:lstStyle/>
          <a:p>
            <a:r>
              <a:rPr lang="en-US" dirty="0"/>
              <a:t>The Quotable Garvey</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288" y="764382"/>
            <a:ext cx="2773362" cy="2773362"/>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7650" y="764382"/>
            <a:ext cx="6400800" cy="35433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44" y="4025899"/>
            <a:ext cx="5429250" cy="259080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07306" y="3537744"/>
            <a:ext cx="3744375" cy="5183186"/>
          </a:xfrm>
          <a:prstGeom prst="rect">
            <a:avLst/>
          </a:prstGeom>
        </p:spPr>
      </p:pic>
    </p:spTree>
    <p:extLst>
      <p:ext uri="{BB962C8B-B14F-4D97-AF65-F5344CB8AC3E}">
        <p14:creationId xmlns:p14="http://schemas.microsoft.com/office/powerpoint/2010/main" val="15738620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941387"/>
          </a:xfrm>
        </p:spPr>
        <p:txBody>
          <a:bodyPr/>
          <a:lstStyle/>
          <a:p>
            <a:pPr eaLnBrk="1" hangingPunct="1">
              <a:defRPr/>
            </a:pPr>
            <a:r>
              <a:rPr lang="en-US" sz="2800" dirty="0"/>
              <a:t>Malcolm X, The Panthers in Seattle, Amiri Baraka </a:t>
            </a:r>
            <a:br>
              <a:rPr lang="en-US" sz="2800" dirty="0"/>
            </a:br>
            <a:endParaRPr lang="en-US" sz="2800" dirty="0"/>
          </a:p>
        </p:txBody>
      </p:sp>
      <p:pic>
        <p:nvPicPr>
          <p:cNvPr id="48131" name="Picture 2" descr="C:\Users\Best Buy\Pictures\322 Illustrations\1965-1974, The Black Power Era\Malcolm X Speaks.jpg"/>
          <p:cNvPicPr>
            <a:picLocks noGrp="1" noChangeAspect="1" noChangeArrowheads="1"/>
          </p:cNvPicPr>
          <p:nvPr>
            <p:ph idx="1"/>
          </p:nvPr>
        </p:nvPicPr>
        <p:blipFill>
          <a:blip r:embed="rId2" cstate="print"/>
          <a:srcRect/>
          <a:stretch>
            <a:fillRect/>
          </a:stretch>
        </p:blipFill>
        <p:spPr>
          <a:xfrm>
            <a:off x="0" y="914400"/>
            <a:ext cx="3300413" cy="3768725"/>
          </a:xfrm>
          <a:noFill/>
        </p:spPr>
      </p:pic>
      <p:pic>
        <p:nvPicPr>
          <p:cNvPr id="48132" name="Picture 3" descr="C:\Users\Best Buy\Desktop\Black Panthers Demonstrating in front of U.S. Courthouse, Seattle, 1969.jpg"/>
          <p:cNvPicPr>
            <a:picLocks noChangeAspect="1" noChangeArrowheads="1"/>
          </p:cNvPicPr>
          <p:nvPr/>
        </p:nvPicPr>
        <p:blipFill>
          <a:blip r:embed="rId3" cstate="print"/>
          <a:srcRect/>
          <a:stretch>
            <a:fillRect/>
          </a:stretch>
        </p:blipFill>
        <p:spPr bwMode="auto">
          <a:xfrm>
            <a:off x="1752600" y="3657600"/>
            <a:ext cx="4056063" cy="3200400"/>
          </a:xfrm>
          <a:prstGeom prst="rect">
            <a:avLst/>
          </a:prstGeom>
          <a:noFill/>
          <a:ln w="9525">
            <a:noFill/>
            <a:miter lim="800000"/>
            <a:headEnd/>
            <a:tailEnd/>
          </a:ln>
        </p:spPr>
      </p:pic>
      <p:pic>
        <p:nvPicPr>
          <p:cNvPr id="48133" name="Picture 4" descr="C:\Users\Best Buy\Desktop\Amiri Baraka and Wife, 1967.jpg"/>
          <p:cNvPicPr>
            <a:picLocks noChangeAspect="1" noChangeArrowheads="1"/>
          </p:cNvPicPr>
          <p:nvPr/>
        </p:nvPicPr>
        <p:blipFill>
          <a:blip r:embed="rId4" cstate="print"/>
          <a:srcRect/>
          <a:stretch>
            <a:fillRect/>
          </a:stretch>
        </p:blipFill>
        <p:spPr bwMode="auto">
          <a:xfrm>
            <a:off x="5810250" y="1447800"/>
            <a:ext cx="3333750" cy="4248150"/>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pPr eaLnBrk="1" hangingPunct="1">
              <a:defRPr/>
            </a:pPr>
            <a:r>
              <a:rPr lang="en-US" sz="4000" dirty="0"/>
              <a:t>Former Garveyites:</a:t>
            </a:r>
            <a:br>
              <a:rPr lang="en-US" sz="4000" dirty="0"/>
            </a:br>
            <a:r>
              <a:rPr lang="en-US" sz="2800" dirty="0"/>
              <a:t>Michael Manley, Prime Minister, Jamaica</a:t>
            </a:r>
            <a:br>
              <a:rPr lang="en-US" sz="2800" dirty="0"/>
            </a:br>
            <a:r>
              <a:rPr lang="en-US" sz="2800" dirty="0"/>
              <a:t>Kwame Nkrumah, First President of Ghana</a:t>
            </a:r>
            <a:br>
              <a:rPr lang="en-US" sz="2800" dirty="0"/>
            </a:br>
            <a:r>
              <a:rPr lang="en-US" sz="2800" dirty="0"/>
              <a:t>Nnamdi Azikiwe, First President of Nigeria</a:t>
            </a:r>
          </a:p>
        </p:txBody>
      </p:sp>
      <p:pic>
        <p:nvPicPr>
          <p:cNvPr id="49155" name="Picture 4" descr="Nmamdi Azikiwe (public domain)"/>
          <p:cNvPicPr>
            <a:picLocks noGrp="1" noChangeAspect="1" noChangeArrowheads="1"/>
          </p:cNvPicPr>
          <p:nvPr>
            <p:ph sz="half" idx="1"/>
          </p:nvPr>
        </p:nvPicPr>
        <p:blipFill>
          <a:blip r:embed="rId2" cstate="print"/>
          <a:srcRect/>
          <a:stretch>
            <a:fillRect/>
          </a:stretch>
        </p:blipFill>
        <p:spPr>
          <a:xfrm>
            <a:off x="6249988" y="2667000"/>
            <a:ext cx="2894012" cy="3810000"/>
          </a:xfrm>
          <a:noFill/>
        </p:spPr>
      </p:pic>
      <p:pic>
        <p:nvPicPr>
          <p:cNvPr id="49156" name="Picture 6" descr="Michael Norman Manley, First Prime Minister of Jamaica, 1962"/>
          <p:cNvPicPr>
            <a:picLocks noGrp="1" noChangeAspect="1" noChangeArrowheads="1"/>
          </p:cNvPicPr>
          <p:nvPr>
            <p:ph sz="quarter" idx="2"/>
          </p:nvPr>
        </p:nvPicPr>
        <p:blipFill>
          <a:blip r:embed="rId3" cstate="print"/>
          <a:srcRect/>
          <a:stretch>
            <a:fillRect/>
          </a:stretch>
        </p:blipFill>
        <p:spPr>
          <a:xfrm>
            <a:off x="-381000" y="2895600"/>
            <a:ext cx="3733800" cy="3121025"/>
          </a:xfrm>
          <a:noFill/>
        </p:spPr>
      </p:pic>
      <p:pic>
        <p:nvPicPr>
          <p:cNvPr id="49157" name="Picture 8" descr="Kwame Nkrumah (Time Magazine)"/>
          <p:cNvPicPr>
            <a:picLocks noGrp="1" noChangeAspect="1" noChangeArrowheads="1"/>
          </p:cNvPicPr>
          <p:nvPr>
            <p:ph sz="quarter" idx="3"/>
          </p:nvPr>
        </p:nvPicPr>
        <p:blipFill>
          <a:blip r:embed="rId4" cstate="print"/>
          <a:srcRect/>
          <a:stretch>
            <a:fillRect/>
          </a:stretch>
        </p:blipFill>
        <p:spPr>
          <a:xfrm>
            <a:off x="3276600" y="2590800"/>
            <a:ext cx="3060700" cy="4038600"/>
          </a:xfr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224"/>
            <a:ext cx="9067800" cy="990600"/>
          </a:xfrm>
        </p:spPr>
        <p:txBody>
          <a:bodyPr/>
          <a:lstStyle/>
          <a:p>
            <a:r>
              <a:rPr lang="en-US" sz="4000" dirty="0"/>
              <a:t>Kwame Nkrumah on Marcus Garvey</a:t>
            </a:r>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60930" y="1066800"/>
            <a:ext cx="9443030" cy="5714999"/>
          </a:xfrm>
        </p:spPr>
      </p:pic>
      <p:sp>
        <p:nvSpPr>
          <p:cNvPr id="4" name="Content Placeholder 3"/>
          <p:cNvSpPr>
            <a:spLocks noGrp="1"/>
          </p:cNvSpPr>
          <p:nvPr>
            <p:ph sz="quarter" idx="2"/>
          </p:nvPr>
        </p:nvSpPr>
        <p:spPr/>
        <p:txBody>
          <a:bodyPr/>
          <a:lstStyle/>
          <a:p>
            <a:endParaRPr lang="en-US"/>
          </a:p>
        </p:txBody>
      </p:sp>
      <p:sp>
        <p:nvSpPr>
          <p:cNvPr id="5" name="Content Placeholder 4"/>
          <p:cNvSpPr>
            <a:spLocks noGrp="1"/>
          </p:cNvSpPr>
          <p:nvPr>
            <p:ph sz="quarter" idx="3"/>
          </p:nvPr>
        </p:nvSpPr>
        <p:spPr/>
        <p:txBody>
          <a:bodyPr/>
          <a:lstStyle/>
          <a:p>
            <a:endParaRPr lang="en-US"/>
          </a:p>
        </p:txBody>
      </p:sp>
    </p:spTree>
    <p:extLst>
      <p:ext uri="{BB962C8B-B14F-4D97-AF65-F5344CB8AC3E}">
        <p14:creationId xmlns:p14="http://schemas.microsoft.com/office/powerpoint/2010/main" val="34997209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9" name="Rectangle 5"/>
          <p:cNvSpPr>
            <a:spLocks noGrp="1" noChangeArrowheads="1"/>
          </p:cNvSpPr>
          <p:nvPr>
            <p:ph type="title"/>
          </p:nvPr>
        </p:nvSpPr>
        <p:spPr>
          <a:xfrm>
            <a:off x="0" y="228600"/>
            <a:ext cx="9144000" cy="381000"/>
          </a:xfrm>
        </p:spPr>
        <p:txBody>
          <a:bodyPr/>
          <a:lstStyle/>
          <a:p>
            <a:pPr eaLnBrk="1" hangingPunct="1">
              <a:defRPr/>
            </a:pPr>
            <a:r>
              <a:rPr lang="en-US" sz="3200"/>
              <a:t>Black Star Square, Accra, Ghana, 1998</a:t>
            </a:r>
            <a:br>
              <a:rPr lang="en-US" sz="3200"/>
            </a:br>
            <a:endParaRPr lang="en-US" sz="3200"/>
          </a:p>
        </p:txBody>
      </p:sp>
      <p:pic>
        <p:nvPicPr>
          <p:cNvPr id="50179" name="Picture 4" descr="Black Star Square, Accra, Ghana"/>
          <p:cNvPicPr>
            <a:picLocks noGrp="1" noChangeAspect="1" noChangeArrowheads="1"/>
          </p:cNvPicPr>
          <p:nvPr>
            <p:ph idx="1"/>
          </p:nvPr>
        </p:nvPicPr>
        <p:blipFill>
          <a:blip r:embed="rId2" cstate="print"/>
          <a:srcRect/>
          <a:stretch>
            <a:fillRect/>
          </a:stretch>
        </p:blipFill>
        <p:spPr>
          <a:xfrm>
            <a:off x="0" y="461962"/>
            <a:ext cx="9677400" cy="6405563"/>
          </a:xfrm>
          <a:noFill/>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990600"/>
          </a:xfrm>
        </p:spPr>
        <p:txBody>
          <a:bodyPr/>
          <a:lstStyle/>
          <a:p>
            <a:r>
              <a:rPr lang="en-US" sz="3200" dirty="0"/>
              <a:t>Jomo Kenyatta and Thurgood Marshall, 1964</a:t>
            </a:r>
          </a:p>
        </p:txBody>
      </p:sp>
      <p:pic>
        <p:nvPicPr>
          <p:cNvPr id="81922" name="Picture 2" descr="C:\Users\Taylor\Pictures\WEBSITE PHOTOS\Africa  Photos\Jomo Kenyatta and Thurgood Marshall (www.law.duke.edu).jpg"/>
          <p:cNvPicPr>
            <a:picLocks noGrp="1" noChangeAspect="1" noChangeArrowheads="1"/>
          </p:cNvPicPr>
          <p:nvPr>
            <p:ph idx="1"/>
          </p:nvPr>
        </p:nvPicPr>
        <p:blipFill>
          <a:blip r:embed="rId2" cstate="print"/>
          <a:srcRect/>
          <a:stretch>
            <a:fillRect/>
          </a:stretch>
        </p:blipFill>
        <p:spPr bwMode="auto">
          <a:xfrm>
            <a:off x="685800" y="914400"/>
            <a:ext cx="7885373" cy="5943600"/>
          </a:xfrm>
          <a:prstGeom prst="rect">
            <a:avLst/>
          </a:prstGeom>
          <a:no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Kenneth Kaunda of Zambia at 30 and at 65</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212" y="1828800"/>
            <a:ext cx="3807446" cy="5000625"/>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4653" y="2122443"/>
            <a:ext cx="5099347" cy="3897358"/>
          </a:xfrm>
          <a:prstGeom prst="rect">
            <a:avLst/>
          </a:prstGeom>
        </p:spPr>
      </p:pic>
    </p:spTree>
    <p:extLst>
      <p:ext uri="{BB962C8B-B14F-4D97-AF65-F5344CB8AC3E}">
        <p14:creationId xmlns:p14="http://schemas.microsoft.com/office/powerpoint/2010/main" val="18249794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139825"/>
          </a:xfrm>
        </p:spPr>
        <p:txBody>
          <a:bodyPr/>
          <a:lstStyle/>
          <a:p>
            <a:r>
              <a:rPr lang="en-US" sz="4000" dirty="0"/>
              <a:t>Celebrating Marcus Garvey in Nigeria</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91675" y="1417638"/>
            <a:ext cx="7560650" cy="5475966"/>
          </a:xfrm>
        </p:spPr>
      </p:pic>
    </p:spTree>
    <p:extLst>
      <p:ext uri="{BB962C8B-B14F-4D97-AF65-F5344CB8AC3E}">
        <p14:creationId xmlns:p14="http://schemas.microsoft.com/office/powerpoint/2010/main" val="23913223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139825"/>
          </a:xfrm>
        </p:spPr>
        <p:txBody>
          <a:bodyPr/>
          <a:lstStyle/>
          <a:p>
            <a:r>
              <a:rPr lang="en-US" sz="3200" dirty="0"/>
              <a:t>Theresa Brewer, </a:t>
            </a:r>
            <a:br>
              <a:rPr lang="en-US" sz="3200" dirty="0"/>
            </a:br>
            <a:r>
              <a:rPr lang="en-US" sz="3200" dirty="0"/>
              <a:t>Head of the UNIA in Nova Scotia, 2006</a:t>
            </a:r>
          </a:p>
        </p:txBody>
      </p:sp>
      <p:pic>
        <p:nvPicPr>
          <p:cNvPr id="82946" name="Picture 2" descr="C:\Users\Taylor\Desktop\Wednesday Garvey Images\Theresa Brewer, Head of the UNIA in Nova Scotia.jpg"/>
          <p:cNvPicPr>
            <a:picLocks noGrp="1" noChangeAspect="1" noChangeArrowheads="1"/>
          </p:cNvPicPr>
          <p:nvPr>
            <p:ph idx="1"/>
          </p:nvPr>
        </p:nvPicPr>
        <p:blipFill>
          <a:blip r:embed="rId2" cstate="print"/>
          <a:srcRect/>
          <a:stretch>
            <a:fillRect/>
          </a:stretch>
        </p:blipFill>
        <p:spPr bwMode="auto">
          <a:xfrm>
            <a:off x="685800" y="1676400"/>
            <a:ext cx="7772400" cy="5181600"/>
          </a:xfrm>
          <a:prstGeom prst="rect">
            <a:avLst/>
          </a:prstGeom>
          <a:no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7" name="Rectangle 5"/>
          <p:cNvSpPr>
            <a:spLocks noGrp="1" noChangeArrowheads="1"/>
          </p:cNvSpPr>
          <p:nvPr>
            <p:ph type="title"/>
          </p:nvPr>
        </p:nvSpPr>
        <p:spPr>
          <a:xfrm>
            <a:off x="457200" y="0"/>
            <a:ext cx="8229600" cy="1066800"/>
          </a:xfrm>
        </p:spPr>
        <p:txBody>
          <a:bodyPr/>
          <a:lstStyle/>
          <a:p>
            <a:pPr eaLnBrk="1" hangingPunct="1">
              <a:defRPr/>
            </a:pPr>
            <a:r>
              <a:rPr lang="en-US" sz="3200" dirty="0"/>
              <a:t>The UNIA’s Contemporary Influence:</a:t>
            </a:r>
            <a:br>
              <a:rPr lang="en-US" sz="3200" dirty="0"/>
            </a:br>
            <a:r>
              <a:rPr lang="en-US" sz="3200" dirty="0"/>
              <a:t>Assata Shakur’s Website, 2007</a:t>
            </a:r>
            <a:r>
              <a:rPr lang="en-US" sz="4000" dirty="0"/>
              <a:t> </a:t>
            </a:r>
          </a:p>
        </p:txBody>
      </p:sp>
      <p:pic>
        <p:nvPicPr>
          <p:cNvPr id="51203" name="Picture 4" descr="UNIA Pledge Today"/>
          <p:cNvPicPr>
            <a:picLocks noGrp="1" noChangeAspect="1" noChangeArrowheads="1"/>
          </p:cNvPicPr>
          <p:nvPr>
            <p:ph idx="1"/>
          </p:nvPr>
        </p:nvPicPr>
        <p:blipFill>
          <a:blip r:embed="rId2" cstate="print"/>
          <a:srcRect/>
          <a:stretch>
            <a:fillRect/>
          </a:stretch>
        </p:blipFill>
        <p:spPr>
          <a:xfrm>
            <a:off x="838200" y="1219200"/>
            <a:ext cx="7516430" cy="5638800"/>
          </a:xfrm>
          <a:noFill/>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9" name="Rectangle 7"/>
          <p:cNvSpPr>
            <a:spLocks noGrp="1" noChangeArrowheads="1"/>
          </p:cNvSpPr>
          <p:nvPr>
            <p:ph type="title"/>
          </p:nvPr>
        </p:nvSpPr>
        <p:spPr/>
        <p:txBody>
          <a:bodyPr/>
          <a:lstStyle/>
          <a:p>
            <a:pPr eaLnBrk="1" hangingPunct="1">
              <a:defRPr/>
            </a:pPr>
            <a:endParaRPr lang="en-US"/>
          </a:p>
        </p:txBody>
      </p:sp>
      <p:pic>
        <p:nvPicPr>
          <p:cNvPr id="52227" name="Picture 4" descr="UNIA African Legion Father &amp; Son"/>
          <p:cNvPicPr>
            <a:picLocks noGrp="1" noChangeAspect="1" noChangeArrowheads="1"/>
          </p:cNvPicPr>
          <p:nvPr>
            <p:ph sz="half" idx="1"/>
          </p:nvPr>
        </p:nvPicPr>
        <p:blipFill>
          <a:blip r:embed="rId2" cstate="print"/>
          <a:srcRect/>
          <a:stretch>
            <a:fillRect/>
          </a:stretch>
        </p:blipFill>
        <p:spPr>
          <a:xfrm>
            <a:off x="3970338" y="0"/>
            <a:ext cx="5335587" cy="6858000"/>
          </a:xfrm>
          <a:noFill/>
        </p:spPr>
      </p:pic>
      <p:sp>
        <p:nvSpPr>
          <p:cNvPr id="54280" name="Rectangle 8"/>
          <p:cNvSpPr>
            <a:spLocks noGrp="1" noChangeArrowheads="1"/>
          </p:cNvSpPr>
          <p:nvPr>
            <p:ph type="body" sz="half" idx="2"/>
          </p:nvPr>
        </p:nvSpPr>
        <p:spPr>
          <a:xfrm>
            <a:off x="228600" y="1066800"/>
            <a:ext cx="3741738" cy="5791200"/>
          </a:xfrm>
        </p:spPr>
        <p:txBody>
          <a:bodyPr/>
          <a:lstStyle/>
          <a:p>
            <a:pPr marL="0" indent="0" eaLnBrk="1" hangingPunct="1">
              <a:buNone/>
              <a:defRPr/>
            </a:pPr>
            <a:r>
              <a:rPr lang="en-US" sz="2400" dirty="0"/>
              <a:t>If every Negro could have put every dime, every penny into the sea, and if he might get in exchange the knowledge that he was somebody, that he meant something in this world, he would gladly do it...  The [UNIA] was a loss in money but a gain in soul.</a:t>
            </a:r>
          </a:p>
          <a:p>
            <a:pPr lvl="2" eaLnBrk="1" hangingPunct="1">
              <a:defRPr/>
            </a:pPr>
            <a:r>
              <a:rPr lang="en-US" sz="1800" dirty="0"/>
              <a:t>Unidentified UNIA Supporter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0" y="277813"/>
            <a:ext cx="9144000" cy="560387"/>
          </a:xfrm>
        </p:spPr>
        <p:txBody>
          <a:bodyPr/>
          <a:lstStyle/>
          <a:p>
            <a:pPr eaLnBrk="1" hangingPunct="1">
              <a:defRPr/>
            </a:pPr>
            <a:r>
              <a:rPr lang="en-US" sz="4000"/>
              <a:t>The Communists and African America</a:t>
            </a:r>
          </a:p>
        </p:txBody>
      </p:sp>
      <p:pic>
        <p:nvPicPr>
          <p:cNvPr id="53251" name="Picture 4" descr="Communist Led Unemployed Workers Rally, Harrisburg, Pa"/>
          <p:cNvPicPr>
            <a:picLocks noGrp="1" noChangeAspect="1" noChangeArrowheads="1"/>
          </p:cNvPicPr>
          <p:nvPr>
            <p:ph idx="1"/>
          </p:nvPr>
        </p:nvPicPr>
        <p:blipFill>
          <a:blip r:embed="rId2" cstate="print"/>
          <a:srcRect/>
          <a:stretch>
            <a:fillRect/>
          </a:stretch>
        </p:blipFill>
        <p:spPr>
          <a:xfrm>
            <a:off x="304800" y="919163"/>
            <a:ext cx="8382000" cy="5784850"/>
          </a:xfrm>
          <a:noFill/>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219199"/>
          </a:xfrm>
        </p:spPr>
        <p:txBody>
          <a:bodyPr/>
          <a:lstStyle/>
          <a:p>
            <a:r>
              <a:rPr lang="en-US" dirty="0"/>
              <a:t>Bernie Sanders on the </a:t>
            </a:r>
            <a:br>
              <a:rPr lang="en-US" dirty="0"/>
            </a:br>
            <a:r>
              <a:rPr lang="en-US" dirty="0"/>
              <a:t>Campaign Trail, 2016</a:t>
            </a:r>
          </a:p>
        </p:txBody>
      </p:sp>
      <p:pic>
        <p:nvPicPr>
          <p:cNvPr id="5" name="Content Placeholder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0" y="1600200"/>
            <a:ext cx="9132574" cy="5133811"/>
          </a:xfrm>
        </p:spPr>
      </p:pic>
      <p:sp>
        <p:nvSpPr>
          <p:cNvPr id="4" name="Text Placeholder 3"/>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35793527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6" name="Rectangle 8"/>
          <p:cNvSpPr>
            <a:spLocks noGrp="1" noChangeArrowheads="1"/>
          </p:cNvSpPr>
          <p:nvPr>
            <p:ph type="title"/>
          </p:nvPr>
        </p:nvSpPr>
        <p:spPr/>
        <p:txBody>
          <a:bodyPr/>
          <a:lstStyle/>
          <a:p>
            <a:pPr eaLnBrk="1" hangingPunct="1">
              <a:defRPr/>
            </a:pPr>
            <a:r>
              <a:rPr lang="en-US" sz="4000"/>
              <a:t>Socialism and the Class Struggle</a:t>
            </a:r>
          </a:p>
        </p:txBody>
      </p:sp>
      <p:pic>
        <p:nvPicPr>
          <p:cNvPr id="54275" name="Picture 4" descr="Cartoon, From These Depths, ca"/>
          <p:cNvPicPr>
            <a:picLocks noGrp="1" noChangeAspect="1" noChangeArrowheads="1"/>
          </p:cNvPicPr>
          <p:nvPr>
            <p:ph sz="half" idx="1"/>
          </p:nvPr>
        </p:nvPicPr>
        <p:blipFill>
          <a:blip r:embed="rId2" cstate="print"/>
          <a:srcRect/>
          <a:stretch>
            <a:fillRect/>
          </a:stretch>
        </p:blipFill>
        <p:spPr>
          <a:xfrm>
            <a:off x="0" y="1600200"/>
            <a:ext cx="3719513" cy="5257800"/>
          </a:xfrm>
          <a:noFill/>
        </p:spPr>
      </p:pic>
      <p:pic>
        <p:nvPicPr>
          <p:cNvPr id="54276" name="Picture 7" descr="Haymarket Square Riot"/>
          <p:cNvPicPr>
            <a:picLocks noGrp="1" noChangeAspect="1" noChangeArrowheads="1"/>
          </p:cNvPicPr>
          <p:nvPr>
            <p:ph sz="half" idx="2"/>
          </p:nvPr>
        </p:nvPicPr>
        <p:blipFill>
          <a:blip r:embed="rId3" cstate="print"/>
          <a:srcRect/>
          <a:stretch>
            <a:fillRect/>
          </a:stretch>
        </p:blipFill>
        <p:spPr>
          <a:xfrm>
            <a:off x="3810000" y="1981200"/>
            <a:ext cx="5334000" cy="3954463"/>
          </a:xfrm>
          <a:noFill/>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5" name="Rectangle 5"/>
          <p:cNvSpPr>
            <a:spLocks noGrp="1" noChangeArrowheads="1"/>
          </p:cNvSpPr>
          <p:nvPr>
            <p:ph type="title"/>
          </p:nvPr>
        </p:nvSpPr>
        <p:spPr>
          <a:xfrm>
            <a:off x="457200" y="0"/>
            <a:ext cx="8229600" cy="685800"/>
          </a:xfrm>
        </p:spPr>
        <p:txBody>
          <a:bodyPr/>
          <a:lstStyle/>
          <a:p>
            <a:pPr eaLnBrk="1" hangingPunct="1">
              <a:defRPr/>
            </a:pPr>
            <a:r>
              <a:rPr lang="en-US" sz="2800"/>
              <a:t>Towns and Cities With Socialist Mayors, 1910</a:t>
            </a:r>
          </a:p>
        </p:txBody>
      </p:sp>
      <p:pic>
        <p:nvPicPr>
          <p:cNvPr id="55299" name="Picture 4" descr="Towns and Cities with Socialist Mayors, 1900-1920 (GML)"/>
          <p:cNvPicPr>
            <a:picLocks noGrp="1" noChangeAspect="1" noChangeArrowheads="1"/>
          </p:cNvPicPr>
          <p:nvPr>
            <p:ph idx="1"/>
          </p:nvPr>
        </p:nvPicPr>
        <p:blipFill>
          <a:blip r:embed="rId2" cstate="print"/>
          <a:srcRect/>
          <a:stretch>
            <a:fillRect/>
          </a:stretch>
        </p:blipFill>
        <p:spPr>
          <a:xfrm>
            <a:off x="228600" y="585788"/>
            <a:ext cx="8686800" cy="6272212"/>
          </a:xfrm>
          <a:noFill/>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9" name="Rectangle 5"/>
          <p:cNvSpPr>
            <a:spLocks noGrp="1" noChangeArrowheads="1"/>
          </p:cNvSpPr>
          <p:nvPr>
            <p:ph type="title"/>
          </p:nvPr>
        </p:nvSpPr>
        <p:spPr/>
        <p:txBody>
          <a:bodyPr/>
          <a:lstStyle/>
          <a:p>
            <a:pPr eaLnBrk="1" hangingPunct="1">
              <a:defRPr/>
            </a:pPr>
            <a:r>
              <a:rPr lang="en-US" dirty="0"/>
              <a:t>Eugene V. Debs, 1901</a:t>
            </a:r>
          </a:p>
        </p:txBody>
      </p:sp>
      <p:pic>
        <p:nvPicPr>
          <p:cNvPr id="56323" name="Picture 8" descr="Eugene Debs in Canton, Ohio, 1918 (www"/>
          <p:cNvPicPr>
            <a:picLocks noGrp="1" noChangeAspect="1" noChangeArrowheads="1"/>
          </p:cNvPicPr>
          <p:nvPr>
            <p:ph sz="half" idx="1"/>
          </p:nvPr>
        </p:nvPicPr>
        <p:blipFill>
          <a:blip r:embed="rId2" cstate="print"/>
          <a:srcRect/>
          <a:stretch>
            <a:fillRect/>
          </a:stretch>
        </p:blipFill>
        <p:spPr>
          <a:xfrm>
            <a:off x="0" y="1981200"/>
            <a:ext cx="5867400" cy="4048125"/>
          </a:xfrm>
        </p:spPr>
      </p:pic>
      <p:sp>
        <p:nvSpPr>
          <p:cNvPr id="149513" name="Rectangle 9"/>
          <p:cNvSpPr>
            <a:spLocks noGrp="1" noChangeArrowheads="1"/>
          </p:cNvSpPr>
          <p:nvPr>
            <p:ph type="body" sz="half" idx="2"/>
          </p:nvPr>
        </p:nvSpPr>
        <p:spPr>
          <a:xfrm>
            <a:off x="5943600" y="1600200"/>
            <a:ext cx="3200400" cy="4530725"/>
          </a:xfrm>
        </p:spPr>
        <p:txBody>
          <a:bodyPr/>
          <a:lstStyle/>
          <a:p>
            <a:pPr marL="0" indent="0" eaLnBrk="1" hangingPunct="1">
              <a:lnSpc>
                <a:spcPct val="90000"/>
              </a:lnSpc>
              <a:buNone/>
              <a:defRPr/>
            </a:pPr>
            <a:r>
              <a:rPr lang="en-US" sz="2800" dirty="0"/>
              <a:t>We have nothing special to offer the Negro.  The Socialist Party is the Party of the whole working class, regardless of color—the whole working class of the whole world.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139825"/>
          </a:xfrm>
        </p:spPr>
        <p:txBody>
          <a:bodyPr/>
          <a:lstStyle/>
          <a:p>
            <a:r>
              <a:rPr lang="en-US" sz="4000" dirty="0"/>
              <a:t>Jack London on Race and Socialism</a:t>
            </a:r>
          </a:p>
        </p:txBody>
      </p:sp>
      <p:sp>
        <p:nvSpPr>
          <p:cNvPr id="4" name="Text Placeholder 3"/>
          <p:cNvSpPr>
            <a:spLocks noGrp="1"/>
          </p:cNvSpPr>
          <p:nvPr>
            <p:ph type="body" sz="half" idx="2"/>
          </p:nvPr>
        </p:nvSpPr>
        <p:spPr>
          <a:xfrm>
            <a:off x="4648200" y="2286000"/>
            <a:ext cx="4038600" cy="3844925"/>
          </a:xfrm>
        </p:spPr>
        <p:txBody>
          <a:bodyPr/>
          <a:lstStyle/>
          <a:p>
            <a:pPr marL="0" indent="0">
              <a:buNone/>
            </a:pPr>
            <a:r>
              <a:rPr lang="en-US" dirty="0"/>
              <a:t>I am a white man first and then a Socialist.</a:t>
            </a:r>
          </a:p>
        </p:txBody>
      </p:sp>
      <p:pic>
        <p:nvPicPr>
          <p:cNvPr id="2050" name="Picture 2" descr="C:\Users\User\Desktop\Jack London.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18205" y="1600200"/>
            <a:ext cx="3792188" cy="525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69094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4" name="Rectangle 8"/>
          <p:cNvSpPr>
            <a:spLocks noGrp="1" noChangeArrowheads="1"/>
          </p:cNvSpPr>
          <p:nvPr>
            <p:ph type="title"/>
          </p:nvPr>
        </p:nvSpPr>
        <p:spPr/>
        <p:txBody>
          <a:bodyPr/>
          <a:lstStyle/>
          <a:p>
            <a:pPr eaLnBrk="1" hangingPunct="1">
              <a:defRPr/>
            </a:pPr>
            <a:endParaRPr lang="en-US"/>
          </a:p>
        </p:txBody>
      </p:sp>
      <p:pic>
        <p:nvPicPr>
          <p:cNvPr id="31747" name="Picture 4" descr="Industrial Workers, Newport News, Va"/>
          <p:cNvPicPr>
            <a:picLocks noGrp="1" noChangeAspect="1" noChangeArrowheads="1"/>
          </p:cNvPicPr>
          <p:nvPr>
            <p:ph sz="half" idx="1"/>
          </p:nvPr>
        </p:nvPicPr>
        <p:blipFill>
          <a:blip r:embed="rId2" cstate="print"/>
          <a:srcRect/>
          <a:stretch>
            <a:fillRect/>
          </a:stretch>
        </p:blipFill>
        <p:spPr>
          <a:xfrm>
            <a:off x="-130175" y="0"/>
            <a:ext cx="4624388" cy="6858000"/>
          </a:xfrm>
          <a:noFill/>
        </p:spPr>
      </p:pic>
      <p:pic>
        <p:nvPicPr>
          <p:cNvPr id="31748" name="Picture 7" descr="Black Steelworker, Pittsburgh, 1935"/>
          <p:cNvPicPr>
            <a:picLocks noGrp="1" noChangeAspect="1" noChangeArrowheads="1"/>
          </p:cNvPicPr>
          <p:nvPr>
            <p:ph sz="half" idx="2"/>
          </p:nvPr>
        </p:nvPicPr>
        <p:blipFill>
          <a:blip r:embed="rId3" cstate="print"/>
          <a:srcRect/>
          <a:stretch>
            <a:fillRect/>
          </a:stretch>
        </p:blipFill>
        <p:spPr>
          <a:xfrm>
            <a:off x="4695825" y="0"/>
            <a:ext cx="4518025" cy="6858000"/>
          </a:xfrm>
          <a:noFill/>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pPr eaLnBrk="1" hangingPunct="1">
              <a:defRPr/>
            </a:pPr>
            <a:r>
              <a:rPr lang="en-US" sz="4000" dirty="0"/>
              <a:t>The Russian Revolution:</a:t>
            </a:r>
            <a:br>
              <a:rPr lang="en-US" sz="4000" dirty="0"/>
            </a:br>
            <a:r>
              <a:rPr lang="en-US" sz="3200" dirty="0"/>
              <a:t>St. Petersburg, July 1917</a:t>
            </a:r>
            <a:br>
              <a:rPr lang="en-US" sz="3200" dirty="0"/>
            </a:br>
            <a:r>
              <a:rPr lang="en-US" sz="3200" dirty="0"/>
              <a:t>Vladimir Lenin Addressing a Crowd, 1919</a:t>
            </a:r>
          </a:p>
        </p:txBody>
      </p:sp>
      <p:pic>
        <p:nvPicPr>
          <p:cNvPr id="57347" name="Picture 4" descr="Lenin Addresses The Crowd"/>
          <p:cNvPicPr>
            <a:picLocks noGrp="1" noChangeAspect="1" noChangeArrowheads="1"/>
          </p:cNvPicPr>
          <p:nvPr>
            <p:ph sz="half" idx="1"/>
          </p:nvPr>
        </p:nvPicPr>
        <p:blipFill>
          <a:blip r:embed="rId2" cstate="print"/>
          <a:srcRect/>
          <a:stretch>
            <a:fillRect/>
          </a:stretch>
        </p:blipFill>
        <p:spPr>
          <a:xfrm>
            <a:off x="6096000" y="2514600"/>
            <a:ext cx="3473450" cy="4038600"/>
          </a:xfrm>
          <a:noFill/>
        </p:spPr>
      </p:pic>
      <p:pic>
        <p:nvPicPr>
          <p:cNvPr id="57348" name="Picture 6" descr="The Russian Revolution, July 1917"/>
          <p:cNvPicPr>
            <a:picLocks noGrp="1" noChangeAspect="1" noChangeArrowheads="1"/>
          </p:cNvPicPr>
          <p:nvPr>
            <p:ph sz="half" idx="2"/>
          </p:nvPr>
        </p:nvPicPr>
        <p:blipFill>
          <a:blip r:embed="rId3" cstate="print"/>
          <a:srcRect/>
          <a:stretch>
            <a:fillRect/>
          </a:stretch>
        </p:blipFill>
        <p:spPr>
          <a:xfrm>
            <a:off x="0" y="2209800"/>
            <a:ext cx="5943600" cy="4124325"/>
          </a:xfrm>
          <a:noFill/>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457200" y="277813"/>
            <a:ext cx="8229600" cy="1550987"/>
          </a:xfrm>
        </p:spPr>
        <p:txBody>
          <a:bodyPr/>
          <a:lstStyle/>
          <a:p>
            <a:pPr eaLnBrk="1" hangingPunct="1">
              <a:defRPr/>
            </a:pPr>
            <a:r>
              <a:rPr lang="en-US" sz="4000" dirty="0"/>
              <a:t>The Communist Promise:</a:t>
            </a:r>
            <a:br>
              <a:rPr lang="en-US" sz="4000" dirty="0"/>
            </a:br>
            <a:r>
              <a:rPr lang="en-US" sz="4000" dirty="0"/>
              <a:t>“</a:t>
            </a:r>
            <a:r>
              <a:rPr lang="en-US" sz="3200" dirty="0"/>
              <a:t>We are the vanguard of a workers movement that will overthrow the system, if not today, certainly tomorrow.”</a:t>
            </a:r>
          </a:p>
        </p:txBody>
      </p:sp>
      <p:pic>
        <p:nvPicPr>
          <p:cNvPr id="57347" name="Picture 4" descr="Lenin Addresses The Crowd"/>
          <p:cNvPicPr>
            <a:picLocks noGrp="1" noChangeAspect="1" noChangeArrowheads="1"/>
          </p:cNvPicPr>
          <p:nvPr>
            <p:ph sz="half" idx="1"/>
          </p:nvPr>
        </p:nvPicPr>
        <p:blipFill>
          <a:blip r:embed="rId2" cstate="print"/>
          <a:srcRect/>
          <a:stretch>
            <a:fillRect/>
          </a:stretch>
        </p:blipFill>
        <p:spPr>
          <a:xfrm>
            <a:off x="6096000" y="2514600"/>
            <a:ext cx="3473450" cy="4038600"/>
          </a:xfrm>
          <a:noFill/>
        </p:spPr>
      </p:pic>
      <p:pic>
        <p:nvPicPr>
          <p:cNvPr id="57348" name="Picture 6" descr="The Russian Revolution, July 1917"/>
          <p:cNvPicPr>
            <a:picLocks noGrp="1" noChangeAspect="1" noChangeArrowheads="1"/>
          </p:cNvPicPr>
          <p:nvPr>
            <p:ph sz="half" idx="2"/>
          </p:nvPr>
        </p:nvPicPr>
        <p:blipFill>
          <a:blip r:embed="rId3" cstate="print"/>
          <a:srcRect/>
          <a:stretch>
            <a:fillRect/>
          </a:stretch>
        </p:blipFill>
        <p:spPr>
          <a:xfrm>
            <a:off x="0" y="2209800"/>
            <a:ext cx="5943600" cy="4124325"/>
          </a:xfrm>
          <a:noFill/>
        </p:spPr>
      </p:pic>
    </p:spTree>
    <p:extLst>
      <p:ext uri="{BB962C8B-B14F-4D97-AF65-F5344CB8AC3E}">
        <p14:creationId xmlns:p14="http://schemas.microsoft.com/office/powerpoint/2010/main" val="10073703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457200" y="-228600"/>
            <a:ext cx="8229600" cy="685800"/>
          </a:xfrm>
        </p:spPr>
        <p:txBody>
          <a:bodyPr/>
          <a:lstStyle/>
          <a:p>
            <a:pPr eaLnBrk="1" hangingPunct="1">
              <a:defRPr/>
            </a:pPr>
            <a:br>
              <a:rPr lang="en-US" sz="3600" dirty="0"/>
            </a:br>
            <a:r>
              <a:rPr lang="en-US" sz="2800" dirty="0"/>
              <a:t>Cyril Briggs and the Amsterdam News</a:t>
            </a:r>
          </a:p>
        </p:txBody>
      </p:sp>
      <p:pic>
        <p:nvPicPr>
          <p:cNvPr id="58372" name="Picture 6" descr="Cyrill Briggs,, L"/>
          <p:cNvPicPr>
            <a:picLocks noGrp="1" noChangeAspect="1" noChangeArrowheads="1"/>
          </p:cNvPicPr>
          <p:nvPr>
            <p:ph sz="quarter" idx="2"/>
          </p:nvPr>
        </p:nvPicPr>
        <p:blipFill>
          <a:blip r:embed="rId2" cstate="print"/>
          <a:srcRect/>
          <a:stretch>
            <a:fillRect/>
          </a:stretch>
        </p:blipFill>
        <p:spPr>
          <a:xfrm>
            <a:off x="457200" y="954314"/>
            <a:ext cx="2989809" cy="5867400"/>
          </a:xfrm>
          <a:noFill/>
        </p:spPr>
      </p:pic>
      <p:sp>
        <p:nvSpPr>
          <p:cNvPr id="6" name="Content Placeholder 5"/>
          <p:cNvSpPr>
            <a:spLocks noGrp="1"/>
          </p:cNvSpPr>
          <p:nvPr>
            <p:ph sz="quarter" idx="3"/>
          </p:nvPr>
        </p:nvSpPr>
        <p:spPr/>
        <p:txBody>
          <a:bodyPr/>
          <a:lstStyle/>
          <a:p>
            <a:endParaRPr lang="en-US"/>
          </a:p>
        </p:txBody>
      </p:sp>
      <p:pic>
        <p:nvPicPr>
          <p:cNvPr id="8" name="Picture 3" descr="C:\Users\Taylor\Desktop\Amsterdam News 1.bmp"/>
          <p:cNvPicPr>
            <a:picLocks noChangeAspect="1" noChangeArrowheads="1"/>
          </p:cNvPicPr>
          <p:nvPr/>
        </p:nvPicPr>
        <p:blipFill>
          <a:blip r:embed="rId3" cstate="print"/>
          <a:srcRect/>
          <a:stretch>
            <a:fillRect/>
          </a:stretch>
        </p:blipFill>
        <p:spPr bwMode="auto">
          <a:xfrm>
            <a:off x="4419599" y="838200"/>
            <a:ext cx="3255389" cy="2438400"/>
          </a:xfrm>
          <a:prstGeom prst="rect">
            <a:avLst/>
          </a:prstGeom>
          <a:noFill/>
          <a:ln w="9525">
            <a:noFill/>
            <a:miter lim="800000"/>
            <a:headEnd/>
            <a:tailEnd/>
          </a:ln>
          <a:effectLst/>
        </p:spPr>
      </p:pic>
      <p:pic>
        <p:nvPicPr>
          <p:cNvPr id="9" name="Picture 2" descr="C:\Users\Taylor\Desktop\Amsterdam News 2.jpg"/>
          <p:cNvPicPr>
            <a:picLocks noGrp="1" noChangeAspect="1" noChangeArrowheads="1"/>
          </p:cNvPicPr>
          <p:nvPr>
            <p:ph sz="half" idx="1"/>
          </p:nvPr>
        </p:nvPicPr>
        <p:blipFill>
          <a:blip r:embed="rId4" cstate="print"/>
          <a:srcRect/>
          <a:stretch>
            <a:fillRect/>
          </a:stretch>
        </p:blipFill>
        <p:spPr bwMode="auto">
          <a:xfrm>
            <a:off x="4267201" y="3450074"/>
            <a:ext cx="3505200" cy="3429184"/>
          </a:xfrm>
          <a:prstGeom prst="rect">
            <a:avLst/>
          </a:prstGeom>
          <a:noFill/>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457200" y="-228600"/>
            <a:ext cx="8229600" cy="685800"/>
          </a:xfrm>
        </p:spPr>
        <p:txBody>
          <a:bodyPr/>
          <a:lstStyle/>
          <a:p>
            <a:pPr eaLnBrk="1" hangingPunct="1">
              <a:defRPr/>
            </a:pPr>
            <a:br>
              <a:rPr lang="en-US" sz="3600" dirty="0"/>
            </a:br>
            <a:r>
              <a:rPr lang="en-US" sz="2800" dirty="0"/>
              <a:t>Cyril Briggs and the Crusader, November 1920</a:t>
            </a:r>
          </a:p>
        </p:txBody>
      </p:sp>
      <p:pic>
        <p:nvPicPr>
          <p:cNvPr id="58372" name="Picture 6" descr="Cyrill Briggs,, L"/>
          <p:cNvPicPr>
            <a:picLocks noGrp="1" noChangeAspect="1" noChangeArrowheads="1"/>
          </p:cNvPicPr>
          <p:nvPr>
            <p:ph sz="quarter" idx="2"/>
          </p:nvPr>
        </p:nvPicPr>
        <p:blipFill>
          <a:blip r:embed="rId2" cstate="print"/>
          <a:srcRect/>
          <a:stretch>
            <a:fillRect/>
          </a:stretch>
        </p:blipFill>
        <p:spPr>
          <a:xfrm>
            <a:off x="990600" y="990600"/>
            <a:ext cx="2989809" cy="5867400"/>
          </a:xfrm>
          <a:noFill/>
        </p:spPr>
      </p:pic>
      <p:sp>
        <p:nvSpPr>
          <p:cNvPr id="6" name="Content Placeholder 5"/>
          <p:cNvSpPr>
            <a:spLocks noGrp="1"/>
          </p:cNvSpPr>
          <p:nvPr>
            <p:ph sz="quarter" idx="3"/>
          </p:nvPr>
        </p:nvSpPr>
        <p:spPr/>
        <p:txBody>
          <a:bodyPr/>
          <a:lstStyle/>
          <a:p>
            <a:endParaRPr lang="en-US"/>
          </a:p>
        </p:txBody>
      </p:sp>
      <p:pic>
        <p:nvPicPr>
          <p:cNvPr id="3" name="Content Placeholder 2"/>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548396" y="954314"/>
            <a:ext cx="3782929" cy="5867400"/>
          </a:xfrm>
        </p:spPr>
      </p:pic>
    </p:spTree>
    <p:extLst>
      <p:ext uri="{BB962C8B-B14F-4D97-AF65-F5344CB8AC3E}">
        <p14:creationId xmlns:p14="http://schemas.microsoft.com/office/powerpoint/2010/main" val="8911387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lstStyle/>
          <a:p>
            <a:pPr eaLnBrk="1" hangingPunct="1">
              <a:defRPr/>
            </a:pPr>
            <a:r>
              <a:rPr lang="en-US" sz="3600"/>
              <a:t>African Blood Brotherhood Founders:</a:t>
            </a:r>
            <a:br>
              <a:rPr lang="en-US" sz="3600"/>
            </a:br>
            <a:r>
              <a:rPr lang="en-US" sz="2800"/>
              <a:t>Cyril Briggs, Grace Campbell, Richard Moore</a:t>
            </a:r>
          </a:p>
        </p:txBody>
      </p:sp>
      <p:pic>
        <p:nvPicPr>
          <p:cNvPr id="58371" name="Picture 4" descr="Richard B"/>
          <p:cNvPicPr>
            <a:picLocks noGrp="1" noChangeAspect="1" noChangeArrowheads="1"/>
          </p:cNvPicPr>
          <p:nvPr>
            <p:ph sz="half" idx="1"/>
          </p:nvPr>
        </p:nvPicPr>
        <p:blipFill>
          <a:blip r:embed="rId2" cstate="print"/>
          <a:srcRect/>
          <a:stretch>
            <a:fillRect/>
          </a:stretch>
        </p:blipFill>
        <p:spPr>
          <a:xfrm>
            <a:off x="6345238" y="2895600"/>
            <a:ext cx="2798762" cy="3533775"/>
          </a:xfrm>
          <a:noFill/>
        </p:spPr>
      </p:pic>
      <p:pic>
        <p:nvPicPr>
          <p:cNvPr id="58372" name="Picture 6" descr="Cyrill Briggs,, L"/>
          <p:cNvPicPr>
            <a:picLocks noGrp="1" noChangeAspect="1" noChangeArrowheads="1"/>
          </p:cNvPicPr>
          <p:nvPr>
            <p:ph sz="quarter" idx="2"/>
          </p:nvPr>
        </p:nvPicPr>
        <p:blipFill>
          <a:blip r:embed="rId3" cstate="print"/>
          <a:srcRect/>
          <a:stretch>
            <a:fillRect/>
          </a:stretch>
        </p:blipFill>
        <p:spPr>
          <a:xfrm>
            <a:off x="-9525" y="2209800"/>
            <a:ext cx="2368550" cy="4648200"/>
          </a:xfrm>
          <a:noFill/>
        </p:spPr>
      </p:pic>
      <p:pic>
        <p:nvPicPr>
          <p:cNvPr id="58373" name="Picture 8" descr="Louise Thompson at CP Rally, Harlem, 1938"/>
          <p:cNvPicPr>
            <a:picLocks noGrp="1" noChangeAspect="1" noChangeArrowheads="1"/>
          </p:cNvPicPr>
          <p:nvPr>
            <p:ph sz="quarter" idx="3"/>
          </p:nvPr>
        </p:nvPicPr>
        <p:blipFill>
          <a:blip r:embed="rId4" cstate="print"/>
          <a:srcRect/>
          <a:stretch>
            <a:fillRect/>
          </a:stretch>
        </p:blipFill>
        <p:spPr>
          <a:xfrm>
            <a:off x="2286000" y="2590800"/>
            <a:ext cx="4122738" cy="3192463"/>
          </a:xfrm>
          <a:noFill/>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sz="quarter" idx="2"/>
          </p:nvPr>
        </p:nvSpPr>
        <p:spPr/>
        <p:txBody>
          <a:bodyPr/>
          <a:lstStyle/>
          <a:p>
            <a:endParaRPr lang="en-US"/>
          </a:p>
        </p:txBody>
      </p:sp>
      <p:sp>
        <p:nvSpPr>
          <p:cNvPr id="5" name="Content Placeholder 4"/>
          <p:cNvSpPr>
            <a:spLocks noGrp="1"/>
          </p:cNvSpPr>
          <p:nvPr>
            <p:ph sz="quarter" idx="3"/>
          </p:nvPr>
        </p:nvSpPr>
        <p:spPr/>
        <p:txBody>
          <a:bodyPr/>
          <a:lstStyle/>
          <a:p>
            <a:endParaRPr lang="en-US"/>
          </a:p>
        </p:txBody>
      </p:sp>
      <p:pic>
        <p:nvPicPr>
          <p:cNvPr id="2050" name="Picture 2" descr="C:\Users\User\Desktop\African Blood Brotherhood Poster (public domain).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2353408" y="-10885"/>
            <a:ext cx="4268798" cy="6868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021782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139825"/>
          </a:xfrm>
        </p:spPr>
        <p:txBody>
          <a:bodyPr/>
          <a:lstStyle/>
          <a:p>
            <a:r>
              <a:rPr lang="en-US" dirty="0"/>
              <a:t>The Red Scare and Its Aftermath</a:t>
            </a:r>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6200" y="1600200"/>
            <a:ext cx="4164143" cy="4739192"/>
          </a:xfrm>
        </p:spPr>
      </p:pic>
      <p:pic>
        <p:nvPicPr>
          <p:cNvPr id="4" name="Content Placeholder 3"/>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4363025" y="1600200"/>
            <a:ext cx="4743059" cy="4648200"/>
          </a:xfrm>
        </p:spPr>
      </p:pic>
      <p:sp>
        <p:nvSpPr>
          <p:cNvPr id="3" name="Content Placeholder 2"/>
          <p:cNvSpPr>
            <a:spLocks noGrp="1"/>
          </p:cNvSpPr>
          <p:nvPr>
            <p:ph sz="quarter" idx="3"/>
          </p:nvPr>
        </p:nvSpPr>
        <p:spPr/>
        <p:txBody>
          <a:bodyPr/>
          <a:lstStyle/>
          <a:p>
            <a:endParaRPr lang="en-US" dirty="0"/>
          </a:p>
        </p:txBody>
      </p:sp>
    </p:spTree>
    <p:extLst>
      <p:ext uri="{BB962C8B-B14F-4D97-AF65-F5344CB8AC3E}">
        <p14:creationId xmlns:p14="http://schemas.microsoft.com/office/powerpoint/2010/main" val="153528146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9" name="Rectangle 5"/>
          <p:cNvSpPr>
            <a:spLocks noGrp="1" noChangeArrowheads="1"/>
          </p:cNvSpPr>
          <p:nvPr>
            <p:ph type="title"/>
          </p:nvPr>
        </p:nvSpPr>
        <p:spPr>
          <a:xfrm>
            <a:off x="457200" y="277813"/>
            <a:ext cx="8229600" cy="560387"/>
          </a:xfrm>
        </p:spPr>
        <p:txBody>
          <a:bodyPr/>
          <a:lstStyle/>
          <a:p>
            <a:pPr eaLnBrk="1" hangingPunct="1">
              <a:defRPr/>
            </a:pPr>
            <a:r>
              <a:rPr lang="en-US" sz="4000" dirty="0"/>
              <a:t>Comintern:</a:t>
            </a:r>
            <a:br>
              <a:rPr lang="en-US" sz="4000" dirty="0"/>
            </a:br>
            <a:r>
              <a:rPr lang="en-US" sz="3200" dirty="0"/>
              <a:t>The Sixth World Congress of Communists</a:t>
            </a:r>
          </a:p>
        </p:txBody>
      </p:sp>
      <p:pic>
        <p:nvPicPr>
          <p:cNvPr id="59395" name="Picture 4" descr="Eighth Comintern Congress, 1938"/>
          <p:cNvPicPr>
            <a:picLocks noGrp="1" noChangeAspect="1" noChangeArrowheads="1"/>
          </p:cNvPicPr>
          <p:nvPr>
            <p:ph idx="1"/>
          </p:nvPr>
        </p:nvPicPr>
        <p:blipFill>
          <a:blip r:embed="rId2" cstate="print"/>
          <a:srcRect/>
          <a:stretch>
            <a:fillRect/>
          </a:stretch>
        </p:blipFill>
        <p:spPr>
          <a:xfrm>
            <a:off x="533400" y="1271588"/>
            <a:ext cx="7924800" cy="5586412"/>
          </a:xfrm>
          <a:noFill/>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90600"/>
          </a:xfrm>
        </p:spPr>
        <p:txBody>
          <a:bodyPr/>
          <a:lstStyle/>
          <a:p>
            <a:r>
              <a:rPr lang="en-US" dirty="0"/>
              <a:t>Black Belt Republic Poster</a:t>
            </a:r>
          </a:p>
        </p:txBody>
      </p:sp>
      <p:sp>
        <p:nvSpPr>
          <p:cNvPr id="3" name="Content Placeholder 2"/>
          <p:cNvSpPr>
            <a:spLocks noGrp="1"/>
          </p:cNvSpPr>
          <p:nvPr>
            <p:ph idx="1"/>
          </p:nvPr>
        </p:nvSpPr>
        <p:spPr/>
        <p:txBody>
          <a:bodyPr/>
          <a:lstStyle/>
          <a:p>
            <a:endParaRPr lang="en-US"/>
          </a:p>
        </p:txBody>
      </p:sp>
      <p:pic>
        <p:nvPicPr>
          <p:cNvPr id="88066" name="Picture 2" descr="C:\Users\User\Desktop\Communist Campaign Poster 1932.jpg"/>
          <p:cNvPicPr>
            <a:picLocks noChangeAspect="1" noChangeArrowheads="1"/>
          </p:cNvPicPr>
          <p:nvPr/>
        </p:nvPicPr>
        <p:blipFill>
          <a:blip r:embed="rId2" cstate="print"/>
          <a:srcRect/>
          <a:stretch>
            <a:fillRect/>
          </a:stretch>
        </p:blipFill>
        <p:spPr bwMode="auto">
          <a:xfrm>
            <a:off x="2335984" y="914400"/>
            <a:ext cx="4968926" cy="5943600"/>
          </a:xfrm>
          <a:prstGeom prst="rect">
            <a:avLst/>
          </a:prstGeom>
          <a:noFill/>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5"/>
          <p:cNvSpPr>
            <a:spLocks noGrp="1" noChangeArrowheads="1"/>
          </p:cNvSpPr>
          <p:nvPr>
            <p:ph type="title"/>
          </p:nvPr>
        </p:nvSpPr>
        <p:spPr/>
        <p:txBody>
          <a:bodyPr/>
          <a:lstStyle/>
          <a:p>
            <a:pPr eaLnBrk="1" hangingPunct="1">
              <a:defRPr/>
            </a:pPr>
            <a:endParaRPr lang="en-US"/>
          </a:p>
        </p:txBody>
      </p:sp>
      <p:pic>
        <p:nvPicPr>
          <p:cNvPr id="17411" name="Picture 4" descr="Map, Black Population, 1920 (OOM)"/>
          <p:cNvPicPr>
            <a:picLocks noGrp="1" noChangeAspect="1" noChangeArrowheads="1"/>
          </p:cNvPicPr>
          <p:nvPr>
            <p:ph idx="1"/>
          </p:nvPr>
        </p:nvPicPr>
        <p:blipFill>
          <a:blip r:embed="rId2" cstate="print"/>
          <a:srcRect/>
          <a:stretch>
            <a:fillRect/>
          </a:stretch>
        </p:blipFill>
        <p:spPr>
          <a:xfrm>
            <a:off x="0" y="603250"/>
            <a:ext cx="9144000" cy="5832475"/>
          </a:xfrm>
          <a:noFill/>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7" name="Rectangle 5"/>
          <p:cNvSpPr>
            <a:spLocks noGrp="1" noChangeArrowheads="1"/>
          </p:cNvSpPr>
          <p:nvPr>
            <p:ph type="title"/>
          </p:nvPr>
        </p:nvSpPr>
        <p:spPr>
          <a:xfrm>
            <a:off x="457200" y="0"/>
            <a:ext cx="8229600" cy="1295400"/>
          </a:xfrm>
        </p:spPr>
        <p:txBody>
          <a:bodyPr/>
          <a:lstStyle/>
          <a:p>
            <a:pPr eaLnBrk="1" hangingPunct="1">
              <a:defRPr/>
            </a:pPr>
            <a:r>
              <a:rPr lang="en-US" sz="2400" dirty="0"/>
              <a:t>“The U.S. Communist Party must consider the struggle on behalf of the Negro masses as one of its major tasks.”</a:t>
            </a:r>
            <a:br>
              <a:rPr lang="en-US" sz="2400" dirty="0"/>
            </a:br>
            <a:r>
              <a:rPr lang="en-US" sz="2400" dirty="0"/>
              <a:t>Josef Stalin, 1928</a:t>
            </a:r>
          </a:p>
        </p:txBody>
      </p:sp>
      <p:pic>
        <p:nvPicPr>
          <p:cNvPr id="60419" name="Picture 4" descr="Josef Stalin, 1935"/>
          <p:cNvPicPr>
            <a:picLocks noGrp="1" noChangeAspect="1" noChangeArrowheads="1"/>
          </p:cNvPicPr>
          <p:nvPr>
            <p:ph idx="1"/>
          </p:nvPr>
        </p:nvPicPr>
        <p:blipFill>
          <a:blip r:embed="rId2" cstate="print"/>
          <a:srcRect/>
          <a:stretch>
            <a:fillRect/>
          </a:stretch>
        </p:blipFill>
        <p:spPr>
          <a:xfrm>
            <a:off x="2209800" y="1371600"/>
            <a:ext cx="4787900" cy="6019800"/>
          </a:xfrm>
          <a:noFill/>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p:txBody>
          <a:bodyPr/>
          <a:lstStyle/>
          <a:p>
            <a:pPr eaLnBrk="1" hangingPunct="1">
              <a:defRPr/>
            </a:pPr>
            <a:r>
              <a:rPr lang="en-US" sz="4000"/>
              <a:t>Editorial in </a:t>
            </a:r>
            <a:r>
              <a:rPr lang="en-US" sz="4000" i="1"/>
              <a:t>The Communist</a:t>
            </a:r>
            <a:r>
              <a:rPr lang="en-US" sz="4000"/>
              <a:t>, 1929</a:t>
            </a:r>
          </a:p>
        </p:txBody>
      </p:sp>
      <p:sp>
        <p:nvSpPr>
          <p:cNvPr id="163843" name="Rectangle 3"/>
          <p:cNvSpPr>
            <a:spLocks noGrp="1" noChangeArrowheads="1"/>
          </p:cNvSpPr>
          <p:nvPr>
            <p:ph type="body" idx="1"/>
          </p:nvPr>
        </p:nvSpPr>
        <p:spPr/>
        <p:txBody>
          <a:bodyPr/>
          <a:lstStyle/>
          <a:p>
            <a:pPr marL="0" indent="0" eaLnBrk="1" hangingPunct="1">
              <a:lnSpc>
                <a:spcPct val="90000"/>
              </a:lnSpc>
              <a:buNone/>
              <a:defRPr/>
            </a:pPr>
            <a:r>
              <a:rPr lang="en-US" sz="2800" dirty="0"/>
              <a:t>It is essential for the Communist Party to make an energetic beginning now—at the present moment—with the organization of joint mass struggles of white and black workers against Negro oppression.  This alone will enable us to get rid of the bourgeois white chauvinism which is polluting the ranks of the white workers of America...and to win over to our side these millions of Negroes as active fellow fighters in the struggle for the overthrow of bourgeois power throughout America.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lstStyle/>
          <a:p>
            <a:pPr eaLnBrk="1" hangingPunct="1">
              <a:defRPr/>
            </a:pPr>
            <a:r>
              <a:rPr lang="en-US" sz="2800"/>
              <a:t>The Communist View of Race in the United States</a:t>
            </a:r>
          </a:p>
        </p:txBody>
      </p:sp>
      <p:graphicFrame>
        <p:nvGraphicFramePr>
          <p:cNvPr id="1026" name="Object 3"/>
          <p:cNvGraphicFramePr>
            <a:graphicFrameLocks noGrp="1" noChangeAspect="1"/>
          </p:cNvGraphicFramePr>
          <p:nvPr>
            <p:ph type="body" idx="1"/>
          </p:nvPr>
        </p:nvGraphicFramePr>
        <p:xfrm>
          <a:off x="609600" y="1463675"/>
          <a:ext cx="7837488" cy="5394325"/>
        </p:xfrm>
        <a:graphic>
          <a:graphicData uri="http://schemas.openxmlformats.org/presentationml/2006/ole">
            <mc:AlternateContent xmlns:mc="http://schemas.openxmlformats.org/markup-compatibility/2006">
              <mc:Choice xmlns:v="urn:schemas-microsoft-com:vml" Requires="v">
                <p:oleObj spid="_x0000_s1058" name="Photo Editor Photo" r:id="rId3" imgW="12495238" imgH="8600000" progId="">
                  <p:embed/>
                </p:oleObj>
              </mc:Choice>
              <mc:Fallback>
                <p:oleObj name="Photo Editor Photo" r:id="rId3" imgW="12495238" imgH="8600000" progId="">
                  <p:embed/>
                  <p:pic>
                    <p:nvPicPr>
                      <p:cNvPr id="0" name="Picture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463675"/>
                        <a:ext cx="7837488" cy="5394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pPr eaLnBrk="1" hangingPunct="1">
              <a:defRPr/>
            </a:pPr>
            <a:r>
              <a:rPr lang="en-US" sz="4000" dirty="0"/>
              <a:t>John </a:t>
            </a:r>
            <a:r>
              <a:rPr lang="en-US" sz="4000" dirty="0" err="1"/>
              <a:t>Ballam</a:t>
            </a:r>
            <a:r>
              <a:rPr lang="en-US" sz="4000" dirty="0"/>
              <a:t> on His Changed Attitudes Toward Black Americans </a:t>
            </a:r>
          </a:p>
        </p:txBody>
      </p:sp>
      <p:sp>
        <p:nvSpPr>
          <p:cNvPr id="164867" name="Rectangle 3"/>
          <p:cNvSpPr>
            <a:spLocks noGrp="1" noChangeArrowheads="1"/>
          </p:cNvSpPr>
          <p:nvPr>
            <p:ph type="body" idx="1"/>
          </p:nvPr>
        </p:nvSpPr>
        <p:spPr>
          <a:xfrm>
            <a:off x="457200" y="1828800"/>
            <a:ext cx="8229600" cy="4302125"/>
          </a:xfrm>
        </p:spPr>
        <p:txBody>
          <a:bodyPr/>
          <a:lstStyle/>
          <a:p>
            <a:pPr marL="0" indent="0" eaLnBrk="1" hangingPunct="1">
              <a:buNone/>
              <a:defRPr/>
            </a:pPr>
            <a:r>
              <a:rPr lang="en-US" dirty="0"/>
              <a:t>I realized that the attitude toward the NEGRO QUESTION is the ACID TEST for every communist, especially in America, and with the help and guidance of the Comintern, I PLEDGE MYSELF to work to uproot EVERY VESTIGE OF WHITE CHAUVINISM in our Party, wherever it appears.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9" name="Rectangle 5"/>
          <p:cNvSpPr>
            <a:spLocks noGrp="1" noChangeArrowheads="1"/>
          </p:cNvSpPr>
          <p:nvPr>
            <p:ph type="title"/>
          </p:nvPr>
        </p:nvSpPr>
        <p:spPr>
          <a:xfrm>
            <a:off x="0" y="277813"/>
            <a:ext cx="9144000" cy="1139825"/>
          </a:xfrm>
        </p:spPr>
        <p:txBody>
          <a:bodyPr/>
          <a:lstStyle/>
          <a:p>
            <a:pPr eaLnBrk="1" hangingPunct="1">
              <a:defRPr/>
            </a:pPr>
            <a:r>
              <a:rPr lang="en-US" sz="3200"/>
              <a:t>Anti-Racism Trial in the Communist Party, 1930</a:t>
            </a:r>
          </a:p>
        </p:txBody>
      </p:sp>
      <p:pic>
        <p:nvPicPr>
          <p:cNvPr id="63491" name="Picture 4" descr="Anti-Racial Chauvinism Trial, CP, Harlem, 1931"/>
          <p:cNvPicPr>
            <a:picLocks noGrp="1" noChangeAspect="1" noChangeArrowheads="1"/>
          </p:cNvPicPr>
          <p:nvPr>
            <p:ph idx="1"/>
          </p:nvPr>
        </p:nvPicPr>
        <p:blipFill>
          <a:blip r:embed="rId2" cstate="print"/>
          <a:srcRect/>
          <a:stretch>
            <a:fillRect/>
          </a:stretch>
        </p:blipFill>
        <p:spPr>
          <a:xfrm>
            <a:off x="838200" y="1455738"/>
            <a:ext cx="7467600" cy="5402262"/>
          </a:xfrm>
          <a:noFill/>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1"/>
            <a:ext cx="9144000" cy="1142999"/>
          </a:xfrm>
        </p:spPr>
        <p:txBody>
          <a:bodyPr/>
          <a:lstStyle/>
          <a:p>
            <a:r>
              <a:rPr lang="en-US" sz="3200" dirty="0"/>
              <a:t>The Ironic Consequences of the Communist Identification With the Black Struggle for Justice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76826" y="1227139"/>
            <a:ext cx="3559174" cy="3559174"/>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219200"/>
            <a:ext cx="3951432" cy="340677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8400" y="4681728"/>
            <a:ext cx="3886200" cy="2176272"/>
          </a:xfrm>
          <a:prstGeom prst="rect">
            <a:avLst/>
          </a:prstGeom>
        </p:spPr>
      </p:pic>
    </p:spTree>
    <p:extLst>
      <p:ext uri="{BB962C8B-B14F-4D97-AF65-F5344CB8AC3E}">
        <p14:creationId xmlns:p14="http://schemas.microsoft.com/office/powerpoint/2010/main" val="306622730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3970" name="Picture 2" descr="C:\Users\Taylor\Pictures\322 Illustrations\322, AAH, 1931 Through World War II\Fox-Obama.jpg"/>
          <p:cNvPicPr>
            <a:picLocks noGrp="1" noChangeAspect="1" noChangeArrowheads="1"/>
          </p:cNvPicPr>
          <p:nvPr>
            <p:ph idx="1"/>
          </p:nvPr>
        </p:nvPicPr>
        <p:blipFill>
          <a:blip r:embed="rId2" cstate="print"/>
          <a:srcRect/>
          <a:stretch>
            <a:fillRect/>
          </a:stretch>
        </p:blipFill>
        <p:spPr bwMode="auto">
          <a:xfrm>
            <a:off x="1655762" y="228600"/>
            <a:ext cx="6629400" cy="6629400"/>
          </a:xfrm>
          <a:prstGeom prst="rect">
            <a:avLst/>
          </a:prstGeom>
          <a:noFill/>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3013"/>
            <a:ext cx="8229600" cy="1294625"/>
          </a:xfrm>
        </p:spPr>
        <p:txBody>
          <a:bodyPr/>
          <a:lstStyle/>
          <a:p>
            <a:r>
              <a:rPr lang="en-US" sz="2800" dirty="0"/>
              <a:t>The Ironic Consequences of the Communist Identification With the Black Struggle for Justice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52800" y="1461027"/>
            <a:ext cx="2647950" cy="4044671"/>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4113" y="1461028"/>
            <a:ext cx="2899797" cy="411056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396095"/>
            <a:ext cx="3033713" cy="2120216"/>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9087" y="3516312"/>
            <a:ext cx="3035300" cy="3327400"/>
          </a:xfrm>
          <a:prstGeom prst="rect">
            <a:avLst/>
          </a:prstGeom>
        </p:spPr>
      </p:pic>
    </p:spTree>
    <p:extLst>
      <p:ext uri="{BB962C8B-B14F-4D97-AF65-F5344CB8AC3E}">
        <p14:creationId xmlns:p14="http://schemas.microsoft.com/office/powerpoint/2010/main" val="54021727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sz="2800" dirty="0"/>
              <a:t>“America is on the Brink of Collapse”</a:t>
            </a:r>
            <a:br>
              <a:rPr lang="en-US" sz="2800" dirty="0"/>
            </a:br>
            <a:r>
              <a:rPr lang="en-US" sz="2800" dirty="0"/>
              <a:t>Michael W. Munz Letter to the Olympian, May 1, 2011</a:t>
            </a:r>
          </a:p>
        </p:txBody>
      </p:sp>
      <p:sp>
        <p:nvSpPr>
          <p:cNvPr id="3" name="Content Placeholder 2"/>
          <p:cNvSpPr>
            <a:spLocks noGrp="1"/>
          </p:cNvSpPr>
          <p:nvPr>
            <p:ph idx="1"/>
          </p:nvPr>
        </p:nvSpPr>
        <p:spPr>
          <a:xfrm>
            <a:off x="457200" y="1371600"/>
            <a:ext cx="8229600" cy="5486400"/>
          </a:xfrm>
        </p:spPr>
        <p:txBody>
          <a:bodyPr/>
          <a:lstStyle/>
          <a:p>
            <a:pPr marL="0" indent="0">
              <a:buNone/>
            </a:pPr>
            <a:r>
              <a:rPr lang="en-US" sz="2800" dirty="0"/>
              <a:t>Today America is learning that under the misguided hand of Barack Obama’s socialism… our Founding Father’s dream of a free and strong America is in severe peril…. By definition, socialism embraces governmental control of production and transportation within a nation.  To overthrow America, Obama has selfishly involved himself in our banking…health care [and] education.  Future generations of Americans… under Obama’s misguided leadership, will be immersed in socialism, Marxism, and…the mess of communism</a:t>
            </a:r>
            <a:r>
              <a:rPr lang="en-US" dirty="0"/>
              <a:t>….</a:t>
            </a:r>
          </a:p>
          <a:p>
            <a:endParaRPr lang="en-US" dirty="0"/>
          </a:p>
          <a:p>
            <a:endParaRPr 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74" name="Rectangle 14"/>
          <p:cNvSpPr>
            <a:spLocks noGrp="1" noChangeArrowheads="1"/>
          </p:cNvSpPr>
          <p:nvPr>
            <p:ph type="title" sz="quarter"/>
          </p:nvPr>
        </p:nvSpPr>
        <p:spPr/>
        <p:txBody>
          <a:bodyPr/>
          <a:lstStyle/>
          <a:p>
            <a:pPr eaLnBrk="1" hangingPunct="1">
              <a:defRPr/>
            </a:pPr>
            <a:endParaRPr lang="en-US" dirty="0"/>
          </a:p>
        </p:txBody>
      </p:sp>
      <p:pic>
        <p:nvPicPr>
          <p:cNvPr id="64515" name="Picture 4" descr="Breadline, San Francisco, 1933"/>
          <p:cNvPicPr>
            <a:picLocks noGrp="1" noChangeAspect="1" noChangeArrowheads="1"/>
          </p:cNvPicPr>
          <p:nvPr>
            <p:ph sz="quarter" idx="1"/>
          </p:nvPr>
        </p:nvPicPr>
        <p:blipFill>
          <a:blip r:embed="rId2" cstate="print"/>
          <a:srcRect/>
          <a:stretch>
            <a:fillRect/>
          </a:stretch>
        </p:blipFill>
        <p:spPr>
          <a:xfrm>
            <a:off x="254000" y="0"/>
            <a:ext cx="2917825" cy="4114800"/>
          </a:xfrm>
          <a:noFill/>
        </p:spPr>
      </p:pic>
      <p:pic>
        <p:nvPicPr>
          <p:cNvPr id="64517" name="Picture 10" descr="Selling Apples, 1932 (GML)"/>
          <p:cNvPicPr>
            <a:picLocks noGrp="1" noChangeAspect="1" noChangeArrowheads="1"/>
          </p:cNvPicPr>
          <p:nvPr>
            <p:ph sz="quarter" idx="3"/>
          </p:nvPr>
        </p:nvPicPr>
        <p:blipFill>
          <a:blip r:embed="rId3" cstate="print"/>
          <a:srcRect/>
          <a:stretch>
            <a:fillRect/>
          </a:stretch>
        </p:blipFill>
        <p:spPr>
          <a:xfrm>
            <a:off x="2182395" y="3657600"/>
            <a:ext cx="4485105" cy="3389312"/>
          </a:xfrm>
          <a:noFill/>
        </p:spPr>
      </p:pic>
      <p:pic>
        <p:nvPicPr>
          <p:cNvPr id="64518" name="Picture 13" descr="Unemployed Men, ca"/>
          <p:cNvPicPr>
            <a:picLocks noGrp="1" noChangeAspect="1" noChangeArrowheads="1"/>
          </p:cNvPicPr>
          <p:nvPr>
            <p:ph sz="quarter" idx="4"/>
          </p:nvPr>
        </p:nvPicPr>
        <p:blipFill>
          <a:blip r:embed="rId4" cstate="print"/>
          <a:srcRect/>
          <a:stretch>
            <a:fillRect/>
          </a:stretch>
        </p:blipFill>
        <p:spPr>
          <a:xfrm>
            <a:off x="6441922" y="1695451"/>
            <a:ext cx="2711603" cy="3971925"/>
          </a:xfrm>
          <a:noFill/>
        </p:spPr>
      </p:pic>
      <p:pic>
        <p:nvPicPr>
          <p:cNvPr id="3" name="Content Placeholder 2"/>
          <p:cNvPicPr>
            <a:picLocks noGrp="1" noChangeAspect="1"/>
          </p:cNvPicPr>
          <p:nvPr>
            <p:ph sz="quarter" idx="2"/>
          </p:nvPr>
        </p:nvPicPr>
        <p:blipFill>
          <a:blip r:embed="rId5" cstate="print">
            <a:extLst>
              <a:ext uri="{28A0092B-C50C-407E-A947-70E740481C1C}">
                <a14:useLocalDpi xmlns:a14="http://schemas.microsoft.com/office/drawing/2010/main" val="0"/>
              </a:ext>
            </a:extLst>
          </a:blip>
          <a:stretch>
            <a:fillRect/>
          </a:stretch>
        </p:blipFill>
        <p:spPr>
          <a:xfrm>
            <a:off x="3099617" y="152400"/>
            <a:ext cx="3789419" cy="3051480"/>
          </a:xfr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914400"/>
          </a:xfrm>
        </p:spPr>
        <p:txBody>
          <a:bodyPr/>
          <a:lstStyle/>
          <a:p>
            <a:r>
              <a:rPr lang="en-US" sz="3200" dirty="0"/>
              <a:t>Unemployed Single Women, New York, 1932</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933451"/>
            <a:ext cx="8331887" cy="6021090"/>
          </a:xfrm>
        </p:spPr>
      </p:pic>
    </p:spTree>
    <p:extLst>
      <p:ext uri="{BB962C8B-B14F-4D97-AF65-F5344CB8AC3E}">
        <p14:creationId xmlns:p14="http://schemas.microsoft.com/office/powerpoint/2010/main" val="281470820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3" name="Rectangle 5"/>
          <p:cNvSpPr>
            <a:spLocks noGrp="1" noChangeArrowheads="1"/>
          </p:cNvSpPr>
          <p:nvPr>
            <p:ph type="title"/>
          </p:nvPr>
        </p:nvSpPr>
        <p:spPr>
          <a:xfrm>
            <a:off x="0" y="277813"/>
            <a:ext cx="9144000" cy="484187"/>
          </a:xfrm>
        </p:spPr>
        <p:txBody>
          <a:bodyPr/>
          <a:lstStyle/>
          <a:p>
            <a:pPr eaLnBrk="1" hangingPunct="1">
              <a:defRPr/>
            </a:pPr>
            <a:r>
              <a:rPr lang="en-US" sz="2800"/>
              <a:t>Communist Rally in Madison Square Garden, 1932</a:t>
            </a:r>
          </a:p>
        </p:txBody>
      </p:sp>
      <p:pic>
        <p:nvPicPr>
          <p:cNvPr id="67587" name="Picture 4" descr="Communist Party Rally, Madison Square Garden, ca"/>
          <p:cNvPicPr>
            <a:picLocks noGrp="1" noChangeAspect="1" noChangeArrowheads="1"/>
          </p:cNvPicPr>
          <p:nvPr>
            <p:ph idx="1"/>
          </p:nvPr>
        </p:nvPicPr>
        <p:blipFill>
          <a:blip r:embed="rId2" cstate="print"/>
          <a:srcRect/>
          <a:stretch>
            <a:fillRect/>
          </a:stretch>
        </p:blipFill>
        <p:spPr>
          <a:xfrm>
            <a:off x="0" y="819150"/>
            <a:ext cx="9144000" cy="6091238"/>
          </a:xfrm>
          <a:noFill/>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3" name="Rectangle 5"/>
          <p:cNvSpPr>
            <a:spLocks noGrp="1" noChangeArrowheads="1"/>
          </p:cNvSpPr>
          <p:nvPr>
            <p:ph type="title"/>
          </p:nvPr>
        </p:nvSpPr>
        <p:spPr/>
        <p:txBody>
          <a:bodyPr/>
          <a:lstStyle/>
          <a:p>
            <a:pPr eaLnBrk="1" hangingPunct="1">
              <a:defRPr/>
            </a:pPr>
            <a:endParaRPr lang="en-US"/>
          </a:p>
        </p:txBody>
      </p:sp>
      <p:pic>
        <p:nvPicPr>
          <p:cNvPr id="65539" name="Picture 4" descr="Unemplyoment, 1921-1941 (IA)"/>
          <p:cNvPicPr>
            <a:picLocks noGrp="1" noChangeAspect="1" noChangeArrowheads="1"/>
          </p:cNvPicPr>
          <p:nvPr>
            <p:ph idx="1"/>
          </p:nvPr>
        </p:nvPicPr>
        <p:blipFill>
          <a:blip r:embed="rId2" cstate="print"/>
          <a:srcRect/>
          <a:stretch>
            <a:fillRect/>
          </a:stretch>
        </p:blipFill>
        <p:spPr>
          <a:xfrm>
            <a:off x="1143000" y="0"/>
            <a:ext cx="7086600" cy="6861175"/>
          </a:xfrm>
          <a:noFill/>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5" name="Rectangle 5"/>
          <p:cNvSpPr>
            <a:spLocks noGrp="1" noChangeArrowheads="1"/>
          </p:cNvSpPr>
          <p:nvPr>
            <p:ph type="title"/>
          </p:nvPr>
        </p:nvSpPr>
        <p:spPr/>
        <p:txBody>
          <a:bodyPr/>
          <a:lstStyle/>
          <a:p>
            <a:pPr eaLnBrk="1" hangingPunct="1">
              <a:defRPr/>
            </a:pPr>
            <a:r>
              <a:rPr lang="en-US"/>
              <a:t>Hooverville in Seattle, 1932</a:t>
            </a:r>
          </a:p>
        </p:txBody>
      </p:sp>
      <p:pic>
        <p:nvPicPr>
          <p:cNvPr id="66563" name="Picture 4" descr="Hooverville, Seattle, 1931"/>
          <p:cNvPicPr>
            <a:picLocks noGrp="1" noChangeAspect="1" noChangeArrowheads="1"/>
          </p:cNvPicPr>
          <p:nvPr>
            <p:ph idx="1"/>
          </p:nvPr>
        </p:nvPicPr>
        <p:blipFill>
          <a:blip r:embed="rId2" cstate="print"/>
          <a:srcRect/>
          <a:stretch>
            <a:fillRect/>
          </a:stretch>
        </p:blipFill>
        <p:spPr>
          <a:xfrm>
            <a:off x="838200" y="1365250"/>
            <a:ext cx="7239000" cy="5492750"/>
          </a:xfrm>
          <a:noFill/>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Indiana Farmer to FDR on October 16, 1933</a:t>
            </a:r>
          </a:p>
        </p:txBody>
      </p:sp>
      <p:sp>
        <p:nvSpPr>
          <p:cNvPr id="3" name="Content Placeholder 2"/>
          <p:cNvSpPr>
            <a:spLocks noGrp="1"/>
          </p:cNvSpPr>
          <p:nvPr>
            <p:ph idx="1"/>
          </p:nvPr>
        </p:nvSpPr>
        <p:spPr>
          <a:xfrm>
            <a:off x="457200" y="2286000"/>
            <a:ext cx="8229600" cy="3505200"/>
          </a:xfrm>
        </p:spPr>
        <p:txBody>
          <a:bodyPr/>
          <a:lstStyle/>
          <a:p>
            <a:pPr>
              <a:buFont typeface="Wingdings" panose="05000000000000000000" pitchFamily="2" charset="2"/>
              <a:buNone/>
              <a:defRPr/>
            </a:pPr>
            <a:r>
              <a:rPr lang="en-US" dirty="0"/>
              <a:t>	Last Spring I thought you really intended to do something.  Now I have given it all up. Henceforth I am swearing eternal vengeance on the financial barons and I will do every single thing I can to bring about communism in this nation….</a:t>
            </a:r>
          </a:p>
        </p:txBody>
      </p:sp>
    </p:spTree>
    <p:extLst>
      <p:ext uri="{BB962C8B-B14F-4D97-AF65-F5344CB8AC3E}">
        <p14:creationId xmlns:p14="http://schemas.microsoft.com/office/powerpoint/2010/main" val="80919445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Black Unemployment Rates in Selected Cities, 1932</a:t>
            </a:r>
          </a:p>
        </p:txBody>
      </p:sp>
      <p:sp>
        <p:nvSpPr>
          <p:cNvPr id="3" name="Content Placeholder 2"/>
          <p:cNvSpPr>
            <a:spLocks noGrp="1"/>
          </p:cNvSpPr>
          <p:nvPr>
            <p:ph idx="1"/>
          </p:nvPr>
        </p:nvSpPr>
        <p:spPr>
          <a:xfrm>
            <a:off x="2362200" y="2057400"/>
            <a:ext cx="5029200" cy="4073525"/>
          </a:xfrm>
        </p:spPr>
        <p:txBody>
          <a:bodyPr/>
          <a:lstStyle/>
          <a:p>
            <a:pPr marL="0" indent="0">
              <a:buNone/>
            </a:pPr>
            <a:r>
              <a:rPr lang="en-US" dirty="0"/>
              <a:t>Pittsburgh			70%</a:t>
            </a:r>
            <a:br>
              <a:rPr lang="en-US" dirty="0"/>
            </a:br>
            <a:endParaRPr lang="en-US" dirty="0"/>
          </a:p>
          <a:p>
            <a:pPr marL="0" indent="0">
              <a:buNone/>
            </a:pPr>
            <a:r>
              <a:rPr lang="en-US" dirty="0"/>
              <a:t>Baltimore			65%</a:t>
            </a:r>
          </a:p>
          <a:p>
            <a:endParaRPr lang="en-US" dirty="0"/>
          </a:p>
          <a:p>
            <a:pPr marL="0" indent="0">
              <a:buNone/>
            </a:pPr>
            <a:r>
              <a:rPr lang="en-US" dirty="0"/>
              <a:t>Chicago			58%</a:t>
            </a:r>
          </a:p>
          <a:p>
            <a:endParaRPr lang="en-US" dirty="0"/>
          </a:p>
          <a:p>
            <a:pPr marL="0" indent="0">
              <a:buNone/>
            </a:pPr>
            <a:r>
              <a:rPr lang="en-US" dirty="0"/>
              <a:t>Detroit			52%	</a:t>
            </a:r>
          </a:p>
        </p:txBody>
      </p:sp>
    </p:spTree>
    <p:extLst>
      <p:ext uri="{BB962C8B-B14F-4D97-AF65-F5344CB8AC3E}">
        <p14:creationId xmlns:p14="http://schemas.microsoft.com/office/powerpoint/2010/main" val="34851101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0" y="0"/>
            <a:ext cx="9144000" cy="609600"/>
          </a:xfrm>
        </p:spPr>
        <p:txBody>
          <a:bodyPr/>
          <a:lstStyle/>
          <a:p>
            <a:pPr eaLnBrk="1" hangingPunct="1">
              <a:defRPr/>
            </a:pPr>
            <a:r>
              <a:rPr lang="en-US" sz="4000"/>
              <a:t>Lines of Black Unemployed in Harlem</a:t>
            </a:r>
          </a:p>
        </p:txBody>
      </p:sp>
      <p:pic>
        <p:nvPicPr>
          <p:cNvPr id="68611" name="Picture 4" descr="Black Unemployed in New York, ca"/>
          <p:cNvPicPr>
            <a:picLocks noGrp="1" noChangeAspect="1" noChangeArrowheads="1"/>
          </p:cNvPicPr>
          <p:nvPr>
            <p:ph idx="1"/>
          </p:nvPr>
        </p:nvPicPr>
        <p:blipFill>
          <a:blip r:embed="rId2" cstate="print"/>
          <a:srcRect/>
          <a:stretch>
            <a:fillRect/>
          </a:stretch>
        </p:blipFill>
        <p:spPr>
          <a:xfrm>
            <a:off x="0" y="609600"/>
            <a:ext cx="9144000" cy="6473825"/>
          </a:xfr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3" name="Rectangle 5"/>
          <p:cNvSpPr>
            <a:spLocks noGrp="1" noChangeArrowheads="1"/>
          </p:cNvSpPr>
          <p:nvPr>
            <p:ph type="title"/>
          </p:nvPr>
        </p:nvSpPr>
        <p:spPr>
          <a:xfrm>
            <a:off x="457200" y="0"/>
            <a:ext cx="8229600" cy="838200"/>
          </a:xfrm>
        </p:spPr>
        <p:txBody>
          <a:bodyPr/>
          <a:lstStyle/>
          <a:p>
            <a:pPr eaLnBrk="1" hangingPunct="1">
              <a:defRPr/>
            </a:pPr>
            <a:r>
              <a:rPr lang="en-US" sz="3200"/>
              <a:t>Young Communist Street Orator, 1933</a:t>
            </a:r>
          </a:p>
        </p:txBody>
      </p:sp>
      <p:pic>
        <p:nvPicPr>
          <p:cNvPr id="69635" name="Picture 4" descr="Street Corner Orator, 1938 (Schomburg Collection)"/>
          <p:cNvPicPr>
            <a:picLocks noGrp="1" noChangeAspect="1" noChangeArrowheads="1"/>
          </p:cNvPicPr>
          <p:nvPr>
            <p:ph idx="1"/>
          </p:nvPr>
        </p:nvPicPr>
        <p:blipFill>
          <a:blip r:embed="rId2" cstate="print"/>
          <a:srcRect/>
          <a:stretch>
            <a:fillRect/>
          </a:stretch>
        </p:blipFill>
        <p:spPr>
          <a:xfrm>
            <a:off x="685800" y="817563"/>
            <a:ext cx="7848600" cy="6035675"/>
          </a:xfr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457200" y="277813"/>
            <a:ext cx="8229600" cy="560387"/>
          </a:xfrm>
        </p:spPr>
        <p:txBody>
          <a:bodyPr/>
          <a:lstStyle/>
          <a:p>
            <a:pPr eaLnBrk="1" hangingPunct="1">
              <a:defRPr/>
            </a:pPr>
            <a:r>
              <a:rPr lang="en-US" sz="4000" dirty="0"/>
              <a:t>The Saturday Evening Post, 1935</a:t>
            </a:r>
          </a:p>
        </p:txBody>
      </p:sp>
      <p:sp>
        <p:nvSpPr>
          <p:cNvPr id="179203" name="Rectangle 3"/>
          <p:cNvSpPr>
            <a:spLocks noGrp="1" noChangeArrowheads="1"/>
          </p:cNvSpPr>
          <p:nvPr>
            <p:ph type="body" idx="1"/>
          </p:nvPr>
        </p:nvSpPr>
        <p:spPr>
          <a:xfrm>
            <a:off x="457200" y="1219200"/>
            <a:ext cx="8229600" cy="5410200"/>
          </a:xfrm>
        </p:spPr>
        <p:txBody>
          <a:bodyPr/>
          <a:lstStyle/>
          <a:p>
            <a:pPr marL="0" indent="0" eaLnBrk="1" hangingPunct="1">
              <a:lnSpc>
                <a:spcPct val="90000"/>
              </a:lnSpc>
              <a:buNone/>
              <a:defRPr/>
            </a:pPr>
            <a:r>
              <a:rPr lang="en-US" sz="2800" dirty="0"/>
              <a:t>Communist Party headquarters is a place where every Negro with a grievance can be sure of prompt action.  If he has been fired, the Communists can be counted on to picket his employer.  If he’s been evicted, the Communists will guard his furniture and take his case to court.  If his gas has been cut off, the Communists will take his complaint, but not his unpaid bill, to the nearest office... </a:t>
            </a:r>
          </a:p>
          <a:p>
            <a:pPr marL="0" indent="0" eaLnBrk="1" hangingPunct="1">
              <a:lnSpc>
                <a:spcPct val="90000"/>
              </a:lnSpc>
              <a:buNone/>
              <a:defRPr/>
            </a:pPr>
            <a:endParaRPr lang="en-US" sz="2800" dirty="0"/>
          </a:p>
          <a:p>
            <a:pPr marL="0" indent="0" eaLnBrk="1" hangingPunct="1">
              <a:lnSpc>
                <a:spcPct val="90000"/>
              </a:lnSpc>
              <a:buNone/>
              <a:defRPr/>
            </a:pPr>
            <a:r>
              <a:rPr lang="en-US" sz="2800" dirty="0"/>
              <a:t>There is never a rally or parade in the Negro community in which the Communists do not get their banner in the front row and their speakers on the platform.</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9" name="Rectangle 5"/>
          <p:cNvSpPr>
            <a:spLocks noGrp="1" noChangeArrowheads="1"/>
          </p:cNvSpPr>
          <p:nvPr>
            <p:ph type="title"/>
          </p:nvPr>
        </p:nvSpPr>
        <p:spPr>
          <a:xfrm>
            <a:off x="0" y="0"/>
            <a:ext cx="9144000" cy="990600"/>
          </a:xfrm>
        </p:spPr>
        <p:txBody>
          <a:bodyPr/>
          <a:lstStyle/>
          <a:p>
            <a:pPr eaLnBrk="1" hangingPunct="1">
              <a:defRPr/>
            </a:pPr>
            <a:r>
              <a:rPr lang="en-US" sz="3200"/>
              <a:t>Communist-Sponsored Unemployment Rally, Downtown Seattle, 1933</a:t>
            </a:r>
          </a:p>
        </p:txBody>
      </p:sp>
      <p:pic>
        <p:nvPicPr>
          <p:cNvPr id="72707" name="Picture 4" descr="Unemployed Rally, Downtown Seattle, 1933 (MOHAI)"/>
          <p:cNvPicPr>
            <a:picLocks noGrp="1" noChangeAspect="1" noChangeArrowheads="1"/>
          </p:cNvPicPr>
          <p:nvPr>
            <p:ph idx="1"/>
          </p:nvPr>
        </p:nvPicPr>
        <p:blipFill>
          <a:blip r:embed="rId2" cstate="print"/>
          <a:srcRect/>
          <a:stretch>
            <a:fillRect/>
          </a:stretch>
        </p:blipFill>
        <p:spPr>
          <a:xfrm>
            <a:off x="0" y="1044575"/>
            <a:ext cx="9296400" cy="6029325"/>
          </a:xfr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838200"/>
          </a:xfrm>
        </p:spPr>
        <p:txBody>
          <a:bodyPr/>
          <a:lstStyle/>
          <a:p>
            <a:r>
              <a:rPr lang="en-US" dirty="0"/>
              <a:t>Seattle Protest, 1937</a:t>
            </a:r>
          </a:p>
        </p:txBody>
      </p:sp>
      <p:pic>
        <p:nvPicPr>
          <p:cNvPr id="86018" name="Picture 2" descr="C:\Users\Taylor\Pictures\313 Illustrations\Seattle (African American) to 1945\WPA Demonstration, Downtown Seattle, 1937 (MOHAI).jpg"/>
          <p:cNvPicPr>
            <a:picLocks noGrp="1" noChangeAspect="1" noChangeArrowheads="1"/>
          </p:cNvPicPr>
          <p:nvPr>
            <p:ph idx="1"/>
          </p:nvPr>
        </p:nvPicPr>
        <p:blipFill>
          <a:blip r:embed="rId2" cstate="print"/>
          <a:srcRect/>
          <a:stretch>
            <a:fillRect/>
          </a:stretch>
        </p:blipFill>
        <p:spPr bwMode="auto">
          <a:xfrm>
            <a:off x="1905000" y="991173"/>
            <a:ext cx="5334000" cy="5866827"/>
          </a:xfrm>
          <a:prstGeom prst="rect">
            <a:avLst/>
          </a:prstGeom>
          <a:noFill/>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All-White Longshoremen’s Union on Strike, Seattle, 1934</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412" y="1676400"/>
            <a:ext cx="9247163" cy="5181600"/>
          </a:xfrm>
        </p:spPr>
      </p:pic>
    </p:spTree>
    <p:extLst>
      <p:ext uri="{BB962C8B-B14F-4D97-AF65-F5344CB8AC3E}">
        <p14:creationId xmlns:p14="http://schemas.microsoft.com/office/powerpoint/2010/main" val="41474502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7" name="Rectangle 5"/>
          <p:cNvSpPr>
            <a:spLocks noGrp="1" noChangeArrowheads="1"/>
          </p:cNvSpPr>
          <p:nvPr>
            <p:ph type="title"/>
          </p:nvPr>
        </p:nvSpPr>
        <p:spPr/>
        <p:txBody>
          <a:bodyPr/>
          <a:lstStyle/>
          <a:p>
            <a:pPr eaLnBrk="1" hangingPunct="1">
              <a:defRPr/>
            </a:pPr>
            <a:endParaRPr lang="en-US"/>
          </a:p>
        </p:txBody>
      </p:sp>
      <p:pic>
        <p:nvPicPr>
          <p:cNvPr id="71683" name="Picture 4" descr="Young Worker Cartoon, 1930"/>
          <p:cNvPicPr>
            <a:picLocks noGrp="1" noChangeAspect="1" noChangeArrowheads="1"/>
          </p:cNvPicPr>
          <p:nvPr>
            <p:ph idx="1"/>
          </p:nvPr>
        </p:nvPicPr>
        <p:blipFill>
          <a:blip r:embed="rId2" cstate="print"/>
          <a:srcRect/>
          <a:stretch>
            <a:fillRect/>
          </a:stretch>
        </p:blipFill>
        <p:spPr>
          <a:xfrm>
            <a:off x="84520" y="0"/>
            <a:ext cx="9059480" cy="6869113"/>
          </a:xfrm>
          <a:noFill/>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9" name="Rectangle 5"/>
          <p:cNvSpPr>
            <a:spLocks noGrp="1" noChangeArrowheads="1"/>
          </p:cNvSpPr>
          <p:nvPr>
            <p:ph type="title"/>
          </p:nvPr>
        </p:nvSpPr>
        <p:spPr>
          <a:xfrm>
            <a:off x="0" y="0"/>
            <a:ext cx="9144000" cy="838200"/>
          </a:xfrm>
        </p:spPr>
        <p:txBody>
          <a:bodyPr/>
          <a:lstStyle/>
          <a:p>
            <a:pPr eaLnBrk="1" hangingPunct="1">
              <a:defRPr/>
            </a:pPr>
            <a:r>
              <a:rPr lang="en-US" sz="3200"/>
              <a:t>Anti-Communist Klan Poster, </a:t>
            </a:r>
            <a:br>
              <a:rPr lang="en-US" sz="3200"/>
            </a:br>
            <a:r>
              <a:rPr lang="en-US" sz="3200"/>
              <a:t>Birmingham, Alabama, 1933</a:t>
            </a:r>
          </a:p>
        </p:txBody>
      </p:sp>
      <p:pic>
        <p:nvPicPr>
          <p:cNvPr id="73731" name="Picture 4" descr="Anti-Communist Poster from Birmingham KKK, ca"/>
          <p:cNvPicPr>
            <a:picLocks noGrp="1" noChangeAspect="1" noChangeArrowheads="1"/>
          </p:cNvPicPr>
          <p:nvPr>
            <p:ph idx="1"/>
          </p:nvPr>
        </p:nvPicPr>
        <p:blipFill>
          <a:blip r:embed="rId2" cstate="print"/>
          <a:srcRect/>
          <a:stretch>
            <a:fillRect/>
          </a:stretch>
        </p:blipFill>
        <p:spPr>
          <a:xfrm>
            <a:off x="2667000" y="990600"/>
            <a:ext cx="3903663" cy="5867400"/>
          </a:xfrm>
          <a:noFill/>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7" name="Rectangle 5"/>
          <p:cNvSpPr>
            <a:spLocks noGrp="1" noChangeArrowheads="1"/>
          </p:cNvSpPr>
          <p:nvPr>
            <p:ph type="title"/>
          </p:nvPr>
        </p:nvSpPr>
        <p:spPr/>
        <p:txBody>
          <a:bodyPr/>
          <a:lstStyle/>
          <a:p>
            <a:pPr eaLnBrk="1" hangingPunct="1">
              <a:defRPr/>
            </a:pPr>
            <a:r>
              <a:rPr lang="en-US" sz="4000"/>
              <a:t>Angelo Herndon </a:t>
            </a:r>
            <a:br>
              <a:rPr lang="en-US" sz="4000"/>
            </a:br>
            <a:r>
              <a:rPr lang="en-US" sz="4000"/>
              <a:t>(Center, with Glasses)</a:t>
            </a:r>
          </a:p>
        </p:txBody>
      </p:sp>
      <p:pic>
        <p:nvPicPr>
          <p:cNvPr id="74755" name="Picture 4" descr="Angelo Herndon in Middle, NYC, ca"/>
          <p:cNvPicPr>
            <a:picLocks noGrp="1" noChangeAspect="1" noChangeArrowheads="1"/>
          </p:cNvPicPr>
          <p:nvPr>
            <p:ph idx="1"/>
          </p:nvPr>
        </p:nvPicPr>
        <p:blipFill>
          <a:blip r:embed="rId2" cstate="print"/>
          <a:srcRect/>
          <a:stretch>
            <a:fillRect/>
          </a:stretch>
        </p:blipFill>
        <p:spPr>
          <a:xfrm>
            <a:off x="0" y="1450975"/>
            <a:ext cx="9144000" cy="5680075"/>
          </a:xfrm>
          <a:noFill/>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defRPr/>
            </a:pPr>
            <a:r>
              <a:rPr lang="en-US" sz="4000" dirty="0"/>
              <a:t>The Nine Scottsboro Boys</a:t>
            </a:r>
            <a:br>
              <a:rPr lang="en-US" sz="4000" dirty="0"/>
            </a:br>
            <a:r>
              <a:rPr lang="en-US" sz="2800" dirty="0"/>
              <a:t>Arrested March 25, 1931</a:t>
            </a:r>
          </a:p>
        </p:txBody>
      </p:sp>
      <p:pic>
        <p:nvPicPr>
          <p:cNvPr id="75779" name="Picture 5" descr="Scottsboro Boys Under Guard"/>
          <p:cNvPicPr>
            <a:picLocks noGrp="1" noChangeAspect="1" noChangeArrowheads="1"/>
          </p:cNvPicPr>
          <p:nvPr>
            <p:ph sz="half" idx="1"/>
          </p:nvPr>
        </p:nvPicPr>
        <p:blipFill>
          <a:blip r:embed="rId2" cstate="print"/>
          <a:stretch>
            <a:fillRect/>
          </a:stretch>
        </p:blipFill>
        <p:spPr>
          <a:xfrm>
            <a:off x="0" y="1600200"/>
            <a:ext cx="5532189" cy="4513745"/>
          </a:xfrm>
          <a:noFill/>
        </p:spPr>
      </p:pic>
      <p:sp>
        <p:nvSpPr>
          <p:cNvPr id="5" name="Text Placeholder 4"/>
          <p:cNvSpPr>
            <a:spLocks noGrp="1"/>
          </p:cNvSpPr>
          <p:nvPr>
            <p:ph type="body" sz="half" idx="2"/>
          </p:nvPr>
        </p:nvSpPr>
        <p:spPr>
          <a:xfrm>
            <a:off x="5638800" y="1600200"/>
            <a:ext cx="3505200" cy="4800600"/>
          </a:xfrm>
        </p:spPr>
        <p:txBody>
          <a:bodyPr/>
          <a:lstStyle/>
          <a:p>
            <a:pPr>
              <a:buNone/>
            </a:pPr>
            <a:r>
              <a:rPr lang="en-US" sz="2400" dirty="0"/>
              <a:t>Andy Wright, 19</a:t>
            </a:r>
          </a:p>
          <a:p>
            <a:pPr>
              <a:buNone/>
            </a:pPr>
            <a:r>
              <a:rPr lang="en-US" sz="2400" dirty="0"/>
              <a:t>Haywood Patterson, 18</a:t>
            </a:r>
          </a:p>
          <a:p>
            <a:pPr>
              <a:buNone/>
            </a:pPr>
            <a:r>
              <a:rPr lang="en-US" sz="2400" dirty="0"/>
              <a:t>Olen Montgomery, 17</a:t>
            </a:r>
          </a:p>
          <a:p>
            <a:pPr>
              <a:buNone/>
            </a:pPr>
            <a:r>
              <a:rPr lang="en-US" sz="2400" dirty="0"/>
              <a:t>Ozie Powell, 16</a:t>
            </a:r>
          </a:p>
          <a:p>
            <a:pPr>
              <a:buNone/>
            </a:pPr>
            <a:r>
              <a:rPr lang="en-US" sz="2400" dirty="0"/>
              <a:t>Willie Roberson, 16</a:t>
            </a:r>
          </a:p>
          <a:p>
            <a:pPr>
              <a:buNone/>
            </a:pPr>
            <a:r>
              <a:rPr lang="en-US" sz="2400" dirty="0"/>
              <a:t>Charlie Weems, 16</a:t>
            </a:r>
          </a:p>
          <a:p>
            <a:pPr>
              <a:buNone/>
            </a:pPr>
            <a:r>
              <a:rPr lang="en-US" sz="2400" dirty="0"/>
              <a:t>Clarence Norris, 14</a:t>
            </a:r>
          </a:p>
          <a:p>
            <a:pPr>
              <a:buNone/>
            </a:pPr>
            <a:r>
              <a:rPr lang="en-US" sz="2400" dirty="0"/>
              <a:t>Eugene Williams, 13</a:t>
            </a:r>
          </a:p>
          <a:p>
            <a:pPr>
              <a:buNone/>
            </a:pPr>
            <a:r>
              <a:rPr lang="en-US" sz="2400" dirty="0"/>
              <a:t>Roy Wright, 12</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3" name="Rectangle 13"/>
          <p:cNvSpPr>
            <a:spLocks noGrp="1" noChangeArrowheads="1"/>
          </p:cNvSpPr>
          <p:nvPr>
            <p:ph type="title"/>
          </p:nvPr>
        </p:nvSpPr>
        <p:spPr>
          <a:xfrm>
            <a:off x="457200" y="277813"/>
            <a:ext cx="8229600" cy="1474787"/>
          </a:xfrm>
        </p:spPr>
        <p:txBody>
          <a:bodyPr/>
          <a:lstStyle/>
          <a:p>
            <a:pPr eaLnBrk="1" hangingPunct="1">
              <a:defRPr/>
            </a:pPr>
            <a:r>
              <a:rPr lang="en-US" dirty="0"/>
              <a:t>“They Shall Not Die”</a:t>
            </a:r>
            <a:br>
              <a:rPr lang="en-US" dirty="0"/>
            </a:br>
            <a:r>
              <a:rPr lang="en-US" dirty="0"/>
              <a:t>The Scottsboro Protests</a:t>
            </a:r>
            <a:br>
              <a:rPr lang="en-US" dirty="0"/>
            </a:br>
            <a:endParaRPr lang="en-US" dirty="0"/>
          </a:p>
        </p:txBody>
      </p:sp>
      <p:pic>
        <p:nvPicPr>
          <p:cNvPr id="76804" name="Picture 9" descr="Scottsboro Demonstration, Washington, D"/>
          <p:cNvPicPr>
            <a:picLocks noGrp="1" noChangeAspect="1" noChangeArrowheads="1"/>
          </p:cNvPicPr>
          <p:nvPr>
            <p:ph sz="quarter" idx="2"/>
          </p:nvPr>
        </p:nvPicPr>
        <p:blipFill>
          <a:blip r:embed="rId2" cstate="print"/>
          <a:srcRect/>
          <a:stretch>
            <a:fillRect/>
          </a:stretch>
        </p:blipFill>
        <p:spPr>
          <a:xfrm>
            <a:off x="0" y="1981200"/>
            <a:ext cx="5791200" cy="3271838"/>
          </a:xfrm>
          <a:noFill/>
        </p:spPr>
      </p:pic>
      <p:pic>
        <p:nvPicPr>
          <p:cNvPr id="76805" name="Picture 12" descr="Scottsboro Sign"/>
          <p:cNvPicPr>
            <a:picLocks noGrp="1" noChangeAspect="1" noChangeArrowheads="1"/>
          </p:cNvPicPr>
          <p:nvPr>
            <p:ph sz="quarter" idx="3"/>
          </p:nvPr>
        </p:nvPicPr>
        <p:blipFill>
          <a:blip r:embed="rId3" cstate="print"/>
          <a:srcRect/>
          <a:stretch>
            <a:fillRect/>
          </a:stretch>
        </p:blipFill>
        <p:spPr>
          <a:xfrm>
            <a:off x="5746750" y="1600200"/>
            <a:ext cx="3397250" cy="4495800"/>
          </a:xfrm>
          <a:noFill/>
        </p:spPr>
      </p:pic>
      <p:sp>
        <p:nvSpPr>
          <p:cNvPr id="6" name="Content Placeholder 5"/>
          <p:cNvSpPr>
            <a:spLocks noGrp="1"/>
          </p:cNvSpPr>
          <p:nvPr>
            <p:ph sz="half" idx="1"/>
          </p:nvPr>
        </p:nvSpPr>
        <p:spPr/>
        <p:txBody>
          <a:bodyPr/>
          <a:lstStyle/>
          <a:p>
            <a:endParaRPr lang="en-US"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9" name="Rectangle 5"/>
          <p:cNvSpPr>
            <a:spLocks noGrp="1" noChangeArrowheads="1"/>
          </p:cNvSpPr>
          <p:nvPr>
            <p:ph type="title"/>
          </p:nvPr>
        </p:nvSpPr>
        <p:spPr>
          <a:xfrm>
            <a:off x="0" y="0"/>
            <a:ext cx="9144000" cy="762000"/>
          </a:xfrm>
        </p:spPr>
        <p:txBody>
          <a:bodyPr/>
          <a:lstStyle/>
          <a:p>
            <a:pPr eaLnBrk="1" hangingPunct="1">
              <a:defRPr/>
            </a:pPr>
            <a:r>
              <a:rPr lang="en-US" sz="4000"/>
              <a:t>Scottsboro Mothers and Ruby Bates</a:t>
            </a:r>
          </a:p>
        </p:txBody>
      </p:sp>
      <p:pic>
        <p:nvPicPr>
          <p:cNvPr id="77827" name="Picture 4" descr="Ruby Bates with Scottsboro Mothers and Richard Moore, 1934"/>
          <p:cNvPicPr>
            <a:picLocks noGrp="1" noChangeAspect="1" noChangeArrowheads="1"/>
          </p:cNvPicPr>
          <p:nvPr>
            <p:ph idx="1"/>
          </p:nvPr>
        </p:nvPicPr>
        <p:blipFill>
          <a:blip r:embed="rId2" cstate="print"/>
          <a:srcRect/>
          <a:stretch>
            <a:fillRect/>
          </a:stretch>
        </p:blipFill>
        <p:spPr>
          <a:xfrm>
            <a:off x="533400" y="892175"/>
            <a:ext cx="8229600" cy="5965825"/>
          </a:xfrm>
          <a:noFill/>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8686800" cy="865187"/>
          </a:xfrm>
        </p:spPr>
        <p:txBody>
          <a:bodyPr/>
          <a:lstStyle/>
          <a:p>
            <a:r>
              <a:rPr lang="en-US" dirty="0"/>
              <a:t>Scottsboro Rally in London, 1935</a:t>
            </a:r>
          </a:p>
        </p:txBody>
      </p:sp>
      <p:pic>
        <p:nvPicPr>
          <p:cNvPr id="4" name="Picture 8" descr="Scottsboro Rally, NYC, 1933"/>
          <p:cNvPicPr>
            <a:picLocks noGrp="1" noChangeAspect="1" noChangeArrowheads="1"/>
          </p:cNvPicPr>
          <p:nvPr>
            <p:ph idx="1"/>
          </p:nvPr>
        </p:nvPicPr>
        <p:blipFill>
          <a:blip r:embed="rId2" cstate="print"/>
          <a:srcRect/>
          <a:stretch>
            <a:fillRect/>
          </a:stretch>
        </p:blipFill>
        <p:spPr>
          <a:xfrm>
            <a:off x="0" y="1371600"/>
            <a:ext cx="9275670" cy="5830109"/>
          </a:xfr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1"/>
            <a:ext cx="8229600" cy="1066799"/>
          </a:xfrm>
        </p:spPr>
        <p:txBody>
          <a:bodyPr/>
          <a:lstStyle/>
          <a:p>
            <a:r>
              <a:rPr lang="en-US" sz="3200" dirty="0"/>
              <a:t>Ada Wright, Mother of Two Scottsboro Boys, in Glasgow, Scotland, July 4, 1932</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9644" y="1219200"/>
            <a:ext cx="7435389" cy="5638800"/>
          </a:xfrm>
        </p:spPr>
      </p:pic>
    </p:spTree>
    <p:extLst>
      <p:ext uri="{BB962C8B-B14F-4D97-AF65-F5344CB8AC3E}">
        <p14:creationId xmlns:p14="http://schemas.microsoft.com/office/powerpoint/2010/main" val="170546455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p:txBody>
          <a:bodyPr/>
          <a:lstStyle/>
          <a:p>
            <a:pPr eaLnBrk="1" hangingPunct="1">
              <a:defRPr/>
            </a:pPr>
            <a:r>
              <a:rPr lang="en-US" sz="4000" dirty="0"/>
              <a:t>Telegram from a Collective Farm in Siberia, 1934</a:t>
            </a:r>
          </a:p>
        </p:txBody>
      </p:sp>
      <p:sp>
        <p:nvSpPr>
          <p:cNvPr id="192515" name="Rectangle 3"/>
          <p:cNvSpPr>
            <a:spLocks noGrp="1" noChangeArrowheads="1"/>
          </p:cNvSpPr>
          <p:nvPr>
            <p:ph type="body" idx="1"/>
          </p:nvPr>
        </p:nvSpPr>
        <p:spPr>
          <a:xfrm>
            <a:off x="457200" y="2057400"/>
            <a:ext cx="8229600" cy="4378325"/>
          </a:xfrm>
        </p:spPr>
        <p:txBody>
          <a:bodyPr/>
          <a:lstStyle/>
          <a:p>
            <a:pPr marL="0" indent="0" eaLnBrk="1" hangingPunct="1">
              <a:buNone/>
              <a:defRPr/>
            </a:pPr>
            <a:r>
              <a:rPr lang="en-US" dirty="0"/>
              <a:t>We are greatly indignified </a:t>
            </a:r>
            <a:r>
              <a:rPr lang="en-US" i="1" dirty="0"/>
              <a:t>[sic] </a:t>
            </a:r>
            <a:r>
              <a:rPr lang="en-US" dirty="0"/>
              <a:t>by the intention of the American bourgeois court to carry out your death sentence on April 6.  We know perfectly well that your only fault is your Negro origin and your being unemployed workers.  Comrades, don’t lose courage.  The end of capitalism is rapidly approaching.</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2362200"/>
          </a:xfrm>
        </p:spPr>
        <p:txBody>
          <a:bodyPr/>
          <a:lstStyle/>
          <a:p>
            <a:r>
              <a:rPr lang="en-US" dirty="0"/>
              <a:t>The Middle Class and the Communist Party, The 1930s:</a:t>
            </a:r>
            <a:br>
              <a:rPr lang="en-US" dirty="0"/>
            </a:br>
            <a:r>
              <a:rPr lang="en-US" sz="3200" dirty="0"/>
              <a:t>UW English Professor Hugh DeLacy Runs for the Seattle City Council, 1937</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5635" y="2438400"/>
            <a:ext cx="5688897" cy="4419600"/>
          </a:xfrm>
        </p:spPr>
      </p:pic>
    </p:spTree>
    <p:extLst>
      <p:ext uri="{BB962C8B-B14F-4D97-AF65-F5344CB8AC3E}">
        <p14:creationId xmlns:p14="http://schemas.microsoft.com/office/powerpoint/2010/main" val="210971252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0" y="0"/>
            <a:ext cx="9144000" cy="990600"/>
          </a:xfrm>
        </p:spPr>
        <p:txBody>
          <a:bodyPr/>
          <a:lstStyle/>
          <a:p>
            <a:pPr eaLnBrk="1" hangingPunct="1">
              <a:defRPr/>
            </a:pPr>
            <a:r>
              <a:rPr lang="en-US" sz="4000"/>
              <a:t>Washington Commonwealth Federation Convention in Seattle, 1940</a:t>
            </a:r>
          </a:p>
        </p:txBody>
      </p:sp>
      <p:pic>
        <p:nvPicPr>
          <p:cNvPr id="87043" name="Picture 7" descr="1940 Seattle Convention of the Washington Commonwealth Federation (Internet)"/>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438400" y="3841750"/>
            <a:ext cx="74613" cy="47625"/>
          </a:xfrm>
        </p:spPr>
      </p:pic>
      <p:pic>
        <p:nvPicPr>
          <p:cNvPr id="87044" name="Picture 8" descr="1940 Seattle Convention of the Washington Commonwealth Federation (Internet)"/>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0" y="1219200"/>
            <a:ext cx="9144000" cy="583565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775309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41" name="Rectangle 5"/>
          <p:cNvSpPr>
            <a:spLocks noGrp="1" noChangeArrowheads="1"/>
          </p:cNvSpPr>
          <p:nvPr>
            <p:ph type="title"/>
          </p:nvPr>
        </p:nvSpPr>
        <p:spPr/>
        <p:txBody>
          <a:bodyPr/>
          <a:lstStyle/>
          <a:p>
            <a:pPr eaLnBrk="1" hangingPunct="1">
              <a:defRPr/>
            </a:pPr>
            <a:endParaRPr lang="en-US"/>
          </a:p>
        </p:txBody>
      </p:sp>
      <p:sp>
        <p:nvSpPr>
          <p:cNvPr id="193539" name="Rectangle 3"/>
          <p:cNvSpPr>
            <a:spLocks noGrp="1" noChangeArrowheads="1"/>
          </p:cNvSpPr>
          <p:nvPr>
            <p:ph type="body" sz="half" idx="1"/>
          </p:nvPr>
        </p:nvSpPr>
        <p:spPr>
          <a:xfrm>
            <a:off x="282575" y="457200"/>
            <a:ext cx="5715000" cy="6400800"/>
          </a:xfrm>
        </p:spPr>
        <p:txBody>
          <a:bodyPr/>
          <a:lstStyle/>
          <a:p>
            <a:pPr marL="0" indent="0" eaLnBrk="1" hangingPunct="1">
              <a:lnSpc>
                <a:spcPct val="90000"/>
              </a:lnSpc>
              <a:buNone/>
              <a:defRPr/>
            </a:pPr>
            <a:r>
              <a:rPr lang="en-US" sz="2000" dirty="0"/>
              <a:t>“I will give you some idea of my activities and nothing but a shortage of  [taxicab] fare ever keeps me from pursuing them.  Monday night PWU Local of A.F. of L. meets at the Minor School portables.  Tuesday night: The Negro Workers Council, meets in a portable at the Horace Mann School… Wednesday night, stay in and read late.  Thursday: Party Unit always meets.  Friday night, stay at home or visit in the neighborhood.  Saturday: The Harriett Tubman Club meets, Sunday night the Workers Forum.  </a:t>
            </a:r>
          </a:p>
          <a:p>
            <a:pPr eaLnBrk="1" hangingPunct="1">
              <a:lnSpc>
                <a:spcPct val="90000"/>
              </a:lnSpc>
              <a:buFont typeface="Wingdings" pitchFamily="2" charset="2"/>
              <a:buNone/>
              <a:defRPr/>
            </a:pPr>
            <a:endParaRPr lang="en-US" sz="2000" dirty="0"/>
          </a:p>
          <a:p>
            <a:pPr marL="0" indent="0" eaLnBrk="1" hangingPunct="1">
              <a:lnSpc>
                <a:spcPct val="90000"/>
              </a:lnSpc>
              <a:buNone/>
              <a:defRPr/>
            </a:pPr>
            <a:r>
              <a:rPr lang="en-US" sz="2000" dirty="0"/>
              <a:t>I try also to attend the P.T.A. at Garfield, which meets every third Thursday in the month.  Of course, there are mass meetings, dances, and what not that come in at times.  I’m having the time of my life and at the same time making some contribution to the working class I hope.”</a:t>
            </a:r>
          </a:p>
          <a:p>
            <a:pPr eaLnBrk="1" hangingPunct="1">
              <a:lnSpc>
                <a:spcPct val="90000"/>
              </a:lnSpc>
              <a:buFont typeface="Wingdings" pitchFamily="2" charset="2"/>
              <a:buNone/>
              <a:defRPr/>
            </a:pPr>
            <a:r>
              <a:rPr lang="en-US" sz="2000" dirty="0"/>
              <a:t>			</a:t>
            </a:r>
            <a:r>
              <a:rPr lang="en-US" sz="2000" i="1" dirty="0"/>
              <a:t>Susie Revels Cayton, 1934</a:t>
            </a:r>
            <a:r>
              <a:rPr lang="en-US" sz="2000" dirty="0"/>
              <a:t>	</a:t>
            </a:r>
          </a:p>
        </p:txBody>
      </p:sp>
      <p:pic>
        <p:nvPicPr>
          <p:cNvPr id="79876" name="Picture 4" descr="Susie Revels Cayton, Lake Washington, 1935"/>
          <p:cNvPicPr>
            <a:picLocks noGrp="1" noChangeAspect="1" noChangeArrowheads="1"/>
          </p:cNvPicPr>
          <p:nvPr>
            <p:ph sz="half" idx="2"/>
          </p:nvPr>
        </p:nvPicPr>
        <p:blipFill>
          <a:blip r:embed="rId2" cstate="print"/>
          <a:srcRect/>
          <a:stretch>
            <a:fillRect/>
          </a:stretch>
        </p:blipFill>
        <p:spPr>
          <a:xfrm>
            <a:off x="5997575" y="304800"/>
            <a:ext cx="3146425" cy="6248400"/>
          </a:xfrm>
          <a:noFill/>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Revels Cayton on Why He Joined the Communist Party at the University of Washington in 1933</a:t>
            </a:r>
          </a:p>
        </p:txBody>
      </p:sp>
      <p:sp>
        <p:nvSpPr>
          <p:cNvPr id="3" name="Text Placeholder 2"/>
          <p:cNvSpPr>
            <a:spLocks noGrp="1"/>
          </p:cNvSpPr>
          <p:nvPr>
            <p:ph type="body" sz="half" idx="1"/>
          </p:nvPr>
        </p:nvSpPr>
        <p:spPr>
          <a:xfrm>
            <a:off x="304800" y="2057400"/>
            <a:ext cx="4707232" cy="4073525"/>
          </a:xfrm>
        </p:spPr>
        <p:txBody>
          <a:bodyPr/>
          <a:lstStyle/>
          <a:p>
            <a:pPr marL="0" indent="0">
              <a:buNone/>
            </a:pPr>
            <a:r>
              <a:rPr lang="en-US" dirty="0"/>
              <a:t>I didn’t learn anything about Communist theory.  All I knew was that I found a group I fit into. They were this little island of decent people who had an ideological base not to be prejudiced. </a:t>
            </a:r>
          </a:p>
        </p:txBody>
      </p:sp>
      <p:pic>
        <p:nvPicPr>
          <p:cNvPr id="87042" name="Picture 2" descr="C:\Users\Taylor\Pictures\WEBSITE PHOTOS\AAW Photos\Website Photos, 1900-1945 (AAW ONLY)\Revels Cayton Addressing Sailors Union in San Francisco, 193.jpg"/>
          <p:cNvPicPr>
            <a:picLocks noGrp="1" noChangeAspect="1" noChangeArrowheads="1"/>
          </p:cNvPicPr>
          <p:nvPr>
            <p:ph sz="half" idx="2"/>
          </p:nvPr>
        </p:nvPicPr>
        <p:blipFill>
          <a:blip r:embed="rId2" cstate="print"/>
          <a:srcRect/>
          <a:stretch>
            <a:fillRect/>
          </a:stretch>
        </p:blipFill>
        <p:spPr bwMode="auto">
          <a:xfrm>
            <a:off x="5012033" y="1828800"/>
            <a:ext cx="4145974" cy="5029200"/>
          </a:xfrm>
          <a:prstGeom prst="rect">
            <a:avLst/>
          </a:prstGeom>
          <a:noFill/>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Anthropologist St. Clair Drake on the Black Left in the 1930s</a:t>
            </a:r>
          </a:p>
        </p:txBody>
      </p:sp>
      <p:sp>
        <p:nvSpPr>
          <p:cNvPr id="3" name="Text Placeholder 2"/>
          <p:cNvSpPr>
            <a:spLocks noGrp="1"/>
          </p:cNvSpPr>
          <p:nvPr>
            <p:ph type="body" sz="half" idx="1"/>
          </p:nvPr>
        </p:nvSpPr>
        <p:spPr/>
        <p:txBody>
          <a:bodyPr/>
          <a:lstStyle/>
          <a:p>
            <a:endParaRPr lang="en-US" dirty="0"/>
          </a:p>
        </p:txBody>
      </p:sp>
      <p:sp>
        <p:nvSpPr>
          <p:cNvPr id="4" name="Content Placeholder 3"/>
          <p:cNvSpPr>
            <a:spLocks noGrp="1"/>
          </p:cNvSpPr>
          <p:nvPr>
            <p:ph sz="half" idx="2"/>
          </p:nvPr>
        </p:nvSpPr>
        <p:spPr>
          <a:xfrm>
            <a:off x="4648200" y="2438400"/>
            <a:ext cx="4038600" cy="3692525"/>
          </a:xfrm>
        </p:spPr>
        <p:txBody>
          <a:bodyPr/>
          <a:lstStyle/>
          <a:p>
            <a:pPr marL="0" indent="0">
              <a:buNone/>
            </a:pPr>
            <a:r>
              <a:rPr lang="en-US" dirty="0"/>
              <a:t>By 1932 I didn’t know any black social scientist who didn’t claim to be some kind of Marxist.</a:t>
            </a:r>
          </a:p>
        </p:txBody>
      </p:sp>
      <p:pic>
        <p:nvPicPr>
          <p:cNvPr id="103426" name="Picture 2" descr="C:\Users\Taylor\Desktop\St. Clair Drake.jpg"/>
          <p:cNvPicPr>
            <a:picLocks noChangeAspect="1" noChangeArrowheads="1"/>
          </p:cNvPicPr>
          <p:nvPr/>
        </p:nvPicPr>
        <p:blipFill>
          <a:blip r:embed="rId2" cstate="print"/>
          <a:srcRect/>
          <a:stretch>
            <a:fillRect/>
          </a:stretch>
        </p:blipFill>
        <p:spPr bwMode="auto">
          <a:xfrm>
            <a:off x="990600" y="1676400"/>
            <a:ext cx="3185651" cy="4800600"/>
          </a:xfrm>
          <a:prstGeom prst="rect">
            <a:avLst/>
          </a:prstGeom>
          <a:noFill/>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8686800" cy="990600"/>
          </a:xfrm>
        </p:spPr>
        <p:txBody>
          <a:bodyPr/>
          <a:lstStyle/>
          <a:p>
            <a:r>
              <a:rPr lang="en-US" sz="3600" dirty="0"/>
              <a:t>Leading Howard University Faculty, 1950</a:t>
            </a:r>
          </a:p>
        </p:txBody>
      </p:sp>
      <p:sp>
        <p:nvSpPr>
          <p:cNvPr id="3" name="Text Placeholder 2"/>
          <p:cNvSpPr>
            <a:spLocks noGrp="1"/>
          </p:cNvSpPr>
          <p:nvPr>
            <p:ph type="body" sz="half" idx="1"/>
          </p:nvPr>
        </p:nvSpPr>
        <p:spPr/>
        <p:txBody>
          <a:bodyPr/>
          <a:lstStyle/>
          <a:p>
            <a:endParaRPr lang="en-US" dirty="0"/>
          </a:p>
        </p:txBody>
      </p:sp>
      <p:sp>
        <p:nvSpPr>
          <p:cNvPr id="4" name="Content Placeholder 3"/>
          <p:cNvSpPr>
            <a:spLocks noGrp="1"/>
          </p:cNvSpPr>
          <p:nvPr>
            <p:ph sz="half" idx="2"/>
          </p:nvPr>
        </p:nvSpPr>
        <p:spPr/>
        <p:txBody>
          <a:bodyPr/>
          <a:lstStyle/>
          <a:p>
            <a:endParaRPr lang="en-US"/>
          </a:p>
        </p:txBody>
      </p:sp>
      <p:pic>
        <p:nvPicPr>
          <p:cNvPr id="104450" name="Picture 2" descr="C:\Users\Taylor\Desktop\Howard University Faculty, 1950 (l to r, James Nabrit, Charles Drew, Sterling Brown, E. F. Frazier, Ray Logan &amp; Alain Locke (Moorland-Spingarn R.jpg"/>
          <p:cNvPicPr>
            <a:picLocks noChangeAspect="1" noChangeArrowheads="1"/>
          </p:cNvPicPr>
          <p:nvPr/>
        </p:nvPicPr>
        <p:blipFill>
          <a:blip r:embed="rId2" cstate="print"/>
          <a:srcRect/>
          <a:stretch>
            <a:fillRect/>
          </a:stretch>
        </p:blipFill>
        <p:spPr bwMode="auto">
          <a:xfrm>
            <a:off x="1600200" y="992184"/>
            <a:ext cx="5805468" cy="5865816"/>
          </a:xfrm>
          <a:prstGeom prst="rect">
            <a:avLst/>
          </a:prstGeom>
          <a:noFill/>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0" y="277813"/>
            <a:ext cx="9144000" cy="1139825"/>
          </a:xfrm>
        </p:spPr>
        <p:txBody>
          <a:bodyPr/>
          <a:lstStyle/>
          <a:p>
            <a:pPr eaLnBrk="1" hangingPunct="1">
              <a:defRPr/>
            </a:pPr>
            <a:r>
              <a:rPr lang="en-US" sz="3200"/>
              <a:t>African American Intellectuals on a Visit to the Soviet Union, 1935</a:t>
            </a:r>
          </a:p>
        </p:txBody>
      </p:sp>
      <p:pic>
        <p:nvPicPr>
          <p:cNvPr id="81923" name="Picture 7" descr="African American Intellectuals on Visit to Soviet Union, 1935"/>
          <p:cNvPicPr>
            <a:picLocks noGrp="1" noChangeAspect="1" noChangeArrowheads="1"/>
          </p:cNvPicPr>
          <p:nvPr>
            <p:ph idx="1"/>
          </p:nvPr>
        </p:nvPicPr>
        <p:blipFill>
          <a:blip r:embed="rId2" cstate="print"/>
          <a:srcRect/>
          <a:stretch>
            <a:fillRect/>
          </a:stretch>
        </p:blipFill>
        <p:spPr>
          <a:xfrm>
            <a:off x="990600" y="1614488"/>
            <a:ext cx="7239000" cy="5243512"/>
          </a:xfrm>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A763C-223F-46D4-AC0A-3075A46C6190}"/>
              </a:ext>
            </a:extLst>
          </p:cNvPr>
          <p:cNvSpPr>
            <a:spLocks noGrp="1"/>
          </p:cNvSpPr>
          <p:nvPr>
            <p:ph type="title"/>
          </p:nvPr>
        </p:nvSpPr>
        <p:spPr>
          <a:xfrm>
            <a:off x="0" y="1"/>
            <a:ext cx="9144000" cy="1066799"/>
          </a:xfrm>
        </p:spPr>
        <p:txBody>
          <a:bodyPr/>
          <a:lstStyle/>
          <a:p>
            <a:r>
              <a:rPr lang="en-US" sz="3600" dirty="0"/>
              <a:t>Langston Hughes (left) in Turkmenistan, one of the Soviet Republics, 1932</a:t>
            </a:r>
          </a:p>
        </p:txBody>
      </p:sp>
      <p:pic>
        <p:nvPicPr>
          <p:cNvPr id="5" name="Content Placeholder 4">
            <a:extLst>
              <a:ext uri="{FF2B5EF4-FFF2-40B4-BE49-F238E27FC236}">
                <a16:creationId xmlns:a16="http://schemas.microsoft.com/office/drawing/2014/main" id="{621781F2-7C30-4987-958E-A7F9F22927F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6211" y="1219200"/>
            <a:ext cx="6851578" cy="5638800"/>
          </a:xfrm>
        </p:spPr>
      </p:pic>
    </p:spTree>
    <p:extLst>
      <p:ext uri="{BB962C8B-B14F-4D97-AF65-F5344CB8AC3E}">
        <p14:creationId xmlns:p14="http://schemas.microsoft.com/office/powerpoint/2010/main" val="267761286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627187"/>
          </a:xfrm>
        </p:spPr>
        <p:txBody>
          <a:bodyPr/>
          <a:lstStyle/>
          <a:p>
            <a:r>
              <a:rPr lang="en-US" dirty="0"/>
              <a:t>Black Migrants to the Soviet Union</a:t>
            </a:r>
            <a:br>
              <a:rPr lang="en-US" dirty="0"/>
            </a:br>
            <a:r>
              <a:rPr lang="en-US" sz="3200" dirty="0"/>
              <a:t>Oliver Golden and Robert Robinson (Elected to Moscow City Council in 1934)</a:t>
            </a:r>
            <a:br>
              <a:rPr lang="en-US" sz="3200" dirty="0"/>
            </a:br>
            <a:endParaRPr lang="en-US" sz="32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112308"/>
            <a:ext cx="6066857" cy="4309169"/>
          </a:xfr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0" y="1676400"/>
            <a:ext cx="1980133" cy="5410200"/>
          </a:xfrm>
          <a:prstGeom prst="rect">
            <a:avLst/>
          </a:prstGeom>
        </p:spPr>
      </p:pic>
    </p:spTree>
    <p:extLst>
      <p:ext uri="{BB962C8B-B14F-4D97-AF65-F5344CB8AC3E}">
        <p14:creationId xmlns:p14="http://schemas.microsoft.com/office/powerpoint/2010/main" val="132710724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Richard Wright, “Bigger Thomas” and </a:t>
            </a:r>
            <a:r>
              <a:rPr lang="en-US" i="1" dirty="0"/>
              <a:t>Native Son</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81887" y="1905000"/>
            <a:ext cx="5262113" cy="464820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600200"/>
            <a:ext cx="3200400" cy="5383724"/>
          </a:xfrm>
          <a:prstGeom prst="rect">
            <a:avLst/>
          </a:prstGeom>
        </p:spPr>
      </p:pic>
    </p:spTree>
    <p:extLst>
      <p:ext uri="{BB962C8B-B14F-4D97-AF65-F5344CB8AC3E}">
        <p14:creationId xmlns:p14="http://schemas.microsoft.com/office/powerpoint/2010/main" val="38682837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90600"/>
          </a:xfrm>
        </p:spPr>
        <p:txBody>
          <a:bodyPr/>
          <a:lstStyle/>
          <a:p>
            <a:r>
              <a:rPr lang="en-US" sz="2800" dirty="0"/>
              <a:t>Paul Robeson &amp; Huddie Ledbetter (Leadbelly)</a:t>
            </a:r>
          </a:p>
        </p:txBody>
      </p:sp>
      <p:pic>
        <p:nvPicPr>
          <p:cNvPr id="95234" name="Picture 2" descr="C:\Users\Office Depot\Desktop\Pictures\Photos By Month\2008-04 (Apr)\Paul Robeson Signing Autographs at AME Zion Chuch in Harlem, 1940 (Schomburg Collection).jpg"/>
          <p:cNvPicPr>
            <a:picLocks noGrp="1" noChangeAspect="1" noChangeArrowheads="1"/>
          </p:cNvPicPr>
          <p:nvPr>
            <p:ph idx="1"/>
          </p:nvPr>
        </p:nvPicPr>
        <p:blipFill>
          <a:blip r:embed="rId2" cstate="print"/>
          <a:srcRect/>
          <a:stretch>
            <a:fillRect/>
          </a:stretch>
        </p:blipFill>
        <p:spPr bwMode="auto">
          <a:xfrm>
            <a:off x="0" y="1143000"/>
            <a:ext cx="4275520" cy="4835525"/>
          </a:xfrm>
          <a:prstGeom prst="rect">
            <a:avLst/>
          </a:prstGeom>
          <a:noFill/>
        </p:spPr>
      </p:pic>
      <p:pic>
        <p:nvPicPr>
          <p:cNvPr id="95235" name="Picture 3" descr="c:\Users\Office Depot\Documents\Website\WEBSITE PHOTOS\AA Photos\Website Photos, 1900-1945\Huddie Ledbetter (www.neonbridge.com).gif"/>
          <p:cNvPicPr>
            <a:picLocks noChangeAspect="1" noChangeArrowheads="1"/>
          </p:cNvPicPr>
          <p:nvPr/>
        </p:nvPicPr>
        <p:blipFill>
          <a:blip r:embed="rId3" cstate="print"/>
          <a:srcRect/>
          <a:stretch>
            <a:fillRect/>
          </a:stretch>
        </p:blipFill>
        <p:spPr bwMode="auto">
          <a:xfrm>
            <a:off x="4536924" y="1219200"/>
            <a:ext cx="4607076" cy="4953000"/>
          </a:xfrm>
          <a:prstGeom prst="rect">
            <a:avLst/>
          </a:prstGeom>
          <a:noFill/>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3" name="Rectangle 5"/>
          <p:cNvSpPr>
            <a:spLocks noGrp="1" noChangeArrowheads="1"/>
          </p:cNvSpPr>
          <p:nvPr>
            <p:ph type="title"/>
          </p:nvPr>
        </p:nvSpPr>
        <p:spPr/>
        <p:txBody>
          <a:bodyPr/>
          <a:lstStyle/>
          <a:p>
            <a:pPr eaLnBrk="1" hangingPunct="1">
              <a:defRPr/>
            </a:pPr>
            <a:r>
              <a:rPr lang="en-US" sz="3200"/>
              <a:t>Billie Holiday and Band, 1942 /Strange Fruit</a:t>
            </a:r>
          </a:p>
        </p:txBody>
      </p:sp>
      <p:pic>
        <p:nvPicPr>
          <p:cNvPr id="82947" name="Picture 4" descr="Billie Holiday &amp; Band, 1942 (National Archives)"/>
          <p:cNvPicPr>
            <a:picLocks noGrp="1" noChangeAspect="1" noChangeArrowheads="1"/>
          </p:cNvPicPr>
          <p:nvPr>
            <p:ph sz="half" idx="1"/>
          </p:nvPr>
        </p:nvPicPr>
        <p:blipFill>
          <a:blip r:embed="rId2" cstate="print"/>
          <a:srcRect/>
          <a:stretch>
            <a:fillRect/>
          </a:stretch>
        </p:blipFill>
        <p:spPr>
          <a:xfrm>
            <a:off x="115888" y="1600200"/>
            <a:ext cx="4148137" cy="5257800"/>
          </a:xfrm>
          <a:noFill/>
        </p:spPr>
      </p:pic>
      <p:pic>
        <p:nvPicPr>
          <p:cNvPr id="82948" name="Picture 8" descr="Strange Fruit"/>
          <p:cNvPicPr>
            <a:picLocks noGrp="1" noChangeAspect="1" noChangeArrowheads="1"/>
          </p:cNvPicPr>
          <p:nvPr>
            <p:ph sz="half" idx="2"/>
          </p:nvPr>
        </p:nvPicPr>
        <p:blipFill>
          <a:blip r:embed="rId3" cstate="print"/>
          <a:srcRect/>
          <a:stretch>
            <a:fillRect/>
          </a:stretch>
        </p:blipFill>
        <p:spPr>
          <a:xfrm>
            <a:off x="4419600" y="1654175"/>
            <a:ext cx="4724400" cy="4646613"/>
          </a:xfrm>
          <a:noFill/>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81" name="Rectangle 5"/>
          <p:cNvSpPr>
            <a:spLocks noGrp="1" noChangeArrowheads="1"/>
          </p:cNvSpPr>
          <p:nvPr>
            <p:ph type="title"/>
          </p:nvPr>
        </p:nvSpPr>
        <p:spPr/>
        <p:txBody>
          <a:bodyPr/>
          <a:lstStyle/>
          <a:p>
            <a:pPr eaLnBrk="1" hangingPunct="1">
              <a:defRPr/>
            </a:pPr>
            <a:endParaRPr lang="en-US"/>
          </a:p>
        </p:txBody>
      </p:sp>
      <p:pic>
        <p:nvPicPr>
          <p:cNvPr id="83971" name="Picture 4" descr="Communist Led Harlem May Day Parade, 1931"/>
          <p:cNvPicPr>
            <a:picLocks noGrp="1" noChangeAspect="1" noChangeArrowheads="1"/>
          </p:cNvPicPr>
          <p:nvPr>
            <p:ph idx="1"/>
          </p:nvPr>
        </p:nvPicPr>
        <p:blipFill>
          <a:blip r:embed="rId2" cstate="print"/>
          <a:srcRect/>
          <a:stretch>
            <a:fillRect/>
          </a:stretch>
        </p:blipFill>
        <p:spPr>
          <a:xfrm>
            <a:off x="0" y="0"/>
            <a:ext cx="9144000" cy="6529388"/>
          </a:xfrm>
          <a:noFill/>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7" name="Rectangle 5"/>
          <p:cNvSpPr>
            <a:spLocks noGrp="1" noChangeArrowheads="1"/>
          </p:cNvSpPr>
          <p:nvPr>
            <p:ph type="title"/>
          </p:nvPr>
        </p:nvSpPr>
        <p:spPr>
          <a:xfrm>
            <a:off x="0" y="0"/>
            <a:ext cx="9144000" cy="1066800"/>
          </a:xfrm>
        </p:spPr>
        <p:txBody>
          <a:bodyPr/>
          <a:lstStyle/>
          <a:p>
            <a:pPr eaLnBrk="1" hangingPunct="1">
              <a:defRPr/>
            </a:pPr>
            <a:r>
              <a:rPr lang="en-US" sz="2800"/>
              <a:t>Poster from 1936 Communist Party Candidates for President and Vice President of the United States</a:t>
            </a:r>
          </a:p>
        </p:txBody>
      </p:sp>
      <p:pic>
        <p:nvPicPr>
          <p:cNvPr id="84995" name="Picture 8" descr="Communist Party Campaign Poster, 1936 (GML)"/>
          <p:cNvPicPr>
            <a:picLocks noGrp="1" noChangeAspect="1" noChangeArrowheads="1"/>
          </p:cNvPicPr>
          <p:nvPr>
            <p:ph idx="1"/>
          </p:nvPr>
        </p:nvPicPr>
        <p:blipFill>
          <a:blip r:embed="rId2" cstate="print"/>
          <a:srcRect/>
          <a:stretch>
            <a:fillRect/>
          </a:stretch>
        </p:blipFill>
        <p:spPr>
          <a:xfrm>
            <a:off x="0" y="1295400"/>
            <a:ext cx="9144000" cy="5307013"/>
          </a:xfrm>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9" name="Rectangle 5"/>
          <p:cNvSpPr>
            <a:spLocks noGrp="1" noChangeArrowheads="1"/>
          </p:cNvSpPr>
          <p:nvPr>
            <p:ph type="title"/>
          </p:nvPr>
        </p:nvSpPr>
        <p:spPr/>
        <p:txBody>
          <a:bodyPr/>
          <a:lstStyle/>
          <a:p>
            <a:pPr eaLnBrk="1" hangingPunct="1">
              <a:defRPr/>
            </a:pPr>
            <a:r>
              <a:rPr lang="en-US" sz="4000"/>
              <a:t>Communist-Sponsored Anti-Police Brutality Rally, Harlem, 1941</a:t>
            </a:r>
          </a:p>
        </p:txBody>
      </p:sp>
      <p:pic>
        <p:nvPicPr>
          <p:cNvPr id="86019" name="Picture 4" descr="CP Police Brutality Rally, Harlem, ca"/>
          <p:cNvPicPr>
            <a:picLocks noGrp="1" noChangeAspect="1" noChangeArrowheads="1"/>
          </p:cNvPicPr>
          <p:nvPr>
            <p:ph idx="1"/>
          </p:nvPr>
        </p:nvPicPr>
        <p:blipFill>
          <a:blip r:embed="rId2" cstate="print"/>
          <a:srcRect/>
          <a:stretch>
            <a:fillRect/>
          </a:stretch>
        </p:blipFill>
        <p:spPr>
          <a:xfrm>
            <a:off x="609600" y="1497013"/>
            <a:ext cx="7620000" cy="5360987"/>
          </a:xfrm>
          <a:noFill/>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139825"/>
          </a:xfrm>
        </p:spPr>
        <p:txBody>
          <a:bodyPr/>
          <a:lstStyle/>
          <a:p>
            <a:r>
              <a:rPr lang="en-US" sz="3200" dirty="0"/>
              <a:t>The Communist Party and Ethnic America</a:t>
            </a:r>
            <a:br>
              <a:rPr lang="en-US" sz="3200" dirty="0"/>
            </a:br>
            <a:r>
              <a:rPr lang="en-US" sz="2400" dirty="0"/>
              <a:t>(L) Communist Demonstration in Union Square, New York, 1929</a:t>
            </a:r>
            <a:br>
              <a:rPr lang="en-US" sz="2400" dirty="0"/>
            </a:br>
            <a:r>
              <a:rPr lang="en-US" sz="2400" dirty="0"/>
              <a:t>(R ) Communist Party Headquarters, Lower East Side of New York, 1933</a:t>
            </a: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867" y="1981200"/>
            <a:ext cx="4902414" cy="3889248"/>
          </a:xfr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1042" y="1981200"/>
            <a:ext cx="4087558" cy="4419600"/>
          </a:xfrm>
          <a:prstGeom prst="rect">
            <a:avLst/>
          </a:prstGeom>
        </p:spPr>
      </p:pic>
    </p:spTree>
    <p:extLst>
      <p:ext uri="{BB962C8B-B14F-4D97-AF65-F5344CB8AC3E}">
        <p14:creationId xmlns:p14="http://schemas.microsoft.com/office/powerpoint/2010/main" val="287993196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14399"/>
          </a:xfrm>
        </p:spPr>
        <p:txBody>
          <a:bodyPr/>
          <a:lstStyle/>
          <a:p>
            <a:r>
              <a:rPr lang="en-US" sz="3600" dirty="0"/>
              <a:t>Red Cap Porters in Los Angeles, 1930</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226" y="838200"/>
            <a:ext cx="9168226" cy="6195714"/>
          </a:xfrm>
        </p:spPr>
      </p:pic>
    </p:spTree>
    <p:extLst>
      <p:ext uri="{BB962C8B-B14F-4D97-AF65-F5344CB8AC3E}">
        <p14:creationId xmlns:p14="http://schemas.microsoft.com/office/powerpoint/2010/main" val="380393768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636587"/>
          </a:xfrm>
        </p:spPr>
        <p:txBody>
          <a:bodyPr/>
          <a:lstStyle/>
          <a:p>
            <a:r>
              <a:rPr lang="en-US" dirty="0"/>
              <a:t>Sweet Daddy Grace, 1937</a:t>
            </a:r>
          </a:p>
        </p:txBody>
      </p:sp>
      <p:pic>
        <p:nvPicPr>
          <p:cNvPr id="4" name="Picture 1" descr="C:\Users\Office Depot\Desktop\Pictures\Photos By Month\2008-04 (Apr)\Sweet Daddy Grace in L.A. Church, 1935 (Black Gallery of California).jpg"/>
          <p:cNvPicPr>
            <a:picLocks noGrp="1" noChangeAspect="1" noChangeArrowheads="1"/>
          </p:cNvPicPr>
          <p:nvPr>
            <p:ph idx="1"/>
          </p:nvPr>
        </p:nvPicPr>
        <p:blipFill>
          <a:blip r:embed="rId2" cstate="print"/>
          <a:srcRect/>
          <a:stretch>
            <a:fillRect/>
          </a:stretch>
        </p:blipFill>
        <p:spPr bwMode="auto">
          <a:xfrm>
            <a:off x="-22295" y="1016389"/>
            <a:ext cx="9166295" cy="5841611"/>
          </a:xfrm>
          <a:prstGeom prst="rect">
            <a:avLst/>
          </a:prstGeom>
          <a:noFill/>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p:txBody>
          <a:bodyPr/>
          <a:lstStyle/>
          <a:p>
            <a:pPr eaLnBrk="1" hangingPunct="1">
              <a:defRPr/>
            </a:pPr>
            <a:r>
              <a:rPr lang="en-US" sz="3200"/>
              <a:t>W.E.B. DuBois on the Communists, 1931</a:t>
            </a:r>
          </a:p>
        </p:txBody>
      </p:sp>
      <p:sp>
        <p:nvSpPr>
          <p:cNvPr id="209923" name="Rectangle 3"/>
          <p:cNvSpPr>
            <a:spLocks noGrp="1" noChangeArrowheads="1"/>
          </p:cNvSpPr>
          <p:nvPr>
            <p:ph type="body" idx="1"/>
          </p:nvPr>
        </p:nvSpPr>
        <p:spPr/>
        <p:txBody>
          <a:bodyPr/>
          <a:lstStyle/>
          <a:p>
            <a:pPr marL="0" indent="0" eaLnBrk="1" hangingPunct="1">
              <a:buNone/>
              <a:defRPr/>
            </a:pPr>
            <a:r>
              <a:rPr lang="en-US" dirty="0"/>
              <a:t>American Negroes do not propose to be the shock troops of the Communist Revolution, driven out in the front to death, cruelty, and humiliation in order to win victories for white workers...  Negroes know perfectly well that whenever they try to lead revolution in America, the nation will unite as one fist to crush them and them alone.</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a:xfrm>
            <a:off x="0" y="1"/>
            <a:ext cx="9144000" cy="990599"/>
          </a:xfrm>
        </p:spPr>
        <p:txBody>
          <a:bodyPr/>
          <a:lstStyle/>
          <a:p>
            <a:pPr eaLnBrk="1" hangingPunct="1">
              <a:defRPr/>
            </a:pPr>
            <a:r>
              <a:rPr lang="en-US" sz="3200" dirty="0"/>
              <a:t>Carter G. Woodson on the Communists, 1936</a:t>
            </a:r>
          </a:p>
        </p:txBody>
      </p:sp>
      <p:sp>
        <p:nvSpPr>
          <p:cNvPr id="4" name="Content Placeholder 3"/>
          <p:cNvSpPr>
            <a:spLocks noGrp="1"/>
          </p:cNvSpPr>
          <p:nvPr>
            <p:ph sz="half" idx="2"/>
          </p:nvPr>
        </p:nvSpPr>
        <p:spPr>
          <a:xfrm>
            <a:off x="2438400" y="1752599"/>
            <a:ext cx="6705600" cy="4800601"/>
          </a:xfrm>
        </p:spPr>
        <p:txBody>
          <a:bodyPr/>
          <a:lstStyle/>
          <a:p>
            <a:r>
              <a:rPr lang="en-US" sz="2400" dirty="0"/>
              <a:t>I have talked with any number of Negroes who call themselves Communists and I have never heard one express a desire to destroy anyone or anything but oppression.</a:t>
            </a:r>
          </a:p>
          <a:p>
            <a:endParaRPr lang="en-US" sz="2400" dirty="0"/>
          </a:p>
          <a:p>
            <a:r>
              <a:rPr lang="en-US" sz="2400" dirty="0"/>
              <a:t>Negroes who are charged with being Communists advocate the end of lynching, disfranchisement, peonage and [call for] equality in employment.  If this makes a man a RED, the world’s greatest  reformers belong to this class and we will have to condemn our greatest statesmen.</a:t>
            </a:r>
          </a:p>
        </p:txBody>
      </p:sp>
      <p:sp>
        <p:nvSpPr>
          <p:cNvPr id="5" name="Rectangle 4"/>
          <p:cNvSpPr/>
          <p:nvPr/>
        </p:nvSpPr>
        <p:spPr>
          <a:xfrm flipV="1">
            <a:off x="3962400" y="3886199"/>
            <a:ext cx="1066800" cy="313932"/>
          </a:xfrm>
          <a:prstGeom prst="rect">
            <a:avLst/>
          </a:prstGeom>
        </p:spPr>
        <p:txBody>
          <a:bodyPr wrap="square">
            <a:spAutoFit/>
          </a:bodyPr>
          <a:lstStyle/>
          <a:p>
            <a:pPr eaLnBrk="1" hangingPunct="1">
              <a:lnSpc>
                <a:spcPct val="80000"/>
              </a:lnSpc>
              <a:defRPr/>
            </a:pPr>
            <a:r>
              <a:rPr lang="en-US" dirty="0"/>
              <a:t>I</a:t>
            </a:r>
          </a:p>
        </p:txBody>
      </p:sp>
      <p:pic>
        <p:nvPicPr>
          <p:cNvPr id="88066" name="Picture 2" descr="C:\Users\Taylor\Desktop\Carter G. Woodson (Bickley Collecton, West Virginia State Archives).jpg"/>
          <p:cNvPicPr>
            <a:picLocks noGrp="1" noChangeAspect="1" noChangeArrowheads="1"/>
          </p:cNvPicPr>
          <p:nvPr>
            <p:ph sz="half" idx="1"/>
          </p:nvPr>
        </p:nvPicPr>
        <p:blipFill>
          <a:blip r:embed="rId2" cstate="print"/>
          <a:srcRect/>
          <a:stretch>
            <a:fillRect/>
          </a:stretch>
        </p:blipFill>
        <p:spPr bwMode="auto">
          <a:xfrm>
            <a:off x="0" y="1828800"/>
            <a:ext cx="2747892" cy="3200400"/>
          </a:xfrm>
          <a:prstGeom prst="rect">
            <a:avLst/>
          </a:prstGeom>
          <a:noFill/>
        </p:spPr>
      </p:pic>
    </p:spTree>
  </p:cSld>
  <p:clrMapOvr>
    <a:masterClrMapping/>
  </p:clrMapOvr>
</p:sld>
</file>

<file path=ppt/theme/theme1.xml><?xml version="1.0" encoding="utf-8"?>
<a:theme xmlns:a="http://schemas.openxmlformats.org/drawingml/2006/main" name="Orbit">
  <a:themeElements>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fontScheme name="Orbi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Orbit 2">
        <a:dk1>
          <a:srgbClr val="008000"/>
        </a:dk1>
        <a:lt1>
          <a:srgbClr val="FFFFFF"/>
        </a:lt1>
        <a:dk2>
          <a:srgbClr val="003300"/>
        </a:dk2>
        <a:lt2>
          <a:srgbClr val="C0C0C0"/>
        </a:lt2>
        <a:accent1>
          <a:srgbClr val="99CC00"/>
        </a:accent1>
        <a:accent2>
          <a:srgbClr val="527C3A"/>
        </a:accent2>
        <a:accent3>
          <a:srgbClr val="AAADAA"/>
        </a:accent3>
        <a:accent4>
          <a:srgbClr val="DADADA"/>
        </a:accent4>
        <a:accent5>
          <a:srgbClr val="CAE2AA"/>
        </a:accent5>
        <a:accent6>
          <a:srgbClr val="497034"/>
        </a:accent6>
        <a:hlink>
          <a:srgbClr val="33CC33"/>
        </a:hlink>
        <a:folHlink>
          <a:srgbClr val="C1FF83"/>
        </a:folHlink>
      </a:clrScheme>
      <a:clrMap bg1="dk2" tx1="lt1" bg2="dk1" tx2="lt2" accent1="accent1" accent2="accent2" accent3="accent3" accent4="accent4" accent5="accent5" accent6="accent6" hlink="hlink" folHlink="folHlink"/>
    </a:extraClrScheme>
    <a:extraClrScheme>
      <a:clrScheme name="Orbit 3">
        <a:dk1>
          <a:srgbClr val="000066"/>
        </a:dk1>
        <a:lt1>
          <a:srgbClr val="FFFFFF"/>
        </a:lt1>
        <a:dk2>
          <a:srgbClr val="000099"/>
        </a:dk2>
        <a:lt2>
          <a:srgbClr val="9FBFFF"/>
        </a:lt2>
        <a:accent1>
          <a:srgbClr val="0099CC"/>
        </a:accent1>
        <a:accent2>
          <a:srgbClr val="00CC66"/>
        </a:accent2>
        <a:accent3>
          <a:srgbClr val="AAAACA"/>
        </a:accent3>
        <a:accent4>
          <a:srgbClr val="DADADA"/>
        </a:accent4>
        <a:accent5>
          <a:srgbClr val="AACAE2"/>
        </a:accent5>
        <a:accent6>
          <a:srgbClr val="00B95C"/>
        </a:accent6>
        <a:hlink>
          <a:srgbClr val="00FFFF"/>
        </a:hlink>
        <a:folHlink>
          <a:srgbClr val="CDE6FF"/>
        </a:folHlink>
      </a:clrScheme>
      <a:clrMap bg1="dk2" tx1="lt1" bg2="dk1" tx2="lt2" accent1="accent1" accent2="accent2" accent3="accent3" accent4="accent4" accent5="accent5" accent6="accent6" hlink="hlink" folHlink="folHlink"/>
    </a:extraClrScheme>
    <a:extraClrScheme>
      <a:clrScheme name="Orbit 4">
        <a:dk1>
          <a:srgbClr val="00ACA8"/>
        </a:dk1>
        <a:lt1>
          <a:srgbClr val="FFFFFF"/>
        </a:lt1>
        <a:dk2>
          <a:srgbClr val="006666"/>
        </a:dk2>
        <a:lt2>
          <a:srgbClr val="FFFF99"/>
        </a:lt2>
        <a:accent1>
          <a:srgbClr val="0099CC"/>
        </a:accent1>
        <a:accent2>
          <a:srgbClr val="6D6FC7"/>
        </a:accent2>
        <a:accent3>
          <a:srgbClr val="AAB8B8"/>
        </a:accent3>
        <a:accent4>
          <a:srgbClr val="DADADA"/>
        </a:accent4>
        <a:accent5>
          <a:srgbClr val="AACAE2"/>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bit 5">
        <a:dk1>
          <a:srgbClr val="BA0023"/>
        </a:dk1>
        <a:lt1>
          <a:srgbClr val="FFFFFF"/>
        </a:lt1>
        <a:dk2>
          <a:srgbClr val="800000"/>
        </a:dk2>
        <a:lt2>
          <a:srgbClr val="FFFF99"/>
        </a:lt2>
        <a:accent1>
          <a:srgbClr val="FF6600"/>
        </a:accent1>
        <a:accent2>
          <a:srgbClr val="C5543D"/>
        </a:accent2>
        <a:accent3>
          <a:srgbClr val="C0AAAA"/>
        </a:accent3>
        <a:accent4>
          <a:srgbClr val="DADADA"/>
        </a:accent4>
        <a:accent5>
          <a:srgbClr val="FFB8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Orbit 6">
        <a:dk1>
          <a:srgbClr val="6D776E"/>
        </a:dk1>
        <a:lt1>
          <a:srgbClr val="FFFFFF"/>
        </a:lt1>
        <a:dk2>
          <a:srgbClr val="575863"/>
        </a:dk2>
        <a:lt2>
          <a:srgbClr val="DDDDDD"/>
        </a:lt2>
        <a:accent1>
          <a:srgbClr val="0099CC"/>
        </a:accent1>
        <a:accent2>
          <a:srgbClr val="939EA9"/>
        </a:accent2>
        <a:accent3>
          <a:srgbClr val="B4B4B7"/>
        </a:accent3>
        <a:accent4>
          <a:srgbClr val="DADADA"/>
        </a:accent4>
        <a:accent5>
          <a:srgbClr val="AACAE2"/>
        </a:accent5>
        <a:accent6>
          <a:srgbClr val="858F99"/>
        </a:accent6>
        <a:hlink>
          <a:srgbClr val="FFCC00"/>
        </a:hlink>
        <a:folHlink>
          <a:srgbClr val="BD8949"/>
        </a:folHlink>
      </a:clrScheme>
      <a:clrMap bg1="dk2" tx1="lt1" bg2="dk1" tx2="lt2" accent1="accent1" accent2="accent2" accent3="accent3" accent4="accent4" accent5="accent5" accent6="accent6" hlink="hlink" folHlink="folHlink"/>
    </a:extraClrScheme>
    <a:extraClrScheme>
      <a:clrScheme name="Orbit 7">
        <a:dk1>
          <a:srgbClr val="A28A84"/>
        </a:dk1>
        <a:lt1>
          <a:srgbClr val="FFFFFF"/>
        </a:lt1>
        <a:dk2>
          <a:srgbClr val="765E58"/>
        </a:dk2>
        <a:lt2>
          <a:srgbClr val="DDDDDD"/>
        </a:lt2>
        <a:accent1>
          <a:srgbClr val="CC6600"/>
        </a:accent1>
        <a:accent2>
          <a:srgbClr val="CC9900"/>
        </a:accent2>
        <a:accent3>
          <a:srgbClr val="BDB6B4"/>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Orbit 8">
        <a:dk1>
          <a:srgbClr val="000000"/>
        </a:dk1>
        <a:lt1>
          <a:srgbClr val="C5D9ED"/>
        </a:lt1>
        <a:dk2>
          <a:srgbClr val="000000"/>
        </a:dk2>
        <a:lt2>
          <a:srgbClr val="FFFFFF"/>
        </a:lt2>
        <a:accent1>
          <a:srgbClr val="F3F6FF"/>
        </a:accent1>
        <a:accent2>
          <a:srgbClr val="33CCCC"/>
        </a:accent2>
        <a:accent3>
          <a:srgbClr val="DFE9F4"/>
        </a:accent3>
        <a:accent4>
          <a:srgbClr val="000000"/>
        </a:accent4>
        <a:accent5>
          <a:srgbClr val="F8FAFF"/>
        </a:accent5>
        <a:accent6>
          <a:srgbClr val="2DB9B9"/>
        </a:accent6>
        <a:hlink>
          <a:srgbClr val="0000FF"/>
        </a:hlink>
        <a:folHlink>
          <a:srgbClr val="006699"/>
        </a:folHlink>
      </a:clrScheme>
      <a:clrMap bg1="lt1" tx1="dk1" bg2="lt2" tx2="dk2" accent1="accent1" accent2="accent2" accent3="accent3" accent4="accent4" accent5="accent5" accent6="accent6" hlink="hlink" folHlink="folHlink"/>
    </a:extraClrScheme>
    <a:extraClrScheme>
      <a:clrScheme name="Orbit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Orbit</Template>
  <TotalTime>1810</TotalTime>
  <Words>1964</Words>
  <Application>Microsoft Office PowerPoint</Application>
  <PresentationFormat>On-screen Show (4:3)</PresentationFormat>
  <Paragraphs>207</Paragraphs>
  <Slides>133</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133</vt:i4>
      </vt:variant>
    </vt:vector>
  </HeadingPairs>
  <TitlesOfParts>
    <vt:vector size="138" baseType="lpstr">
      <vt:lpstr>Arial</vt:lpstr>
      <vt:lpstr>Calibri</vt:lpstr>
      <vt:lpstr>Wingdings</vt:lpstr>
      <vt:lpstr>Orbit</vt:lpstr>
      <vt:lpstr>Photo Editor Photo</vt:lpstr>
      <vt:lpstr>The UNIA and The Communist Party</vt:lpstr>
      <vt:lpstr>PowerPoint Presentation</vt:lpstr>
      <vt:lpstr>Marcus Garvey and the Universal Negro Improvement Association (UNIA)</vt:lpstr>
      <vt:lpstr>Communist Party Parade, Chicago, 1932</vt:lpstr>
      <vt:lpstr>UNIA-Race Unity Across Class Lines  The Communist Party-Class Unity Across Race Lines</vt:lpstr>
      <vt:lpstr>UNIA Parade, New York City, 1922</vt:lpstr>
      <vt:lpstr>Red, Black and Green Flag: The Garvey School, Los Angeles, 2005</vt:lpstr>
      <vt:lpstr>Quindaro Overlook: April 21, 2018</vt:lpstr>
      <vt:lpstr>Carter G. Woodson, Founder of Black History Week, 1926</vt:lpstr>
      <vt:lpstr>PowerPoint Presentation</vt:lpstr>
      <vt:lpstr>PowerPoint Presentation</vt:lpstr>
      <vt:lpstr>PowerPoint Presentation</vt:lpstr>
      <vt:lpstr>(L) Maroon Colony in Jamaica, ca. 1860 (R ) Jamaican Race/Class Hierarchy</vt:lpstr>
      <vt:lpstr>London in 1912</vt:lpstr>
      <vt:lpstr>Duse Muhammad Ali, Ho Chi Minh</vt:lpstr>
      <vt:lpstr>Black Workers in Georgia, 1905 Black Workers Bound for the Panama Canal, 1909</vt:lpstr>
      <vt:lpstr>The  European Partition of Africa, 1885-1910</vt:lpstr>
      <vt:lpstr>Partial Platform of the UNIA</vt:lpstr>
      <vt:lpstr>The UNIA on Racial Justice</vt:lpstr>
      <vt:lpstr>PowerPoint Presentation</vt:lpstr>
      <vt:lpstr>PowerPoint Presentation</vt:lpstr>
      <vt:lpstr>European Royalty on the Eve of World War I On the Left, King George of England and Czar Nicholas of Russia, ca. 1912 On  the Right, European Monarchs, 1914</vt:lpstr>
      <vt:lpstr>The Chicago Race Riot, 1919 Testimony from Riot Participants</vt:lpstr>
      <vt:lpstr>PowerPoint Presentation</vt:lpstr>
      <vt:lpstr>UNIA Rally: The African Legion, New York City, 1922</vt:lpstr>
      <vt:lpstr>PowerPoint Presentation</vt:lpstr>
      <vt:lpstr>PowerPoint Presentation</vt:lpstr>
      <vt:lpstr>Mounted Members of the African Legion</vt:lpstr>
      <vt:lpstr>The Negro World</vt:lpstr>
      <vt:lpstr>Countee Cullen, Zora Neale Hurston, Langston Hughes</vt:lpstr>
      <vt:lpstr>PowerPoint Presentation</vt:lpstr>
      <vt:lpstr>Left: UNIA Ralliy in New York City Liberty Hall, NYC, on Right </vt:lpstr>
      <vt:lpstr>Memories of Marcus Garvey and the UNIA in Seattle</vt:lpstr>
      <vt:lpstr>THE NAACP AND UNIA IN THE WEST, 1925: </vt:lpstr>
      <vt:lpstr>Oakland UNIA Meeting </vt:lpstr>
      <vt:lpstr>Outpost Garveyism: International</vt:lpstr>
      <vt:lpstr>UNIA Supporter in British Honduras</vt:lpstr>
      <vt:lpstr>PowerPoint Presentation</vt:lpstr>
      <vt:lpstr>PowerPoint Presentation</vt:lpstr>
      <vt:lpstr>Garvey and UNIA Officials in Front of the Universal Publishing House</vt:lpstr>
      <vt:lpstr>The UNIA Black Doll Campaign (R ) UNIA Doll Factory</vt:lpstr>
      <vt:lpstr>The Black Star Line</vt:lpstr>
      <vt:lpstr>PowerPoint Presentation</vt:lpstr>
      <vt:lpstr>Garvey Opponents: Chandler Owen, A. Philip Randolph, W.E.B. DuBois</vt:lpstr>
      <vt:lpstr>PowerPoint Presentation</vt:lpstr>
      <vt:lpstr>PowerPoint Presentation</vt:lpstr>
      <vt:lpstr>The Japanese Empire, 1920</vt:lpstr>
      <vt:lpstr>Marcus Garvey and J. Edgar Hoover</vt:lpstr>
      <vt:lpstr>Infiltration of the UNIA by the Newly Formed FBI</vt:lpstr>
      <vt:lpstr>Friends of Negro Freedom</vt:lpstr>
      <vt:lpstr>The Black Star Line, Fraud and the FBI</vt:lpstr>
      <vt:lpstr>Marcus Garvey Surrounded by Federal Agents, 1924</vt:lpstr>
      <vt:lpstr>Ku Klux Klan March on Pennsylvania, Avenue, Washington, D.C. 1925</vt:lpstr>
      <vt:lpstr>“We were the first fascists.”</vt:lpstr>
      <vt:lpstr>The Quotable Garvey</vt:lpstr>
      <vt:lpstr>Malcolm X, The Panthers in Seattle, Amiri Baraka  </vt:lpstr>
      <vt:lpstr>Former Garveyites: Michael Manley, Prime Minister, Jamaica Kwame Nkrumah, First President of Ghana Nnamdi Azikiwe, First President of Nigeria</vt:lpstr>
      <vt:lpstr>Kwame Nkrumah on Marcus Garvey</vt:lpstr>
      <vt:lpstr>Black Star Square, Accra, Ghana, 1998 </vt:lpstr>
      <vt:lpstr>Jomo Kenyatta and Thurgood Marshall, 1964</vt:lpstr>
      <vt:lpstr>Kenneth Kaunda of Zambia at 30 and at 65</vt:lpstr>
      <vt:lpstr>Celebrating Marcus Garvey in Nigeria</vt:lpstr>
      <vt:lpstr>Theresa Brewer,  Head of the UNIA in Nova Scotia, 2006</vt:lpstr>
      <vt:lpstr>The UNIA’s Contemporary Influence: Assata Shakur’s Website, 2007 </vt:lpstr>
      <vt:lpstr>PowerPoint Presentation</vt:lpstr>
      <vt:lpstr>The Communists and African America</vt:lpstr>
      <vt:lpstr>Bernie Sanders on the  Campaign Trail, 2016</vt:lpstr>
      <vt:lpstr>Socialism and the Class Struggle</vt:lpstr>
      <vt:lpstr>Towns and Cities With Socialist Mayors, 1910</vt:lpstr>
      <vt:lpstr>Eugene V. Debs, 1901</vt:lpstr>
      <vt:lpstr>Jack London on Race and Socialism</vt:lpstr>
      <vt:lpstr>PowerPoint Presentation</vt:lpstr>
      <vt:lpstr>The Russian Revolution: St. Petersburg, July 1917 Vladimir Lenin Addressing a Crowd, 1919</vt:lpstr>
      <vt:lpstr>The Communist Promise: “We are the vanguard of a workers movement that will overthrow the system, if not today, certainly tomorrow.”</vt:lpstr>
      <vt:lpstr> Cyril Briggs and the Amsterdam News</vt:lpstr>
      <vt:lpstr> Cyril Briggs and the Crusader, November 1920</vt:lpstr>
      <vt:lpstr>African Blood Brotherhood Founders: Cyril Briggs, Grace Campbell, Richard Moore</vt:lpstr>
      <vt:lpstr>PowerPoint Presentation</vt:lpstr>
      <vt:lpstr>The Red Scare and Its Aftermath</vt:lpstr>
      <vt:lpstr>Comintern: The Sixth World Congress of Communists</vt:lpstr>
      <vt:lpstr>Black Belt Republic Poster</vt:lpstr>
      <vt:lpstr>PowerPoint Presentation</vt:lpstr>
      <vt:lpstr>“The U.S. Communist Party must consider the struggle on behalf of the Negro masses as one of its major tasks.” Josef Stalin, 1928</vt:lpstr>
      <vt:lpstr>Editorial in The Communist, 1929</vt:lpstr>
      <vt:lpstr>The Communist View of Race in the United States</vt:lpstr>
      <vt:lpstr>John Ballam on His Changed Attitudes Toward Black Americans </vt:lpstr>
      <vt:lpstr>Anti-Racism Trial in the Communist Party, 1930</vt:lpstr>
      <vt:lpstr>The Ironic Consequences of the Communist Identification With the Black Struggle for Justice</vt:lpstr>
      <vt:lpstr>PowerPoint Presentation</vt:lpstr>
      <vt:lpstr>The Ironic Consequences of the Communist Identification With the Black Struggle for Justice</vt:lpstr>
      <vt:lpstr>“America is on the Brink of Collapse” Michael W. Munz Letter to the Olympian, May 1, 2011</vt:lpstr>
      <vt:lpstr>PowerPoint Presentation</vt:lpstr>
      <vt:lpstr>Unemployed Single Women, New York, 1932</vt:lpstr>
      <vt:lpstr>Communist Rally in Madison Square Garden, 1932</vt:lpstr>
      <vt:lpstr>PowerPoint Presentation</vt:lpstr>
      <vt:lpstr>Hooverville in Seattle, 1932</vt:lpstr>
      <vt:lpstr>Indiana Farmer to FDR on October 16, 1933</vt:lpstr>
      <vt:lpstr>Black Unemployment Rates in Selected Cities, 1932</vt:lpstr>
      <vt:lpstr>Lines of Black Unemployed in Harlem</vt:lpstr>
      <vt:lpstr>Young Communist Street Orator, 1933</vt:lpstr>
      <vt:lpstr>The Saturday Evening Post, 1935</vt:lpstr>
      <vt:lpstr>Communist-Sponsored Unemployment Rally, Downtown Seattle, 1933</vt:lpstr>
      <vt:lpstr>Seattle Protest, 1937</vt:lpstr>
      <vt:lpstr>All-White Longshoremen’s Union on Strike, Seattle, 1934</vt:lpstr>
      <vt:lpstr>PowerPoint Presentation</vt:lpstr>
      <vt:lpstr>Anti-Communist Klan Poster,  Birmingham, Alabama, 1933</vt:lpstr>
      <vt:lpstr>Angelo Herndon  (Center, with Glasses)</vt:lpstr>
      <vt:lpstr>The Nine Scottsboro Boys Arrested March 25, 1931</vt:lpstr>
      <vt:lpstr>“They Shall Not Die” The Scottsboro Protests </vt:lpstr>
      <vt:lpstr>Scottsboro Mothers and Ruby Bates</vt:lpstr>
      <vt:lpstr>Scottsboro Rally in London, 1935</vt:lpstr>
      <vt:lpstr>Ada Wright, Mother of Two Scottsboro Boys, in Glasgow, Scotland, July 4, 1932</vt:lpstr>
      <vt:lpstr>Telegram from a Collective Farm in Siberia, 1934</vt:lpstr>
      <vt:lpstr>The Middle Class and the Communist Party, The 1930s: UW English Professor Hugh DeLacy Runs for the Seattle City Council, 1937</vt:lpstr>
      <vt:lpstr>Washington Commonwealth Federation Convention in Seattle, 1940</vt:lpstr>
      <vt:lpstr>PowerPoint Presentation</vt:lpstr>
      <vt:lpstr>Revels Cayton on Why He Joined the Communist Party at the University of Washington in 1933</vt:lpstr>
      <vt:lpstr>Anthropologist St. Clair Drake on the Black Left in the 1930s</vt:lpstr>
      <vt:lpstr>Leading Howard University Faculty, 1950</vt:lpstr>
      <vt:lpstr>African American Intellectuals on a Visit to the Soviet Union, 1935</vt:lpstr>
      <vt:lpstr>Langston Hughes (left) in Turkmenistan, one of the Soviet Republics, 1932</vt:lpstr>
      <vt:lpstr>Black Migrants to the Soviet Union Oliver Golden and Robert Robinson (Elected to Moscow City Council in 1934) </vt:lpstr>
      <vt:lpstr>Richard Wright, “Bigger Thomas” and Native Son</vt:lpstr>
      <vt:lpstr>Paul Robeson &amp; Huddie Ledbetter (Leadbelly)</vt:lpstr>
      <vt:lpstr>Billie Holiday and Band, 1942 /Strange Fruit</vt:lpstr>
      <vt:lpstr>PowerPoint Presentation</vt:lpstr>
      <vt:lpstr>Poster from 1936 Communist Party Candidates for President and Vice President of the United States</vt:lpstr>
      <vt:lpstr>Communist-Sponsored Anti-Police Brutality Rally, Harlem, 1941</vt:lpstr>
      <vt:lpstr>The Communist Party and Ethnic America (L) Communist Demonstration in Union Square, New York, 1929 (R ) Communist Party Headquarters, Lower East Side of New York, 1933</vt:lpstr>
      <vt:lpstr>Red Cap Porters in Los Angeles, 1930</vt:lpstr>
      <vt:lpstr>Sweet Daddy Grace, 1937</vt:lpstr>
      <vt:lpstr>W.E.B. DuBois on the Communists, 1931</vt:lpstr>
      <vt:lpstr>Carter G. Woodson on the Communists, 1936</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Prosperity and Depression</dc:title>
  <dc:creator>Quintard Taylor</dc:creator>
  <cp:lastModifiedBy>Quintard Taylor</cp:lastModifiedBy>
  <cp:revision>154</cp:revision>
  <dcterms:created xsi:type="dcterms:W3CDTF">2008-03-31T05:16:25Z</dcterms:created>
  <dcterms:modified xsi:type="dcterms:W3CDTF">2018-05-11T14:06:24Z</dcterms:modified>
</cp:coreProperties>
</file>