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8"/>
  </p:notesMasterIdLst>
  <p:sldIdLst>
    <p:sldId id="256" r:id="rId2"/>
    <p:sldId id="399" r:id="rId3"/>
    <p:sldId id="340" r:id="rId4"/>
    <p:sldId id="309" r:id="rId5"/>
    <p:sldId id="278" r:id="rId6"/>
    <p:sldId id="287" r:id="rId7"/>
    <p:sldId id="341" r:id="rId8"/>
    <p:sldId id="288" r:id="rId9"/>
    <p:sldId id="360" r:id="rId10"/>
    <p:sldId id="327" r:id="rId11"/>
    <p:sldId id="380" r:id="rId12"/>
    <p:sldId id="345" r:id="rId13"/>
    <p:sldId id="266" r:id="rId14"/>
    <p:sldId id="289" r:id="rId15"/>
    <p:sldId id="346" r:id="rId16"/>
    <p:sldId id="290" r:id="rId17"/>
    <p:sldId id="382" r:id="rId18"/>
    <p:sldId id="307" r:id="rId19"/>
    <p:sldId id="404" r:id="rId20"/>
    <p:sldId id="405" r:id="rId21"/>
    <p:sldId id="282" r:id="rId22"/>
    <p:sldId id="329" r:id="rId23"/>
    <p:sldId id="356" r:id="rId24"/>
    <p:sldId id="359" r:id="rId25"/>
    <p:sldId id="347" r:id="rId26"/>
    <p:sldId id="357" r:id="rId27"/>
    <p:sldId id="260" r:id="rId28"/>
    <p:sldId id="406" r:id="rId29"/>
    <p:sldId id="292" r:id="rId30"/>
    <p:sldId id="297" r:id="rId31"/>
    <p:sldId id="312" r:id="rId32"/>
    <p:sldId id="294" r:id="rId33"/>
    <p:sldId id="454" r:id="rId34"/>
    <p:sldId id="298" r:id="rId35"/>
    <p:sldId id="361" r:id="rId36"/>
    <p:sldId id="350" r:id="rId37"/>
    <p:sldId id="300" r:id="rId38"/>
    <p:sldId id="401" r:id="rId39"/>
    <p:sldId id="363" r:id="rId40"/>
    <p:sldId id="301" r:id="rId41"/>
    <p:sldId id="302" r:id="rId42"/>
    <p:sldId id="316" r:id="rId43"/>
    <p:sldId id="402" r:id="rId44"/>
    <p:sldId id="353" r:id="rId45"/>
    <p:sldId id="330" r:id="rId46"/>
    <p:sldId id="352" r:id="rId47"/>
    <p:sldId id="364" r:id="rId48"/>
    <p:sldId id="332" r:id="rId49"/>
    <p:sldId id="407" r:id="rId50"/>
    <p:sldId id="333" r:id="rId51"/>
    <p:sldId id="366" r:id="rId52"/>
    <p:sldId id="303" r:id="rId53"/>
    <p:sldId id="409" r:id="rId54"/>
    <p:sldId id="336" r:id="rId55"/>
    <p:sldId id="338" r:id="rId56"/>
    <p:sldId id="304" r:id="rId57"/>
    <p:sldId id="408" r:id="rId58"/>
    <p:sldId id="268" r:id="rId59"/>
    <p:sldId id="261" r:id="rId60"/>
    <p:sldId id="305" r:id="rId61"/>
    <p:sldId id="281" r:id="rId62"/>
    <p:sldId id="355" r:id="rId63"/>
    <p:sldId id="354" r:id="rId64"/>
    <p:sldId id="334" r:id="rId65"/>
    <p:sldId id="411" r:id="rId66"/>
    <p:sldId id="276" r:id="rId6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7" autoAdjust="0"/>
    <p:restoredTop sz="94767" autoAdjust="0"/>
  </p:normalViewPr>
  <p:slideViewPr>
    <p:cSldViewPr>
      <p:cViewPr varScale="1">
        <p:scale>
          <a:sx n="53" d="100"/>
          <a:sy n="53" d="100"/>
        </p:scale>
        <p:origin x="1315"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image" Target="../media/image5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7AAF77-323B-4300-A868-6090C4476783}" type="datetimeFigureOut">
              <a:rPr lang="en-US" smtClean="0"/>
              <a:pPr/>
              <a:t>4/12/2018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CA7E3-5CD2-4B82-B598-605214587371}" type="slidenum">
              <a:rPr lang="en-US" smtClean="0"/>
              <a:pPr/>
              <a:t>‹#›</a:t>
            </a:fld>
            <a:endParaRPr lang="en-US"/>
          </a:p>
        </p:txBody>
      </p:sp>
    </p:spTree>
    <p:extLst>
      <p:ext uri="{BB962C8B-B14F-4D97-AF65-F5344CB8AC3E}">
        <p14:creationId xmlns:p14="http://schemas.microsoft.com/office/powerpoint/2010/main" val="3675135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89098"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89099"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smtClean="0"/>
            </a:lvl1pPr>
          </a:lstStyle>
          <a:p>
            <a:pPr>
              <a:defRPr/>
            </a:pPr>
            <a:endParaRPr lang="en-US"/>
          </a:p>
        </p:txBody>
      </p:sp>
      <p:sp>
        <p:nvSpPr>
          <p:cNvPr id="13" name="Rectangle 13"/>
          <p:cNvSpPr>
            <a:spLocks noGrp="1" noChangeArrowheads="1"/>
          </p:cNvSpPr>
          <p:nvPr>
            <p:ph type="ftr" sz="quarter" idx="11"/>
          </p:nvPr>
        </p:nvSpPr>
        <p:spPr/>
        <p:txBody>
          <a:bodyPr/>
          <a:lstStyle>
            <a:lvl1pPr>
              <a:defRPr smtClean="0"/>
            </a:lvl1pPr>
          </a:lstStyle>
          <a:p>
            <a:pPr>
              <a:defRPr/>
            </a:pPr>
            <a:endParaRPr lang="en-US"/>
          </a:p>
        </p:txBody>
      </p:sp>
      <p:sp>
        <p:nvSpPr>
          <p:cNvPr id="14" name="Rectangle 14"/>
          <p:cNvSpPr>
            <a:spLocks noGrp="1" noChangeArrowheads="1"/>
          </p:cNvSpPr>
          <p:nvPr>
            <p:ph type="sldNum" sz="quarter" idx="12"/>
          </p:nvPr>
        </p:nvSpPr>
        <p:spPr/>
        <p:txBody>
          <a:bodyPr/>
          <a:lstStyle>
            <a:lvl1pPr>
              <a:defRPr smtClean="0"/>
            </a:lvl1pPr>
          </a:lstStyle>
          <a:p>
            <a:pPr>
              <a:defRPr/>
            </a:pPr>
            <a:fld id="{9C75E550-84B5-4B4A-A550-3397D99AA28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CD5E3C91-34F0-4AAC-B011-614D749EBB7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F3A5CF0-C699-4763-89D3-2F673223DC5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0E296CAF-380D-4D08-BEE7-A3210E0C422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F29B07ED-BA6C-4CE5-B39D-F32B1C1A118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21D1112E-5CA4-465B-B569-C533FDE05FA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1856360F-DC77-4237-A74B-FF2B7648932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2EFFC4A6-7200-45F8-ABFB-5CA1DEE042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ED188FFB-9387-44AD-B583-B92EB69BA8F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2B0E34EA-C7FE-4E0E-B5F7-B9A77E6A9DE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E520D335-41CF-46BB-813E-191F08255ED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2"/>
          <p:cNvSpPr>
            <a:spLocks noGrp="1" noChangeArrowheads="1"/>
          </p:cNvSpPr>
          <p:nvPr>
            <p:ph type="dt" sz="half" idx="10"/>
          </p:nvPr>
        </p:nvSpPr>
        <p:spPr>
          <a:ln/>
        </p:spPr>
        <p:txBody>
          <a:bodyPr/>
          <a:lstStyle>
            <a:lvl1pPr>
              <a:defRPr/>
            </a:lvl1pPr>
          </a:lstStyle>
          <a:p>
            <a:pPr>
              <a:defRPr/>
            </a:pPr>
            <a:endParaRPr lang="en-US"/>
          </a:p>
        </p:txBody>
      </p:sp>
      <p:sp>
        <p:nvSpPr>
          <p:cNvPr id="7" name="Rectangle 13"/>
          <p:cNvSpPr>
            <a:spLocks noGrp="1" noChangeArrowheads="1"/>
          </p:cNvSpPr>
          <p:nvPr>
            <p:ph type="ftr" sz="quarter" idx="11"/>
          </p:nvPr>
        </p:nvSpPr>
        <p:spPr>
          <a:ln/>
        </p:spPr>
        <p:txBody>
          <a:bodyPr/>
          <a:lstStyle>
            <a:lvl1pPr>
              <a:defRPr/>
            </a:lvl1pPr>
          </a:lstStyle>
          <a:p>
            <a:pPr>
              <a:defRPr/>
            </a:pPr>
            <a:endParaRPr lang="en-US"/>
          </a:p>
        </p:txBody>
      </p:sp>
      <p:sp>
        <p:nvSpPr>
          <p:cNvPr id="8" name="Rectangle 14"/>
          <p:cNvSpPr>
            <a:spLocks noGrp="1" noChangeArrowheads="1"/>
          </p:cNvSpPr>
          <p:nvPr>
            <p:ph type="sldNum" sz="quarter" idx="12"/>
          </p:nvPr>
        </p:nvSpPr>
        <p:spPr>
          <a:ln/>
        </p:spPr>
        <p:txBody>
          <a:bodyPr/>
          <a:lstStyle>
            <a:lvl1pPr>
              <a:defRPr/>
            </a:lvl1pPr>
          </a:lstStyle>
          <a:p>
            <a:pPr>
              <a:defRPr/>
            </a:pPr>
            <a:fld id="{76CADF37-05A5-48E2-9700-583E3213AB1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3902075"/>
            <a:ext cx="3400425" cy="2949575"/>
            <a:chOff x="0" y="2458"/>
            <a:chExt cx="2142" cy="1858"/>
          </a:xfrm>
        </p:grpSpPr>
        <p:sp>
          <p:nvSpPr>
            <p:cNvPr id="88067"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8068"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a:p>
          </p:txBody>
        </p:sp>
        <p:sp>
          <p:nvSpPr>
            <p:cNvPr id="88069"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8070"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a:p>
          </p:txBody>
        </p:sp>
        <p:sp>
          <p:nvSpPr>
            <p:cNvPr id="88071"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sp>
          <p:nvSpPr>
            <p:cNvPr id="88072"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a:p>
          </p:txBody>
        </p:sp>
        <p:sp>
          <p:nvSpPr>
            <p:cNvPr id="88073"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a:p>
          </p:txBody>
        </p:sp>
      </p:grpSp>
      <p:sp>
        <p:nvSpPr>
          <p:cNvPr id="88074"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88075"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8076"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10199"/>
                  </a:outerShdw>
                </a:effectLst>
              </a:defRPr>
            </a:lvl1pPr>
          </a:lstStyle>
          <a:p>
            <a:pPr>
              <a:defRPr/>
            </a:pPr>
            <a:endParaRPr lang="en-US"/>
          </a:p>
        </p:txBody>
      </p:sp>
      <p:sp>
        <p:nvSpPr>
          <p:cNvPr id="88077"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10199"/>
                  </a:outerShdw>
                </a:effectLst>
              </a:defRPr>
            </a:lvl1pPr>
          </a:lstStyle>
          <a:p>
            <a:pPr>
              <a:defRPr/>
            </a:pPr>
            <a:endParaRPr lang="en-US"/>
          </a:p>
        </p:txBody>
      </p:sp>
      <p:sp>
        <p:nvSpPr>
          <p:cNvPr id="88078"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10199"/>
                  </a:outerShdw>
                </a:effectLst>
              </a:defRPr>
            </a:lvl1pPr>
          </a:lstStyle>
          <a:p>
            <a:pPr>
              <a:defRPr/>
            </a:pPr>
            <a:fld id="{586B911A-FF83-41F4-8817-87AE8D492BA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image" Target="../media/image36.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59.png"/><Relationship Id="rId5" Type="http://schemas.openxmlformats.org/officeDocument/2006/relationships/oleObject" Target="../embeddings/oleObject2.bin"/><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dirty="0"/>
              <a:t>The Rise of Militant Protest</a:t>
            </a:r>
          </a:p>
        </p:txBody>
      </p:sp>
      <p:sp>
        <p:nvSpPr>
          <p:cNvPr id="2051" name="Rectangle 3"/>
          <p:cNvSpPr>
            <a:spLocks noGrp="1" noChangeArrowheads="1"/>
          </p:cNvSpPr>
          <p:nvPr>
            <p:ph type="subTitle" idx="1"/>
          </p:nvPr>
        </p:nvSpPr>
        <p:spPr/>
        <p:txBody>
          <a:bodyPr/>
          <a:lstStyle/>
          <a:p>
            <a:pPr eaLnBrk="1" hangingPunct="1">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AD91-F5BC-49B8-B4B9-BE999A9F9811}"/>
              </a:ext>
            </a:extLst>
          </p:cNvPr>
          <p:cNvSpPr>
            <a:spLocks noGrp="1"/>
          </p:cNvSpPr>
          <p:nvPr>
            <p:ph type="title"/>
          </p:nvPr>
        </p:nvSpPr>
        <p:spPr>
          <a:xfrm>
            <a:off x="0" y="1"/>
            <a:ext cx="9144000" cy="1142999"/>
          </a:xfrm>
        </p:spPr>
        <p:txBody>
          <a:bodyPr/>
          <a:lstStyle/>
          <a:p>
            <a:r>
              <a:rPr lang="en-US" sz="3200" dirty="0"/>
              <a:t>Booker T. Washington Lifting The Veil of Ignorance?</a:t>
            </a:r>
          </a:p>
        </p:txBody>
      </p:sp>
      <p:pic>
        <p:nvPicPr>
          <p:cNvPr id="6" name="Content Placeholder 5">
            <a:extLst>
              <a:ext uri="{FF2B5EF4-FFF2-40B4-BE49-F238E27FC236}">
                <a16:creationId xmlns:a16="http://schemas.microsoft.com/office/drawing/2014/main" id="{AE48D048-58F4-46B5-BCB8-C61B6982C1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1216024"/>
            <a:ext cx="4038600" cy="6057901"/>
          </a:xfrm>
        </p:spPr>
      </p:pic>
    </p:spTree>
    <p:extLst>
      <p:ext uri="{BB962C8B-B14F-4D97-AF65-F5344CB8AC3E}">
        <p14:creationId xmlns:p14="http://schemas.microsoft.com/office/powerpoint/2010/main" val="167891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8229600" cy="1066800"/>
          </a:xfrm>
        </p:spPr>
        <p:txBody>
          <a:bodyPr/>
          <a:lstStyle/>
          <a:p>
            <a:r>
              <a:rPr lang="en-US" sz="3200" dirty="0"/>
              <a:t>The Washington Bee, 1901</a:t>
            </a:r>
            <a:br>
              <a:rPr lang="en-US" sz="3200" dirty="0"/>
            </a:br>
            <a:r>
              <a:rPr lang="en-US" sz="3200" dirty="0"/>
              <a:t>And Editor William Calvin Chase</a:t>
            </a:r>
          </a:p>
        </p:txBody>
      </p:sp>
      <p:pic>
        <p:nvPicPr>
          <p:cNvPr id="35842" name="Picture 2" descr="C:\Users\Best Buy\Desktop\The Washington Bee, 1901.jpg"/>
          <p:cNvPicPr>
            <a:picLocks noGrp="1" noChangeAspect="1" noChangeArrowheads="1"/>
          </p:cNvPicPr>
          <p:nvPr>
            <p:ph idx="1"/>
          </p:nvPr>
        </p:nvPicPr>
        <p:blipFill>
          <a:blip r:embed="rId2" cstate="print"/>
          <a:srcRect/>
          <a:stretch>
            <a:fillRect/>
          </a:stretch>
        </p:blipFill>
        <p:spPr bwMode="auto">
          <a:xfrm>
            <a:off x="5029200" y="1066800"/>
            <a:ext cx="3824287" cy="5827485"/>
          </a:xfrm>
          <a:prstGeom prst="rect">
            <a:avLst/>
          </a:prstGeom>
          <a:noFill/>
        </p:spPr>
      </p:pic>
      <p:pic>
        <p:nvPicPr>
          <p:cNvPr id="2051" name="Picture 3" descr="C:\Users\User\Desktop\William Calvin Cha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00" y="1143000"/>
            <a:ext cx="4762500"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Rectangle 5"/>
          <p:cNvSpPr>
            <a:spLocks noGrp="1" noChangeArrowheads="1"/>
          </p:cNvSpPr>
          <p:nvPr>
            <p:ph type="title"/>
          </p:nvPr>
        </p:nvSpPr>
        <p:spPr>
          <a:xfrm>
            <a:off x="457200" y="0"/>
            <a:ext cx="8229600" cy="762000"/>
          </a:xfrm>
        </p:spPr>
        <p:txBody>
          <a:bodyPr/>
          <a:lstStyle/>
          <a:p>
            <a:pPr eaLnBrk="1" hangingPunct="1">
              <a:defRPr/>
            </a:pPr>
            <a:r>
              <a:rPr lang="en-US"/>
              <a:t>Ida B. Wells</a:t>
            </a:r>
          </a:p>
        </p:txBody>
      </p:sp>
      <p:pic>
        <p:nvPicPr>
          <p:cNvPr id="15363" name="Picture 4" descr="Ida B"/>
          <p:cNvPicPr>
            <a:picLocks noGrp="1" noChangeAspect="1" noChangeArrowheads="1"/>
          </p:cNvPicPr>
          <p:nvPr>
            <p:ph idx="1"/>
          </p:nvPr>
        </p:nvPicPr>
        <p:blipFill>
          <a:blip r:embed="rId2" cstate="print"/>
          <a:srcRect/>
          <a:stretch>
            <a:fillRect/>
          </a:stretch>
        </p:blipFill>
        <p:spPr>
          <a:xfrm>
            <a:off x="2514600" y="914400"/>
            <a:ext cx="4386263" cy="6781800"/>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2" name="Rectangle 8"/>
          <p:cNvSpPr>
            <a:spLocks noGrp="1" noChangeArrowheads="1"/>
          </p:cNvSpPr>
          <p:nvPr>
            <p:ph type="title"/>
          </p:nvPr>
        </p:nvSpPr>
        <p:spPr/>
        <p:txBody>
          <a:bodyPr/>
          <a:lstStyle/>
          <a:p>
            <a:pPr eaLnBrk="1" hangingPunct="1">
              <a:defRPr/>
            </a:pPr>
            <a:r>
              <a:rPr lang="en-US" sz="4000"/>
              <a:t>William Monroe Trotter and the Boston Guardian</a:t>
            </a:r>
          </a:p>
        </p:txBody>
      </p:sp>
      <p:pic>
        <p:nvPicPr>
          <p:cNvPr id="16387" name="Picture 4" descr="William Monroe Trotter (Ebony)"/>
          <p:cNvPicPr>
            <a:picLocks noGrp="1" noChangeAspect="1" noChangeArrowheads="1"/>
          </p:cNvPicPr>
          <p:nvPr>
            <p:ph sz="half" idx="1"/>
          </p:nvPr>
        </p:nvPicPr>
        <p:blipFill>
          <a:blip r:embed="rId2" cstate="print"/>
          <a:srcRect/>
          <a:stretch>
            <a:fillRect/>
          </a:stretch>
        </p:blipFill>
        <p:spPr>
          <a:xfrm>
            <a:off x="0" y="2057400"/>
            <a:ext cx="2711450" cy="4525963"/>
          </a:xfrm>
          <a:noFill/>
        </p:spPr>
      </p:pic>
      <p:pic>
        <p:nvPicPr>
          <p:cNvPr id="16388" name="Picture 7" descr="The Boston Guardian (Ebony)"/>
          <p:cNvPicPr>
            <a:picLocks noGrp="1" noChangeAspect="1" noChangeArrowheads="1"/>
          </p:cNvPicPr>
          <p:nvPr>
            <p:ph sz="half" idx="2"/>
          </p:nvPr>
        </p:nvPicPr>
        <p:blipFill>
          <a:blip r:embed="rId3" cstate="print"/>
          <a:srcRect/>
          <a:stretch>
            <a:fillRect/>
          </a:stretch>
        </p:blipFill>
        <p:spPr>
          <a:xfrm>
            <a:off x="2743200" y="2057400"/>
            <a:ext cx="6400800" cy="2214563"/>
          </a:xfr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0" y="0"/>
            <a:ext cx="9144000" cy="762000"/>
          </a:xfrm>
        </p:spPr>
        <p:txBody>
          <a:bodyPr/>
          <a:lstStyle/>
          <a:p>
            <a:pPr eaLnBrk="1" hangingPunct="1">
              <a:defRPr/>
            </a:pPr>
            <a:r>
              <a:rPr lang="en-US" sz="2400" dirty="0"/>
              <a:t>Booker T. Washington at Carnegie Hall with Mark Twain, 1905</a:t>
            </a:r>
          </a:p>
        </p:txBody>
      </p:sp>
      <p:pic>
        <p:nvPicPr>
          <p:cNvPr id="17411" name="Picture 4" descr="Booker T"/>
          <p:cNvPicPr>
            <a:picLocks noGrp="1" noChangeAspect="1" noChangeArrowheads="1"/>
          </p:cNvPicPr>
          <p:nvPr>
            <p:ph idx="1"/>
          </p:nvPr>
        </p:nvPicPr>
        <p:blipFill>
          <a:blip r:embed="rId2" cstate="print"/>
          <a:srcRect/>
          <a:stretch>
            <a:fillRect/>
          </a:stretch>
        </p:blipFill>
        <p:spPr>
          <a:xfrm>
            <a:off x="0" y="685800"/>
            <a:ext cx="9144000" cy="6573838"/>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dirty="0"/>
              <a:t>Columbus Avenue AME Zion Church, Boston</a:t>
            </a:r>
          </a:p>
        </p:txBody>
      </p:sp>
      <p:pic>
        <p:nvPicPr>
          <p:cNvPr id="48130" name="Picture 2" descr="C:\Users\Best Buy\Desktop\Charles Street AME Church, Boston.jpg"/>
          <p:cNvPicPr>
            <a:picLocks noGrp="1" noChangeAspect="1" noChangeArrowheads="1"/>
          </p:cNvPicPr>
          <p:nvPr>
            <p:ph idx="1"/>
          </p:nvPr>
        </p:nvPicPr>
        <p:blipFill>
          <a:blip r:embed="rId2" cstate="print"/>
          <a:srcRect/>
          <a:stretch>
            <a:fillRect/>
          </a:stretch>
        </p:blipFill>
        <p:spPr bwMode="auto">
          <a:xfrm>
            <a:off x="5772150" y="1981200"/>
            <a:ext cx="3371850" cy="4495800"/>
          </a:xfrm>
          <a:prstGeom prst="rect">
            <a:avLst/>
          </a:prstGeom>
          <a:noFill/>
        </p:spPr>
      </p:pic>
      <p:pic>
        <p:nvPicPr>
          <p:cNvPr id="48131" name="Picture 3" descr="C:\Users\Best Buy\Desktop\Columbus Avenue Zion Church, Boston.jpg"/>
          <p:cNvPicPr>
            <a:picLocks noChangeAspect="1" noChangeArrowheads="1"/>
          </p:cNvPicPr>
          <p:nvPr/>
        </p:nvPicPr>
        <p:blipFill>
          <a:blip r:embed="rId3" cstate="print"/>
          <a:srcRect/>
          <a:stretch>
            <a:fillRect/>
          </a:stretch>
        </p:blipFill>
        <p:spPr bwMode="auto">
          <a:xfrm>
            <a:off x="0" y="1981200"/>
            <a:ext cx="5588000" cy="4191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0" name="Rectangle 8"/>
          <p:cNvSpPr>
            <a:spLocks noGrp="1" noChangeArrowheads="1"/>
          </p:cNvSpPr>
          <p:nvPr>
            <p:ph type="title"/>
          </p:nvPr>
        </p:nvSpPr>
        <p:spPr/>
        <p:txBody>
          <a:bodyPr/>
          <a:lstStyle/>
          <a:p>
            <a:pPr eaLnBrk="1" hangingPunct="1">
              <a:defRPr/>
            </a:pPr>
            <a:r>
              <a:rPr lang="en-US" sz="4000"/>
              <a:t>William Edward Burghardt DuBois</a:t>
            </a:r>
          </a:p>
        </p:txBody>
      </p:sp>
      <p:pic>
        <p:nvPicPr>
          <p:cNvPr id="18435" name="Picture 7" descr="W"/>
          <p:cNvPicPr>
            <a:picLocks noGrp="1" noChangeAspect="1" noChangeArrowheads="1"/>
          </p:cNvPicPr>
          <p:nvPr>
            <p:ph sz="half" idx="2"/>
          </p:nvPr>
        </p:nvPicPr>
        <p:blipFill>
          <a:blip r:embed="rId2" cstate="print"/>
          <a:srcRect/>
          <a:stretch>
            <a:fillRect/>
          </a:stretch>
        </p:blipFill>
        <p:spPr>
          <a:xfrm>
            <a:off x="2590800" y="1371600"/>
            <a:ext cx="3895725" cy="5791200"/>
          </a:xfrm>
          <a:noFill/>
        </p:spPr>
      </p:pic>
      <p:sp>
        <p:nvSpPr>
          <p:cNvPr id="5" name="Content Placeholder 4"/>
          <p:cNvSpPr>
            <a:spLocks noGrp="1"/>
          </p:cNvSpPr>
          <p:nvPr>
            <p:ph sz="half"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0" name="Rectangle 8"/>
          <p:cNvSpPr>
            <a:spLocks noGrp="1" noChangeArrowheads="1"/>
          </p:cNvSpPr>
          <p:nvPr>
            <p:ph type="title"/>
          </p:nvPr>
        </p:nvSpPr>
        <p:spPr/>
        <p:txBody>
          <a:bodyPr/>
          <a:lstStyle/>
          <a:p>
            <a:pPr eaLnBrk="1" hangingPunct="1">
              <a:defRPr/>
            </a:pPr>
            <a:r>
              <a:rPr lang="en-US" sz="4000" dirty="0"/>
              <a:t>William Edward </a:t>
            </a:r>
            <a:r>
              <a:rPr lang="en-US" sz="4000" dirty="0" err="1"/>
              <a:t>Burghardt</a:t>
            </a:r>
            <a:r>
              <a:rPr lang="en-US" sz="4000" dirty="0"/>
              <a:t> DuBois</a:t>
            </a:r>
          </a:p>
        </p:txBody>
      </p:sp>
      <p:pic>
        <p:nvPicPr>
          <p:cNvPr id="18435" name="Picture 7" descr="W"/>
          <p:cNvPicPr>
            <a:picLocks noGrp="1" noChangeAspect="1" noChangeArrowheads="1"/>
          </p:cNvPicPr>
          <p:nvPr>
            <p:ph sz="half" idx="2"/>
          </p:nvPr>
        </p:nvPicPr>
        <p:blipFill>
          <a:blip r:embed="rId2" cstate="print"/>
          <a:srcRect/>
          <a:stretch>
            <a:fillRect/>
          </a:stretch>
        </p:blipFill>
        <p:spPr>
          <a:xfrm>
            <a:off x="4419600" y="1371600"/>
            <a:ext cx="3895725" cy="5791200"/>
          </a:xfrm>
          <a:noFill/>
        </p:spPr>
      </p:pic>
      <p:pic>
        <p:nvPicPr>
          <p:cNvPr id="18436" name="Picture 2" descr="C:\Users\Best Buy\Pictures\322 Illustrations\322, African American History, 1901-1930\Souls of Black Folks, 1903 (docsouth.unc.edu).jpg"/>
          <p:cNvPicPr>
            <a:picLocks noGrp="1" noChangeAspect="1" noChangeArrowheads="1"/>
          </p:cNvPicPr>
          <p:nvPr>
            <p:ph sz="half" idx="1"/>
          </p:nvPr>
        </p:nvPicPr>
        <p:blipFill>
          <a:blip r:embed="rId3" cstate="print"/>
          <a:srcRect/>
          <a:stretch>
            <a:fillRect/>
          </a:stretch>
        </p:blipFill>
        <p:spPr>
          <a:xfrm>
            <a:off x="533400" y="1371600"/>
            <a:ext cx="3440113" cy="5730875"/>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W.E. B. DuBois on Industrial Education at Tuskegee</a:t>
            </a:r>
          </a:p>
        </p:txBody>
      </p:sp>
      <p:sp>
        <p:nvSpPr>
          <p:cNvPr id="4" name="Content Placeholder 3"/>
          <p:cNvSpPr>
            <a:spLocks noGrp="1"/>
          </p:cNvSpPr>
          <p:nvPr>
            <p:ph sz="half" idx="2"/>
          </p:nvPr>
        </p:nvSpPr>
        <p:spPr>
          <a:xfrm>
            <a:off x="6324600" y="1600200"/>
            <a:ext cx="2819400" cy="5257800"/>
          </a:xfrm>
        </p:spPr>
        <p:txBody>
          <a:bodyPr/>
          <a:lstStyle/>
          <a:p>
            <a:pPr eaLnBrk="1" hangingPunct="1">
              <a:buNone/>
              <a:defRPr/>
            </a:pPr>
            <a:r>
              <a:rPr lang="en-US" dirty="0"/>
              <a:t>    It is not enough to teach a man to become a carpenter, one must also teach the carpenter to be a man.</a:t>
            </a:r>
          </a:p>
        </p:txBody>
      </p:sp>
      <p:pic>
        <p:nvPicPr>
          <p:cNvPr id="19460" name="Picture 4" descr="Tuskegee Students Making Furniture, 1910 (Am Legacy, Fall '03)"/>
          <p:cNvPicPr>
            <a:picLocks noGrp="1" noChangeAspect="1" noChangeArrowheads="1"/>
          </p:cNvPicPr>
          <p:nvPr>
            <p:ph sz="half" idx="1"/>
          </p:nvPr>
        </p:nvPicPr>
        <p:blipFill>
          <a:blip r:embed="rId2" cstate="print"/>
          <a:srcRect/>
          <a:stretch>
            <a:fillRect/>
          </a:stretch>
        </p:blipFill>
        <p:spPr>
          <a:xfrm>
            <a:off x="0" y="1676400"/>
            <a:ext cx="6430412" cy="458311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a:t>Decline of Black Voting	</a:t>
            </a:r>
          </a:p>
        </p:txBody>
      </p:sp>
      <p:sp>
        <p:nvSpPr>
          <p:cNvPr id="32771" name="Rectangle 3"/>
          <p:cNvSpPr>
            <a:spLocks noGrp="1" noChangeArrowheads="1"/>
          </p:cNvSpPr>
          <p:nvPr>
            <p:ph type="body" idx="1"/>
          </p:nvPr>
        </p:nvSpPr>
        <p:spPr/>
        <p:txBody>
          <a:bodyPr/>
          <a:lstStyle/>
          <a:p>
            <a:pPr lvl="4" eaLnBrk="1" hangingPunct="1">
              <a:buFont typeface="Wingdings" pitchFamily="2" charset="2"/>
              <a:buNone/>
              <a:defRPr/>
            </a:pPr>
            <a:r>
              <a:rPr lang="en-US" dirty="0"/>
              <a:t>                        </a:t>
            </a:r>
            <a:endParaRPr lang="en-US" sz="2800" dirty="0"/>
          </a:p>
          <a:p>
            <a:pPr lvl="4" eaLnBrk="1" hangingPunct="1">
              <a:buFont typeface="Wingdings" pitchFamily="2" charset="2"/>
              <a:buNone/>
              <a:defRPr/>
            </a:pPr>
            <a:r>
              <a:rPr lang="en-US" sz="2800" dirty="0"/>
              <a:t>               	     </a:t>
            </a:r>
            <a:r>
              <a:rPr lang="en-US" sz="2800" i="1" dirty="0"/>
              <a:t>1890	</a:t>
            </a:r>
            <a:r>
              <a:rPr lang="en-US" sz="2800" dirty="0"/>
              <a:t>   </a:t>
            </a:r>
            <a:r>
              <a:rPr lang="en-US" sz="2800" i="1" dirty="0"/>
              <a:t>1900</a:t>
            </a:r>
          </a:p>
          <a:p>
            <a:pPr marL="0" indent="0" eaLnBrk="1" hangingPunct="1">
              <a:buNone/>
              <a:defRPr/>
            </a:pPr>
            <a:r>
              <a:rPr lang="en-US" sz="2800" dirty="0"/>
              <a:t>Alabama			181,000	  3,000</a:t>
            </a:r>
          </a:p>
          <a:p>
            <a:pPr marL="0" indent="0" eaLnBrk="1" hangingPunct="1">
              <a:buNone/>
              <a:defRPr/>
            </a:pPr>
            <a:r>
              <a:rPr lang="en-US" sz="2800" dirty="0"/>
              <a:t>Louisiana			130,000	  1,300</a:t>
            </a:r>
          </a:p>
          <a:p>
            <a:pPr marL="0" indent="0" eaLnBrk="1" hangingPunct="1">
              <a:buNone/>
              <a:defRPr/>
            </a:pPr>
            <a:r>
              <a:rPr lang="en-US" sz="2800" dirty="0"/>
              <a:t>Mississippi			123,000	     300</a:t>
            </a:r>
          </a:p>
        </p:txBody>
      </p:sp>
    </p:spTree>
    <p:extLst>
      <p:ext uri="{BB962C8B-B14F-4D97-AF65-F5344CB8AC3E}">
        <p14:creationId xmlns:p14="http://schemas.microsoft.com/office/powerpoint/2010/main" val="377544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z="4000" dirty="0"/>
              <a:t>William Howard Taft, Booker T. Washington, and Andrew Carnegie</a:t>
            </a:r>
          </a:p>
        </p:txBody>
      </p:sp>
      <p:pic>
        <p:nvPicPr>
          <p:cNvPr id="41987" name="Picture 3" descr="Pres"/>
          <p:cNvPicPr>
            <a:picLocks noGrp="1" noChangeAspect="1" noChangeArrowheads="1"/>
          </p:cNvPicPr>
          <p:nvPr>
            <p:ph sz="half" idx="1"/>
          </p:nvPr>
        </p:nvPicPr>
        <p:blipFill>
          <a:blip r:embed="rId2" cstate="print"/>
          <a:stretch>
            <a:fillRect/>
          </a:stretch>
        </p:blipFill>
        <p:spPr>
          <a:xfrm>
            <a:off x="304800" y="1603829"/>
            <a:ext cx="3886200" cy="4982501"/>
          </a:xfrm>
          <a:noFill/>
        </p:spPr>
      </p:pic>
      <p:sp>
        <p:nvSpPr>
          <p:cNvPr id="4" name="Content Placeholder 3"/>
          <p:cNvSpPr>
            <a:spLocks noGrp="1"/>
          </p:cNvSpPr>
          <p:nvPr>
            <p:ph sz="half" idx="2"/>
          </p:nvPr>
        </p:nvSpPr>
        <p:spPr>
          <a:xfrm>
            <a:off x="4343400" y="1600200"/>
            <a:ext cx="4724400" cy="4530725"/>
          </a:xfrm>
        </p:spPr>
        <p:txBody>
          <a:bodyPr/>
          <a:lstStyle/>
          <a:p>
            <a:pPr>
              <a:buNone/>
            </a:pPr>
            <a:r>
              <a:rPr lang="en-US" sz="3600" dirty="0"/>
              <a:t>  We repudiate the monstrous doctrine that the oppressor should be the sole authority as to the rights of the oppressed.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685800"/>
          </a:xfrm>
        </p:spPr>
        <p:txBody>
          <a:bodyPr/>
          <a:lstStyle/>
          <a:p>
            <a:pPr eaLnBrk="1" hangingPunct="1">
              <a:defRPr/>
            </a:pPr>
            <a:r>
              <a:rPr lang="en-US" sz="3200"/>
              <a:t>Founders of the Niagara Movement, 1905</a:t>
            </a:r>
          </a:p>
        </p:txBody>
      </p:sp>
      <p:pic>
        <p:nvPicPr>
          <p:cNvPr id="20483" name="Picture 3" descr="Founders of the Niagara Movement, 1905"/>
          <p:cNvPicPr>
            <a:picLocks noGrp="1" noChangeAspect="1" noChangeArrowheads="1"/>
          </p:cNvPicPr>
          <p:nvPr>
            <p:ph sz="half" idx="1"/>
          </p:nvPr>
        </p:nvPicPr>
        <p:blipFill>
          <a:blip r:embed="rId2" cstate="print"/>
          <a:srcRect/>
          <a:stretch>
            <a:fillRect/>
          </a:stretch>
        </p:blipFill>
        <p:spPr>
          <a:xfrm>
            <a:off x="762000" y="633413"/>
            <a:ext cx="7772400" cy="6532562"/>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1"/>
            <a:ext cx="8229600" cy="685800"/>
          </a:xfrm>
        </p:spPr>
        <p:txBody>
          <a:bodyPr/>
          <a:lstStyle/>
          <a:p>
            <a:pPr eaLnBrk="1" hangingPunct="1">
              <a:defRPr/>
            </a:pPr>
            <a:r>
              <a:rPr lang="en-US" sz="3600" dirty="0"/>
              <a:t>The Niagara Platform</a:t>
            </a:r>
          </a:p>
        </p:txBody>
      </p:sp>
      <p:sp>
        <p:nvSpPr>
          <p:cNvPr id="52227" name="Rectangle 3"/>
          <p:cNvSpPr>
            <a:spLocks noGrp="1" noChangeArrowheads="1"/>
          </p:cNvSpPr>
          <p:nvPr>
            <p:ph type="body" idx="1"/>
          </p:nvPr>
        </p:nvSpPr>
        <p:spPr>
          <a:xfrm>
            <a:off x="457200" y="685800"/>
            <a:ext cx="8229600" cy="5715000"/>
          </a:xfrm>
        </p:spPr>
        <p:txBody>
          <a:bodyPr/>
          <a:lstStyle/>
          <a:p>
            <a:pPr eaLnBrk="1" hangingPunct="1">
              <a:lnSpc>
                <a:spcPct val="90000"/>
              </a:lnSpc>
              <a:buFont typeface="Wingdings" pitchFamily="2" charset="2"/>
              <a:buNone/>
              <a:defRPr/>
            </a:pPr>
            <a:r>
              <a:rPr lang="en-US" sz="2400" dirty="0"/>
              <a:t>1. The right to protest</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2. Full suffrage</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3. The end of segregation</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4. Industrial and higher education for Negroes</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5. Equal employment opportunities</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6. Freedom of speech and criticism</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7. An unsubsidized and uncontrolled press</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8. Federal aid to education</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400" dirty="0"/>
              <a:t>	</a:t>
            </a:r>
          </a:p>
          <a:p>
            <a:pPr eaLnBrk="1" hangingPunct="1">
              <a:lnSpc>
                <a:spcPct val="90000"/>
              </a:lnSpc>
              <a:buFont typeface="Wingdings" pitchFamily="2" charset="2"/>
              <a:buNone/>
              <a:defRPr/>
            </a:pP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DuBois on the Necessity of Constant Protest</a:t>
            </a:r>
          </a:p>
        </p:txBody>
      </p:sp>
      <p:pic>
        <p:nvPicPr>
          <p:cNvPr id="4" name="Picture 7" descr="W"/>
          <p:cNvPicPr>
            <a:picLocks noGrp="1" noChangeAspect="1" noChangeArrowheads="1"/>
          </p:cNvPicPr>
          <p:nvPr>
            <p:ph sz="half" idx="1"/>
          </p:nvPr>
        </p:nvPicPr>
        <p:blipFill>
          <a:blip r:embed="rId2" cstate="print"/>
          <a:stretch>
            <a:fillRect/>
          </a:stretch>
        </p:blipFill>
        <p:spPr>
          <a:xfrm>
            <a:off x="464394" y="1600200"/>
            <a:ext cx="3535330" cy="5257800"/>
          </a:xfrm>
        </p:spPr>
      </p:pic>
      <p:sp>
        <p:nvSpPr>
          <p:cNvPr id="8" name="Content Placeholder 7"/>
          <p:cNvSpPr>
            <a:spLocks noGrp="1"/>
          </p:cNvSpPr>
          <p:nvPr>
            <p:ph sz="half" idx="2"/>
          </p:nvPr>
        </p:nvSpPr>
        <p:spPr>
          <a:xfrm>
            <a:off x="4191000" y="1600200"/>
            <a:ext cx="4800600" cy="4530725"/>
          </a:xfrm>
        </p:spPr>
        <p:txBody>
          <a:bodyPr/>
          <a:lstStyle/>
          <a:p>
            <a:pPr>
              <a:buNone/>
            </a:pPr>
            <a:r>
              <a:rPr lang="en-US" sz="3600" dirty="0"/>
              <a:t>   Agitate, protest, reveal the truth and refuse to be silenced.  A moment’s let up… means a chance for the wolves of prejudice to get at our necks.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533400"/>
          </a:xfrm>
        </p:spPr>
        <p:txBody>
          <a:bodyPr/>
          <a:lstStyle/>
          <a:p>
            <a:pPr eaLnBrk="1" hangingPunct="1">
              <a:defRPr/>
            </a:pPr>
            <a:r>
              <a:rPr lang="en-US" sz="4000"/>
              <a:t>The Clansman</a:t>
            </a:r>
          </a:p>
        </p:txBody>
      </p:sp>
      <p:pic>
        <p:nvPicPr>
          <p:cNvPr id="22531" name="Picture 4" descr="The Klansman [Play],( docsouth"/>
          <p:cNvPicPr>
            <a:picLocks noGrp="1" noChangeAspect="1" noChangeArrowheads="1"/>
          </p:cNvPicPr>
          <p:nvPr>
            <p:ph idx="1"/>
          </p:nvPr>
        </p:nvPicPr>
        <p:blipFill>
          <a:blip r:embed="rId2" cstate="print"/>
          <a:srcRect/>
          <a:stretch>
            <a:fillRect/>
          </a:stretch>
        </p:blipFill>
        <p:spPr>
          <a:xfrm>
            <a:off x="2540000" y="609600"/>
            <a:ext cx="4238625" cy="6248400"/>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200" dirty="0"/>
              <a:t>Railroad Passenger Train in Virginia, ca. 1900. </a:t>
            </a:r>
          </a:p>
        </p:txBody>
      </p:sp>
      <p:sp>
        <p:nvSpPr>
          <p:cNvPr id="4" name="Content Placeholder 3"/>
          <p:cNvSpPr>
            <a:spLocks noGrp="1"/>
          </p:cNvSpPr>
          <p:nvPr>
            <p:ph sz="half" idx="2"/>
          </p:nvPr>
        </p:nvSpPr>
        <p:spPr/>
        <p:txBody>
          <a:bodyPr/>
          <a:lstStyle/>
          <a:p>
            <a:endParaRPr lang="en-US"/>
          </a:p>
        </p:txBody>
      </p:sp>
      <p:pic>
        <p:nvPicPr>
          <p:cNvPr id="60418" name="Picture 2" descr="C:\Users\User\Desktop\19th Century Railroad Passenger Train.jpg"/>
          <p:cNvPicPr>
            <a:picLocks noGrp="1" noChangeAspect="1" noChangeArrowheads="1"/>
          </p:cNvPicPr>
          <p:nvPr>
            <p:ph sz="half" idx="1"/>
          </p:nvPr>
        </p:nvPicPr>
        <p:blipFill>
          <a:blip r:embed="rId2" cstate="print"/>
          <a:srcRect/>
          <a:stretch>
            <a:fillRect/>
          </a:stretch>
        </p:blipFill>
        <p:spPr bwMode="auto">
          <a:xfrm>
            <a:off x="0" y="1295400"/>
            <a:ext cx="9144000" cy="4821383"/>
          </a:xfrm>
          <a:prstGeom prst="rect">
            <a:avLst/>
          </a:prstGeom>
          <a:noFill/>
        </p:spPr>
      </p:pic>
    </p:spTree>
    <p:extLst>
      <p:ext uri="{BB962C8B-B14F-4D97-AF65-F5344CB8AC3E}">
        <p14:creationId xmlns:p14="http://schemas.microsoft.com/office/powerpoint/2010/main" val="4172179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Rectangle 5"/>
          <p:cNvSpPr>
            <a:spLocks noGrp="1" noChangeArrowheads="1"/>
          </p:cNvSpPr>
          <p:nvPr>
            <p:ph type="title"/>
          </p:nvPr>
        </p:nvSpPr>
        <p:spPr>
          <a:xfrm>
            <a:off x="0" y="274638"/>
            <a:ext cx="9144000" cy="1143000"/>
          </a:xfrm>
        </p:spPr>
        <p:txBody>
          <a:bodyPr/>
          <a:lstStyle/>
          <a:p>
            <a:pPr eaLnBrk="1" hangingPunct="1">
              <a:defRPr/>
            </a:pPr>
            <a:r>
              <a:rPr lang="en-US" sz="4000"/>
              <a:t>Black Soldiers Marching into Brownsville, Texas, 1906</a:t>
            </a:r>
          </a:p>
        </p:txBody>
      </p:sp>
      <p:pic>
        <p:nvPicPr>
          <p:cNvPr id="23555" name="Picture 4" descr="Black Troops at Brownsville, Texas, 1907"/>
          <p:cNvPicPr>
            <a:picLocks noGrp="1" noChangeAspect="1" noChangeArrowheads="1"/>
          </p:cNvPicPr>
          <p:nvPr>
            <p:ph idx="1"/>
          </p:nvPr>
        </p:nvPicPr>
        <p:blipFill>
          <a:blip r:embed="rId2" cstate="print"/>
          <a:srcRect/>
          <a:stretch>
            <a:fillRect/>
          </a:stretch>
        </p:blipFill>
        <p:spPr>
          <a:xfrm>
            <a:off x="304800" y="1600200"/>
            <a:ext cx="8534400" cy="5257800"/>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r>
              <a:rPr lang="en-US" sz="2800" dirty="0"/>
              <a:t>Anti-Roosevelt Cartoon in Chicago Newspaper, 1907</a:t>
            </a:r>
          </a:p>
        </p:txBody>
      </p:sp>
      <p:sp>
        <p:nvSpPr>
          <p:cNvPr id="4" name="Content Placeholder 3"/>
          <p:cNvSpPr>
            <a:spLocks noGrp="1"/>
          </p:cNvSpPr>
          <p:nvPr>
            <p:ph sz="half" idx="2"/>
          </p:nvPr>
        </p:nvSpPr>
        <p:spPr/>
        <p:txBody>
          <a:bodyPr/>
          <a:lstStyle/>
          <a:p>
            <a:endParaRPr lang="en-US"/>
          </a:p>
        </p:txBody>
      </p:sp>
      <p:pic>
        <p:nvPicPr>
          <p:cNvPr id="3075" name="Picture 3" descr="C:\Users\User\Desktop\Remember Brownsville Political Cartoon, 1907.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26165"/>
            <a:ext cx="5076007" cy="6231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539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2209800"/>
          </a:xfrm>
        </p:spPr>
        <p:txBody>
          <a:bodyPr>
            <a:normAutofit fontScale="90000"/>
          </a:bodyPr>
          <a:lstStyle/>
          <a:p>
            <a:r>
              <a:rPr lang="en-US" dirty="0"/>
              <a:t>The Last Surviving Soldier of the Brownsville Affair</a:t>
            </a:r>
            <a:br>
              <a:rPr lang="en-US" dirty="0"/>
            </a:br>
            <a:r>
              <a:rPr lang="en-US" sz="3600" dirty="0"/>
              <a:t>Dorsey Willis of Minneapolis, Minnesota, Pardoned by President Jimmy Carter, 1977</a:t>
            </a:r>
          </a:p>
        </p:txBody>
      </p:sp>
      <p:sp>
        <p:nvSpPr>
          <p:cNvPr id="4" name="Content Placeholder 3"/>
          <p:cNvSpPr>
            <a:spLocks noGrp="1"/>
          </p:cNvSpPr>
          <p:nvPr>
            <p:ph sz="half" idx="2"/>
          </p:nvPr>
        </p:nvSpPr>
        <p:spPr>
          <a:xfrm>
            <a:off x="6324600" y="2895600"/>
            <a:ext cx="2362200" cy="3230563"/>
          </a:xfrm>
        </p:spPr>
        <p:txBody>
          <a:bodyPr/>
          <a:lstStyle/>
          <a:p>
            <a:endParaRPr lang="en-US" dirty="0"/>
          </a:p>
        </p:txBody>
      </p:sp>
      <p:pic>
        <p:nvPicPr>
          <p:cNvPr id="4098" name="Picture 2" descr="C:\Users\User\Pictures\313 Illustrations\6-Buffalo Soldiers\Dorsie Willis.gif"/>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433458" y="2438400"/>
            <a:ext cx="4562938"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753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p:cNvSpPr>
            <a:spLocks noGrp="1" noChangeArrowheads="1"/>
          </p:cNvSpPr>
          <p:nvPr>
            <p:ph type="title"/>
          </p:nvPr>
        </p:nvSpPr>
        <p:spPr/>
        <p:txBody>
          <a:bodyPr/>
          <a:lstStyle/>
          <a:p>
            <a:pPr eaLnBrk="1" hangingPunct="1">
              <a:defRPr/>
            </a:pPr>
            <a:r>
              <a:rPr lang="en-US"/>
              <a:t>The Niagara Movement, 1908</a:t>
            </a:r>
          </a:p>
        </p:txBody>
      </p:sp>
      <p:pic>
        <p:nvPicPr>
          <p:cNvPr id="24579" name="Picture 4" descr="Niagrara Movement Meeting, Boston, 1907"/>
          <p:cNvPicPr>
            <a:picLocks noGrp="1" noChangeAspect="1" noChangeArrowheads="1"/>
          </p:cNvPicPr>
          <p:nvPr>
            <p:ph idx="1"/>
          </p:nvPr>
        </p:nvPicPr>
        <p:blipFill>
          <a:blip r:embed="rId2" cstate="print"/>
          <a:srcRect/>
          <a:stretch>
            <a:fillRect/>
          </a:stretch>
        </p:blipFill>
        <p:spPr>
          <a:xfrm>
            <a:off x="838200" y="1328738"/>
            <a:ext cx="7467600" cy="5529262"/>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85799"/>
          </a:xfrm>
        </p:spPr>
        <p:txBody>
          <a:bodyPr/>
          <a:lstStyle/>
          <a:p>
            <a:r>
              <a:rPr lang="en-US" sz="3600" dirty="0"/>
              <a:t>Black Population in the U.S., 1920</a:t>
            </a:r>
          </a:p>
        </p:txBody>
      </p:sp>
      <p:pic>
        <p:nvPicPr>
          <p:cNvPr id="40962" name="Picture 2" descr="C:\Users\Office Depot\Desktop\Pictures\322 Illustrations\322, African American History, 1901-1930\Map, Black Population, 1920 (OOM).jpg"/>
          <p:cNvPicPr>
            <a:picLocks noGrp="1" noChangeAspect="1" noChangeArrowheads="1"/>
          </p:cNvPicPr>
          <p:nvPr>
            <p:ph idx="1"/>
          </p:nvPr>
        </p:nvPicPr>
        <p:blipFill>
          <a:blip r:embed="rId2" cstate="print"/>
          <a:srcRect/>
          <a:stretch>
            <a:fillRect/>
          </a:stretch>
        </p:blipFill>
        <p:spPr bwMode="auto">
          <a:xfrm>
            <a:off x="-56997" y="685800"/>
            <a:ext cx="9200998" cy="586740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Trotter and DuBois</a:t>
            </a:r>
          </a:p>
        </p:txBody>
      </p:sp>
      <p:pic>
        <p:nvPicPr>
          <p:cNvPr id="4" name="Picture 7" descr="W"/>
          <p:cNvPicPr>
            <a:picLocks noGrp="1" noChangeAspect="1" noChangeArrowheads="1"/>
          </p:cNvPicPr>
          <p:nvPr>
            <p:ph idx="1"/>
          </p:nvPr>
        </p:nvPicPr>
        <p:blipFill>
          <a:blip r:embed="rId2" cstate="print"/>
          <a:stretch>
            <a:fillRect/>
          </a:stretch>
        </p:blipFill>
        <p:spPr>
          <a:xfrm>
            <a:off x="4495800" y="1676400"/>
            <a:ext cx="3808447" cy="5663984"/>
          </a:xfrm>
        </p:spPr>
      </p:pic>
      <p:pic>
        <p:nvPicPr>
          <p:cNvPr id="5" name="Picture 4" descr="William Monroe Trotter (Ebony)"/>
          <p:cNvPicPr>
            <a:picLocks noChangeAspect="1" noChangeArrowheads="1"/>
          </p:cNvPicPr>
          <p:nvPr/>
        </p:nvPicPr>
        <p:blipFill>
          <a:blip r:embed="rId3" cstate="print"/>
          <a:srcRect/>
          <a:stretch>
            <a:fillRect/>
          </a:stretch>
        </p:blipFill>
        <p:spPr bwMode="auto">
          <a:xfrm>
            <a:off x="609600" y="1676400"/>
            <a:ext cx="3104234" cy="51816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143000"/>
          </a:xfrm>
        </p:spPr>
        <p:txBody>
          <a:bodyPr/>
          <a:lstStyle/>
          <a:p>
            <a:r>
              <a:rPr lang="en-US" sz="3600" dirty="0"/>
              <a:t>Segregated Education:</a:t>
            </a:r>
            <a:br>
              <a:rPr lang="en-US" sz="3600" dirty="0"/>
            </a:br>
            <a:r>
              <a:rPr lang="en-US" sz="3600" dirty="0"/>
              <a:t>Rural Black School in Georgia, 1910</a:t>
            </a:r>
          </a:p>
        </p:txBody>
      </p:sp>
      <p:pic>
        <p:nvPicPr>
          <p:cNvPr id="31746" name="Picture 2" descr="C:\Users\User\Desktop\Home Schooling at the Dawn of the 21st Century (Library of Congress).jpg"/>
          <p:cNvPicPr>
            <a:picLocks noGrp="1" noChangeAspect="1" noChangeArrowheads="1"/>
          </p:cNvPicPr>
          <p:nvPr>
            <p:ph idx="1"/>
          </p:nvPr>
        </p:nvPicPr>
        <p:blipFill>
          <a:blip r:embed="rId2" cstate="print"/>
          <a:srcRect/>
          <a:stretch>
            <a:fillRect/>
          </a:stretch>
        </p:blipFill>
        <p:spPr bwMode="auto">
          <a:xfrm>
            <a:off x="1489086" y="1288822"/>
            <a:ext cx="6207114" cy="556917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550987"/>
          </a:xfrm>
        </p:spPr>
        <p:txBody>
          <a:bodyPr/>
          <a:lstStyle/>
          <a:p>
            <a:r>
              <a:rPr lang="en-US" dirty="0"/>
              <a:t>U.S. Supreme Court at the Time of the Brown Decision, 1954</a:t>
            </a:r>
            <a:br>
              <a:rPr lang="en-US" dirty="0"/>
            </a:br>
            <a:r>
              <a:rPr lang="en-US" sz="3600" dirty="0"/>
              <a:t>(Linda Brown is on the Right)</a:t>
            </a:r>
          </a:p>
        </p:txBody>
      </p:sp>
      <p:pic>
        <p:nvPicPr>
          <p:cNvPr id="52227" name="Picture 3" descr="C:\Users\Taylor\Pictures\322 Illustrations\322, African American History, 1946-1964\The U.S. Supreme Court, 1954 (public domain).jpg"/>
          <p:cNvPicPr>
            <a:picLocks noChangeAspect="1" noChangeArrowheads="1"/>
          </p:cNvPicPr>
          <p:nvPr/>
        </p:nvPicPr>
        <p:blipFill>
          <a:blip r:embed="rId2" cstate="print"/>
          <a:srcRect/>
          <a:stretch>
            <a:fillRect/>
          </a:stretch>
        </p:blipFill>
        <p:spPr bwMode="auto">
          <a:xfrm>
            <a:off x="-29029" y="2209800"/>
            <a:ext cx="5933165" cy="3733800"/>
          </a:xfrm>
          <a:prstGeom prst="rect">
            <a:avLst/>
          </a:prstGeom>
          <a:noFill/>
        </p:spPr>
      </p:pic>
      <p:pic>
        <p:nvPicPr>
          <p:cNvPr id="7" name="Content Placeholder 6">
            <a:extLst>
              <a:ext uri="{FF2B5EF4-FFF2-40B4-BE49-F238E27FC236}">
                <a16:creationId xmlns:a16="http://schemas.microsoft.com/office/drawing/2014/main" id="{F067690D-33AA-4274-A304-DECE89403C2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45061" y="2209800"/>
            <a:ext cx="3198939" cy="453072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Right to Protest</a:t>
            </a:r>
          </a:p>
        </p:txBody>
      </p:sp>
      <p:sp>
        <p:nvSpPr>
          <p:cNvPr id="6" name="Content Placeholder 5"/>
          <p:cNvSpPr>
            <a:spLocks noGrp="1"/>
          </p:cNvSpPr>
          <p:nvPr>
            <p:ph sz="half" idx="2"/>
          </p:nvPr>
        </p:nvSpPr>
        <p:spPr>
          <a:xfrm>
            <a:off x="4648200" y="1600200"/>
            <a:ext cx="4038600" cy="5791200"/>
          </a:xfrm>
        </p:spPr>
        <p:txBody>
          <a:bodyPr/>
          <a:lstStyle/>
          <a:p>
            <a:pPr>
              <a:buNone/>
            </a:pPr>
            <a:r>
              <a:rPr lang="en-US" sz="2400" dirty="0"/>
              <a:t>    We refuse to allow the impression to remain that the Negro-American assents to inferiority, is submissive under oppression, and apologetic before insults.  Though helpless we may submit, but the voice of protest of ten million Americans must never cease to assail the ears of their fellows as long as America is unjust.</a:t>
            </a:r>
          </a:p>
        </p:txBody>
      </p:sp>
      <p:pic>
        <p:nvPicPr>
          <p:cNvPr id="7" name="Picture 3" descr="Founders of the Niagara Movement, 1905"/>
          <p:cNvPicPr>
            <a:picLocks noGrp="1" noChangeAspect="1" noChangeArrowheads="1"/>
          </p:cNvPicPr>
          <p:nvPr>
            <p:ph sz="half" idx="1"/>
          </p:nvPr>
        </p:nvPicPr>
        <p:blipFill>
          <a:blip r:embed="rId2" cstate="print"/>
          <a:srcRect/>
          <a:stretch>
            <a:fillRect/>
          </a:stretch>
        </p:blipFill>
        <p:spPr>
          <a:xfrm>
            <a:off x="0" y="1752600"/>
            <a:ext cx="4495800" cy="3779131"/>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76201"/>
            <a:ext cx="8229600" cy="685799"/>
          </a:xfrm>
        </p:spPr>
        <p:txBody>
          <a:bodyPr/>
          <a:lstStyle/>
          <a:p>
            <a:pPr eaLnBrk="1" hangingPunct="1">
              <a:defRPr/>
            </a:pPr>
            <a:r>
              <a:rPr lang="en-US" sz="4000" dirty="0"/>
              <a:t>The NAACP Century, 1909-2009</a:t>
            </a:r>
          </a:p>
        </p:txBody>
      </p:sp>
      <p:pic>
        <p:nvPicPr>
          <p:cNvPr id="26627" name="Picture 4" descr="NAACP Logo"/>
          <p:cNvPicPr>
            <a:picLocks noGrp="1" noChangeAspect="1" noChangeArrowheads="1"/>
          </p:cNvPicPr>
          <p:nvPr>
            <p:ph sz="half" idx="2"/>
          </p:nvPr>
        </p:nvPicPr>
        <p:blipFill>
          <a:blip r:embed="rId2" cstate="print"/>
          <a:srcRect/>
          <a:stretch>
            <a:fillRect/>
          </a:stretch>
        </p:blipFill>
        <p:spPr>
          <a:xfrm>
            <a:off x="1600200" y="996192"/>
            <a:ext cx="5971357" cy="5861808"/>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142999"/>
          </a:xfrm>
        </p:spPr>
        <p:txBody>
          <a:bodyPr/>
          <a:lstStyle/>
          <a:p>
            <a:r>
              <a:rPr lang="en-US" sz="4000" dirty="0"/>
              <a:t>The Rachel Dolezal Controversy, 2015</a:t>
            </a:r>
          </a:p>
        </p:txBody>
      </p:sp>
      <p:sp>
        <p:nvSpPr>
          <p:cNvPr id="4" name="Content Placeholder 3"/>
          <p:cNvSpPr>
            <a:spLocks noGrp="1"/>
          </p:cNvSpPr>
          <p:nvPr>
            <p:ph sz="half" idx="2"/>
          </p:nvPr>
        </p:nvSpPr>
        <p:spPr/>
        <p:txBody>
          <a:bodyPr/>
          <a:lstStyle/>
          <a:p>
            <a:endParaRPr lang="en-US"/>
          </a:p>
        </p:txBody>
      </p:sp>
      <p:pic>
        <p:nvPicPr>
          <p:cNvPr id="66562" name="Picture 2" descr="C:\Users\Taylor\Desktop\Rachael Dolezal.jpg"/>
          <p:cNvPicPr>
            <a:picLocks noGrp="1" noChangeAspect="1" noChangeArrowheads="1"/>
          </p:cNvPicPr>
          <p:nvPr>
            <p:ph sz="half" idx="1"/>
          </p:nvPr>
        </p:nvPicPr>
        <p:blipFill>
          <a:blip r:embed="rId2" cstate="print"/>
          <a:srcRect/>
          <a:stretch>
            <a:fillRect/>
          </a:stretch>
        </p:blipFill>
        <p:spPr bwMode="auto">
          <a:xfrm>
            <a:off x="228600" y="1066800"/>
            <a:ext cx="8721192" cy="5791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0"/>
            <a:ext cx="8229600" cy="685800"/>
          </a:xfrm>
        </p:spPr>
        <p:txBody>
          <a:bodyPr/>
          <a:lstStyle/>
          <a:p>
            <a:pPr eaLnBrk="1" hangingPunct="1">
              <a:defRPr/>
            </a:pPr>
            <a:r>
              <a:rPr lang="en-US" sz="4000" dirty="0"/>
              <a:t>Springfield, Illinois Race Riot, 1908</a:t>
            </a:r>
          </a:p>
        </p:txBody>
      </p:sp>
      <p:pic>
        <p:nvPicPr>
          <p:cNvPr id="27651" name="Picture 4" descr="Springfield Race Riot, 1908 (library"/>
          <p:cNvPicPr>
            <a:picLocks noGrp="1" noChangeAspect="1" noChangeArrowheads="1"/>
          </p:cNvPicPr>
          <p:nvPr>
            <p:ph idx="1"/>
          </p:nvPr>
        </p:nvPicPr>
        <p:blipFill>
          <a:blip r:embed="rId2" cstate="print"/>
          <a:srcRect/>
          <a:stretch>
            <a:fillRect/>
          </a:stretch>
        </p:blipFill>
        <p:spPr>
          <a:xfrm>
            <a:off x="381000" y="762000"/>
            <a:ext cx="8382000" cy="6257925"/>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5"/>
          <p:cNvSpPr>
            <a:spLocks noGrp="1" noChangeArrowheads="1"/>
          </p:cNvSpPr>
          <p:nvPr>
            <p:ph type="title"/>
          </p:nvPr>
        </p:nvSpPr>
        <p:spPr>
          <a:xfrm>
            <a:off x="457200" y="277813"/>
            <a:ext cx="8229600" cy="409575"/>
          </a:xfrm>
        </p:spPr>
        <p:txBody>
          <a:bodyPr/>
          <a:lstStyle/>
          <a:p>
            <a:pPr eaLnBrk="1" hangingPunct="1">
              <a:defRPr/>
            </a:pPr>
            <a:r>
              <a:rPr lang="en-US" sz="4000"/>
              <a:t>Mary White Ovington</a:t>
            </a:r>
          </a:p>
        </p:txBody>
      </p:sp>
      <p:pic>
        <p:nvPicPr>
          <p:cNvPr id="28675" name="Picture 10" descr="Mary White Ovington (Ebony)"/>
          <p:cNvPicPr>
            <a:picLocks noGrp="1" noChangeAspect="1" noChangeArrowheads="1"/>
          </p:cNvPicPr>
          <p:nvPr>
            <p:ph idx="1"/>
          </p:nvPr>
        </p:nvPicPr>
        <p:blipFill>
          <a:blip r:embed="rId2" cstate="print"/>
          <a:srcRect/>
          <a:stretch>
            <a:fillRect/>
          </a:stretch>
        </p:blipFill>
        <p:spPr>
          <a:xfrm>
            <a:off x="1371600" y="958850"/>
            <a:ext cx="6477000" cy="589915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5"/>
          <p:cNvSpPr>
            <a:spLocks noGrp="1" noChangeArrowheads="1"/>
          </p:cNvSpPr>
          <p:nvPr>
            <p:ph type="title"/>
          </p:nvPr>
        </p:nvSpPr>
        <p:spPr/>
        <p:txBody>
          <a:bodyPr/>
          <a:lstStyle/>
          <a:p>
            <a:pPr eaLnBrk="1" hangingPunct="1">
              <a:defRPr/>
            </a:pPr>
            <a:r>
              <a:rPr lang="en-US"/>
              <a:t>Oswald Garrison Villard</a:t>
            </a:r>
          </a:p>
        </p:txBody>
      </p:sp>
      <p:pic>
        <p:nvPicPr>
          <p:cNvPr id="29699" name="Picture 4" descr="Oswald Garrison Villard (Library of Congress)"/>
          <p:cNvPicPr>
            <a:picLocks noGrp="1" noChangeAspect="1" noChangeArrowheads="1"/>
          </p:cNvPicPr>
          <p:nvPr>
            <p:ph idx="1"/>
          </p:nvPr>
        </p:nvPicPr>
        <p:blipFill>
          <a:blip r:embed="rId2" cstate="print"/>
          <a:srcRect/>
          <a:stretch>
            <a:fillRect/>
          </a:stretch>
        </p:blipFill>
        <p:spPr>
          <a:xfrm>
            <a:off x="2076450" y="1447800"/>
            <a:ext cx="4510088" cy="5410200"/>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endParaRPr lang="en-US"/>
          </a:p>
        </p:txBody>
      </p:sp>
      <p:pic>
        <p:nvPicPr>
          <p:cNvPr id="30723" name="Picture 3" descr="Northern Pacific President Henry Villard"/>
          <p:cNvPicPr>
            <a:picLocks noGrp="1" noChangeAspect="1" noChangeArrowheads="1"/>
          </p:cNvPicPr>
          <p:nvPr>
            <p:ph idx="1"/>
          </p:nvPr>
        </p:nvPicPr>
        <p:blipFill>
          <a:blip r:embed="rId2" cstate="print"/>
          <a:srcRect/>
          <a:stretch>
            <a:fillRect/>
          </a:stretch>
        </p:blipFill>
        <p:spPr>
          <a:xfrm>
            <a:off x="2336800" y="0"/>
            <a:ext cx="5116513" cy="6858000"/>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5CEA-B190-476F-9700-0DB545BFB68E}"/>
              </a:ext>
            </a:extLst>
          </p:cNvPr>
          <p:cNvSpPr>
            <a:spLocks noGrp="1"/>
          </p:cNvSpPr>
          <p:nvPr>
            <p:ph type="title"/>
          </p:nvPr>
        </p:nvSpPr>
        <p:spPr>
          <a:xfrm>
            <a:off x="-1" y="277813"/>
            <a:ext cx="9125857" cy="1627187"/>
          </a:xfrm>
        </p:spPr>
        <p:txBody>
          <a:bodyPr/>
          <a:lstStyle/>
          <a:p>
            <a:r>
              <a:rPr lang="en-US" dirty="0"/>
              <a:t>Fun Stuff: Henry Villard, $4,000 and the University of Washington</a:t>
            </a:r>
            <a:br>
              <a:rPr lang="en-US" dirty="0"/>
            </a:br>
            <a:r>
              <a:rPr lang="en-US" sz="3600" dirty="0"/>
              <a:t>Left: Parade for Villard, Sept. 15, 1883</a:t>
            </a:r>
          </a:p>
        </p:txBody>
      </p:sp>
      <p:pic>
        <p:nvPicPr>
          <p:cNvPr id="5" name="Content Placeholder 4">
            <a:extLst>
              <a:ext uri="{FF2B5EF4-FFF2-40B4-BE49-F238E27FC236}">
                <a16:creationId xmlns:a16="http://schemas.microsoft.com/office/drawing/2014/main" id="{6D6C5AB1-F019-46E1-A5E2-6DE8577CD1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53667" y="2133600"/>
            <a:ext cx="3272190" cy="4530725"/>
          </a:xfrm>
        </p:spPr>
      </p:pic>
      <p:pic>
        <p:nvPicPr>
          <p:cNvPr id="7" name="Picture 6">
            <a:extLst>
              <a:ext uri="{FF2B5EF4-FFF2-40B4-BE49-F238E27FC236}">
                <a16:creationId xmlns:a16="http://schemas.microsoft.com/office/drawing/2014/main" id="{CA3608EC-CCD0-47FF-8577-7DA822576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0" y="2760662"/>
            <a:ext cx="5825067" cy="3276600"/>
          </a:xfrm>
          <a:prstGeom prst="rect">
            <a:avLst/>
          </a:prstGeom>
        </p:spPr>
      </p:pic>
    </p:spTree>
    <p:extLst>
      <p:ext uri="{BB962C8B-B14F-4D97-AF65-F5344CB8AC3E}">
        <p14:creationId xmlns:p14="http://schemas.microsoft.com/office/powerpoint/2010/main" val="1830346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274638"/>
            <a:ext cx="9144000" cy="1143000"/>
          </a:xfrm>
        </p:spPr>
        <p:txBody>
          <a:bodyPr/>
          <a:lstStyle/>
          <a:p>
            <a:pPr eaLnBrk="1" hangingPunct="1">
              <a:defRPr/>
            </a:pPr>
            <a:r>
              <a:rPr lang="en-US" sz="3600"/>
              <a:t>Prominent “First Members” of the NAACP:</a:t>
            </a:r>
            <a:br>
              <a:rPr lang="en-US" sz="3600"/>
            </a:br>
            <a:r>
              <a:rPr lang="en-US" sz="2800"/>
              <a:t>Franz Boaz, Jane Addams, John Dewey</a:t>
            </a:r>
          </a:p>
        </p:txBody>
      </p:sp>
      <p:pic>
        <p:nvPicPr>
          <p:cNvPr id="31747" name="Picture 8" descr="John Dewey"/>
          <p:cNvPicPr>
            <a:picLocks noGrp="1" noChangeAspect="1" noChangeArrowheads="1"/>
          </p:cNvPicPr>
          <p:nvPr>
            <p:ph sz="quarter" idx="3"/>
          </p:nvPr>
        </p:nvPicPr>
        <p:blipFill>
          <a:blip r:embed="rId2" cstate="print"/>
          <a:srcRect/>
          <a:stretch>
            <a:fillRect/>
          </a:stretch>
        </p:blipFill>
        <p:spPr>
          <a:xfrm>
            <a:off x="6705600" y="2514600"/>
            <a:ext cx="2744788" cy="3657600"/>
          </a:xfrm>
          <a:noFill/>
        </p:spPr>
      </p:pic>
      <p:pic>
        <p:nvPicPr>
          <p:cNvPr id="31748" name="Picture 11" descr="Franz Boaz"/>
          <p:cNvPicPr>
            <a:picLocks noGrp="1" noChangeAspect="1" noChangeArrowheads="1"/>
          </p:cNvPicPr>
          <p:nvPr>
            <p:ph sz="half" idx="1"/>
          </p:nvPr>
        </p:nvPicPr>
        <p:blipFill>
          <a:blip r:embed="rId3" cstate="print"/>
          <a:srcRect/>
          <a:stretch>
            <a:fillRect/>
          </a:stretch>
        </p:blipFill>
        <p:spPr>
          <a:xfrm>
            <a:off x="0" y="2362200"/>
            <a:ext cx="2449513" cy="3048000"/>
          </a:xfrm>
        </p:spPr>
      </p:pic>
      <p:pic>
        <p:nvPicPr>
          <p:cNvPr id="31749" name="Picture 13" descr="Jane Addams"/>
          <p:cNvPicPr>
            <a:picLocks noGrp="1" noChangeAspect="1" noChangeArrowheads="1"/>
          </p:cNvPicPr>
          <p:nvPr>
            <p:ph sz="quarter" idx="2"/>
          </p:nvPr>
        </p:nvPicPr>
        <p:blipFill>
          <a:blip r:embed="rId4" cstate="print"/>
          <a:srcRect/>
          <a:stretch>
            <a:fillRect/>
          </a:stretch>
        </p:blipFill>
        <p:spPr>
          <a:xfrm>
            <a:off x="2362200" y="2590800"/>
            <a:ext cx="4343400" cy="3471863"/>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Black NAACP Founders:</a:t>
            </a:r>
            <a:br>
              <a:rPr lang="en-US" sz="4000" dirty="0"/>
            </a:br>
            <a:r>
              <a:rPr lang="en-US" sz="3200" dirty="0"/>
              <a:t>Trotter, Wells, Mary Church Terrell, DuBois</a:t>
            </a:r>
          </a:p>
        </p:txBody>
      </p:sp>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dirty="0"/>
          </a:p>
        </p:txBody>
      </p:sp>
      <p:pic>
        <p:nvPicPr>
          <p:cNvPr id="6" name="Content Placeholder 5" descr="William Monroe Trotter (Ebony)"/>
          <p:cNvPicPr>
            <a:picLocks noGrp="1" noChangeAspect="1" noChangeArrowheads="1"/>
          </p:cNvPicPr>
          <p:nvPr>
            <p:ph sz="half" idx="1"/>
          </p:nvPr>
        </p:nvPicPr>
        <p:blipFill>
          <a:blip r:embed="rId2" cstate="print"/>
          <a:srcRect/>
          <a:stretch>
            <a:fillRect/>
          </a:stretch>
        </p:blipFill>
        <p:spPr bwMode="auto">
          <a:xfrm>
            <a:off x="0" y="1828800"/>
            <a:ext cx="2133600" cy="3560640"/>
          </a:xfrm>
          <a:prstGeom prst="rect">
            <a:avLst/>
          </a:prstGeom>
          <a:noFill/>
          <a:ln w="9525">
            <a:noFill/>
            <a:miter lim="800000"/>
            <a:headEnd/>
            <a:tailEnd/>
          </a:ln>
          <a:effectLst/>
        </p:spPr>
      </p:pic>
      <p:pic>
        <p:nvPicPr>
          <p:cNvPr id="7" name="Picture 7" descr="W"/>
          <p:cNvPicPr>
            <a:picLocks noChangeAspect="1" noChangeArrowheads="1"/>
          </p:cNvPicPr>
          <p:nvPr/>
        </p:nvPicPr>
        <p:blipFill>
          <a:blip r:embed="rId3" cstate="print"/>
          <a:stretch>
            <a:fillRect/>
          </a:stretch>
        </p:blipFill>
        <p:spPr bwMode="auto">
          <a:xfrm>
            <a:off x="6838350" y="2057400"/>
            <a:ext cx="2305650" cy="3429000"/>
          </a:xfrm>
          <a:prstGeom prst="rect">
            <a:avLst/>
          </a:prstGeom>
          <a:noFill/>
          <a:ln w="9525">
            <a:noFill/>
            <a:miter lim="800000"/>
            <a:headEnd/>
            <a:tailEnd/>
          </a:ln>
          <a:effectLst/>
        </p:spPr>
      </p:pic>
      <p:pic>
        <p:nvPicPr>
          <p:cNvPr id="8" name="Picture 4" descr="Ida B"/>
          <p:cNvPicPr>
            <a:picLocks noChangeAspect="1" noChangeArrowheads="1"/>
          </p:cNvPicPr>
          <p:nvPr/>
        </p:nvPicPr>
        <p:blipFill>
          <a:blip r:embed="rId4" cstate="print"/>
          <a:srcRect/>
          <a:stretch>
            <a:fillRect/>
          </a:stretch>
        </p:blipFill>
        <p:spPr bwMode="auto">
          <a:xfrm>
            <a:off x="2138148" y="2362200"/>
            <a:ext cx="2365625" cy="3657600"/>
          </a:xfrm>
          <a:prstGeom prst="rect">
            <a:avLst/>
          </a:prstGeom>
          <a:noFill/>
          <a:ln w="9525">
            <a:noFill/>
            <a:miter lim="800000"/>
            <a:headEnd/>
            <a:tailEnd/>
          </a:ln>
          <a:effectLst/>
        </p:spPr>
      </p:pic>
      <p:pic>
        <p:nvPicPr>
          <p:cNvPr id="18433" name="Picture 1" descr="C:\Users\User\Desktop\Mary Church Terrell (Library of Congress).jpg"/>
          <p:cNvPicPr>
            <a:picLocks noChangeAspect="1" noChangeArrowheads="1"/>
          </p:cNvPicPr>
          <p:nvPr/>
        </p:nvPicPr>
        <p:blipFill>
          <a:blip r:embed="rId5" cstate="print"/>
          <a:srcRect/>
          <a:stretch>
            <a:fillRect/>
          </a:stretch>
        </p:blipFill>
        <p:spPr bwMode="auto">
          <a:xfrm>
            <a:off x="4495800" y="1676400"/>
            <a:ext cx="2362200" cy="434998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quarter" idx="2"/>
          </p:nvPr>
        </p:nvSpPr>
        <p:spPr/>
        <p:txBody>
          <a:bodyPr/>
          <a:lstStyle/>
          <a:p>
            <a:endParaRPr lang="en-US"/>
          </a:p>
        </p:txBody>
      </p:sp>
      <p:sp>
        <p:nvSpPr>
          <p:cNvPr id="5" name="Content Placeholder 4"/>
          <p:cNvSpPr>
            <a:spLocks noGrp="1"/>
          </p:cNvSpPr>
          <p:nvPr>
            <p:ph sz="quarter" idx="3"/>
          </p:nvPr>
        </p:nvSpPr>
        <p:spPr/>
        <p:txBody>
          <a:bodyPr/>
          <a:lstStyle/>
          <a:p>
            <a:endParaRPr lang="en-US"/>
          </a:p>
        </p:txBody>
      </p:sp>
      <p:pic>
        <p:nvPicPr>
          <p:cNvPr id="55298" name="Picture 2" descr="C:\Users\Taylor\Pictures\322 Illustrations\322, African American History, 1901-1930\Segregation Sign, Houston, Texas, ca. 1900.jpg"/>
          <p:cNvPicPr>
            <a:picLocks noGrp="1" noChangeAspect="1" noChangeArrowheads="1"/>
          </p:cNvPicPr>
          <p:nvPr>
            <p:ph sz="half" idx="1"/>
          </p:nvPr>
        </p:nvPicPr>
        <p:blipFill>
          <a:blip r:embed="rId2" cstate="print"/>
          <a:srcRect/>
          <a:stretch>
            <a:fillRect/>
          </a:stretch>
        </p:blipFill>
        <p:spPr bwMode="auto">
          <a:xfrm>
            <a:off x="1678685" y="1"/>
            <a:ext cx="6666969" cy="68580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endParaRPr lang="en-US"/>
          </a:p>
        </p:txBody>
      </p:sp>
      <p:pic>
        <p:nvPicPr>
          <p:cNvPr id="32771" name="Picture 3" descr="Pres"/>
          <p:cNvPicPr>
            <a:picLocks noGrp="1" noChangeAspect="1" noChangeArrowheads="1"/>
          </p:cNvPicPr>
          <p:nvPr>
            <p:ph idx="1"/>
          </p:nvPr>
        </p:nvPicPr>
        <p:blipFill>
          <a:blip r:embed="rId2" cstate="print"/>
          <a:srcRect/>
          <a:stretch>
            <a:fillRect/>
          </a:stretch>
        </p:blipFill>
        <p:spPr>
          <a:xfrm>
            <a:off x="2236788" y="0"/>
            <a:ext cx="5346700" cy="6858000"/>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Rectangle 5"/>
          <p:cNvSpPr>
            <a:spLocks noGrp="1" noChangeArrowheads="1"/>
          </p:cNvSpPr>
          <p:nvPr>
            <p:ph type="title"/>
          </p:nvPr>
        </p:nvSpPr>
        <p:spPr>
          <a:xfrm>
            <a:off x="0" y="277813"/>
            <a:ext cx="9144000" cy="1139825"/>
          </a:xfrm>
        </p:spPr>
        <p:txBody>
          <a:bodyPr/>
          <a:lstStyle/>
          <a:p>
            <a:pPr eaLnBrk="1" hangingPunct="1">
              <a:defRPr/>
            </a:pPr>
            <a:r>
              <a:rPr lang="en-US" sz="4000"/>
              <a:t>Officers and Members of the Atlanta NAACP, 1917</a:t>
            </a:r>
          </a:p>
        </p:txBody>
      </p:sp>
      <p:pic>
        <p:nvPicPr>
          <p:cNvPr id="33795" name="Picture 4" descr="Officers and Members of the Atlanta NAACP, 1917 including Walter F"/>
          <p:cNvPicPr>
            <a:picLocks noGrp="1" noChangeAspect="1" noChangeArrowheads="1"/>
          </p:cNvPicPr>
          <p:nvPr>
            <p:ph idx="1"/>
          </p:nvPr>
        </p:nvPicPr>
        <p:blipFill>
          <a:blip r:embed="rId2" cstate="print"/>
          <a:srcRect/>
          <a:stretch>
            <a:fillRect/>
          </a:stretch>
        </p:blipFill>
        <p:spPr>
          <a:xfrm>
            <a:off x="0" y="1516063"/>
            <a:ext cx="9144000" cy="5341937"/>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228600"/>
            <a:ext cx="8229600" cy="762000"/>
          </a:xfrm>
        </p:spPr>
        <p:txBody>
          <a:bodyPr/>
          <a:lstStyle/>
          <a:p>
            <a:r>
              <a:rPr lang="en-US" sz="2800"/>
              <a:t>THE NAACP AND UNIA IN THE WEST, 1925:</a:t>
            </a:r>
            <a:br>
              <a:rPr lang="en-US" sz="2800"/>
            </a:br>
            <a:endParaRPr lang="en-US" sz="2800"/>
          </a:p>
        </p:txBody>
      </p:sp>
      <p:sp>
        <p:nvSpPr>
          <p:cNvPr id="139268" name="Rectangle 4"/>
          <p:cNvSpPr>
            <a:spLocks noGrp="1" noChangeArrowheads="1"/>
          </p:cNvSpPr>
          <p:nvPr>
            <p:ph type="body" sz="half" idx="1"/>
          </p:nvPr>
        </p:nvSpPr>
        <p:spPr>
          <a:xfrm>
            <a:off x="457200" y="990600"/>
            <a:ext cx="4114800" cy="5105400"/>
          </a:xfrm>
        </p:spPr>
        <p:txBody>
          <a:bodyPr/>
          <a:lstStyle/>
          <a:p>
            <a:pPr>
              <a:lnSpc>
                <a:spcPct val="80000"/>
              </a:lnSpc>
            </a:pPr>
            <a:r>
              <a:rPr lang="en-US" sz="1800" i="1"/>
              <a:t>NAACP CHAPTERS</a:t>
            </a:r>
          </a:p>
          <a:p>
            <a:pPr>
              <a:lnSpc>
                <a:spcPct val="80000"/>
              </a:lnSpc>
            </a:pPr>
            <a:r>
              <a:rPr lang="en-US" sz="1800"/>
              <a:t>Houston, 1912</a:t>
            </a:r>
          </a:p>
          <a:p>
            <a:pPr>
              <a:lnSpc>
                <a:spcPct val="80000"/>
              </a:lnSpc>
            </a:pPr>
            <a:r>
              <a:rPr lang="en-US" sz="1800"/>
              <a:t>Seattle, 1913</a:t>
            </a:r>
          </a:p>
          <a:p>
            <a:pPr>
              <a:lnSpc>
                <a:spcPct val="80000"/>
              </a:lnSpc>
            </a:pPr>
            <a:r>
              <a:rPr lang="en-US" sz="1800"/>
              <a:t>Oklahoma City, 1913</a:t>
            </a:r>
          </a:p>
          <a:p>
            <a:pPr>
              <a:lnSpc>
                <a:spcPct val="80000"/>
              </a:lnSpc>
            </a:pPr>
            <a:r>
              <a:rPr lang="en-US" sz="1800"/>
              <a:t>Portland, 1914</a:t>
            </a:r>
          </a:p>
          <a:p>
            <a:pPr>
              <a:lnSpc>
                <a:spcPct val="80000"/>
              </a:lnSpc>
            </a:pPr>
            <a:r>
              <a:rPr lang="en-US" sz="1800"/>
              <a:t>Denver, 1914</a:t>
            </a:r>
          </a:p>
          <a:p>
            <a:pPr>
              <a:lnSpc>
                <a:spcPct val="80000"/>
              </a:lnSpc>
            </a:pPr>
            <a:r>
              <a:rPr lang="en-US" sz="1800"/>
              <a:t>Albuquerque, 1914</a:t>
            </a:r>
          </a:p>
          <a:p>
            <a:pPr>
              <a:lnSpc>
                <a:spcPct val="80000"/>
              </a:lnSpc>
            </a:pPr>
            <a:r>
              <a:rPr lang="en-US" sz="1800"/>
              <a:t>Los Angeles, 1914</a:t>
            </a:r>
          </a:p>
          <a:p>
            <a:pPr>
              <a:lnSpc>
                <a:spcPct val="80000"/>
              </a:lnSpc>
            </a:pPr>
            <a:r>
              <a:rPr lang="en-US" sz="1800"/>
              <a:t>San Antonio, 1914</a:t>
            </a:r>
          </a:p>
          <a:p>
            <a:pPr>
              <a:lnSpc>
                <a:spcPct val="80000"/>
              </a:lnSpc>
            </a:pPr>
            <a:r>
              <a:rPr lang="en-US" sz="1800"/>
              <a:t>Omaha, 1914</a:t>
            </a:r>
          </a:p>
          <a:p>
            <a:pPr>
              <a:lnSpc>
                <a:spcPct val="80000"/>
              </a:lnSpc>
            </a:pPr>
            <a:r>
              <a:rPr lang="en-US" sz="1800"/>
              <a:t>Dallas, 1915</a:t>
            </a:r>
          </a:p>
          <a:p>
            <a:pPr>
              <a:lnSpc>
                <a:spcPct val="80000"/>
              </a:lnSpc>
            </a:pPr>
            <a:r>
              <a:rPr lang="en-US" sz="1800"/>
              <a:t>San Francisco\Oakland, 1915</a:t>
            </a:r>
          </a:p>
          <a:p>
            <a:pPr>
              <a:lnSpc>
                <a:spcPct val="80000"/>
              </a:lnSpc>
            </a:pPr>
            <a:r>
              <a:rPr lang="en-US" sz="1800"/>
              <a:t>Topeka, 1915</a:t>
            </a:r>
          </a:p>
          <a:p>
            <a:pPr>
              <a:lnSpc>
                <a:spcPct val="80000"/>
              </a:lnSpc>
            </a:pPr>
            <a:r>
              <a:rPr lang="en-US" sz="1800"/>
              <a:t>Salt Lake City, 1919</a:t>
            </a:r>
          </a:p>
          <a:p>
            <a:pPr>
              <a:lnSpc>
                <a:spcPct val="80000"/>
              </a:lnSpc>
            </a:pPr>
            <a:r>
              <a:rPr lang="en-US" sz="1800"/>
              <a:t>Boise, 1919</a:t>
            </a:r>
          </a:p>
          <a:p>
            <a:pPr>
              <a:lnSpc>
                <a:spcPct val="80000"/>
              </a:lnSpc>
            </a:pPr>
            <a:r>
              <a:rPr lang="en-US" sz="1800"/>
              <a:t>Phoenix, 1920</a:t>
            </a:r>
          </a:p>
          <a:p>
            <a:pPr>
              <a:lnSpc>
                <a:spcPct val="80000"/>
              </a:lnSpc>
            </a:pPr>
            <a:r>
              <a:rPr lang="en-US" sz="1800"/>
              <a:t>Tucson, 1922</a:t>
            </a:r>
          </a:p>
          <a:p>
            <a:pPr>
              <a:lnSpc>
                <a:spcPct val="80000"/>
              </a:lnSpc>
            </a:pPr>
            <a:r>
              <a:rPr lang="en-US" sz="1800"/>
              <a:t>Yuma, 1922</a:t>
            </a:r>
          </a:p>
          <a:p>
            <a:pPr>
              <a:lnSpc>
                <a:spcPct val="80000"/>
              </a:lnSpc>
              <a:buFontTx/>
              <a:buNone/>
            </a:pPr>
            <a:endParaRPr lang="en-US" sz="2000"/>
          </a:p>
          <a:p>
            <a:pPr>
              <a:lnSpc>
                <a:spcPct val="80000"/>
              </a:lnSpc>
              <a:buFontTx/>
              <a:buNone/>
            </a:pPr>
            <a:r>
              <a:rPr lang="en-US" sz="2000"/>
              <a:t>	</a:t>
            </a:r>
          </a:p>
        </p:txBody>
      </p:sp>
      <p:sp>
        <p:nvSpPr>
          <p:cNvPr id="139269" name="Rectangle 5"/>
          <p:cNvSpPr>
            <a:spLocks noGrp="1" noChangeArrowheads="1"/>
          </p:cNvSpPr>
          <p:nvPr>
            <p:ph type="body" sz="half" idx="2"/>
          </p:nvPr>
        </p:nvSpPr>
        <p:spPr>
          <a:xfrm>
            <a:off x="4648200" y="990600"/>
            <a:ext cx="4038600" cy="5105400"/>
          </a:xfrm>
        </p:spPr>
        <p:txBody>
          <a:bodyPr/>
          <a:lstStyle/>
          <a:p>
            <a:pPr>
              <a:lnSpc>
                <a:spcPct val="80000"/>
              </a:lnSpc>
            </a:pPr>
            <a:r>
              <a:rPr lang="en-US" sz="1800" i="1"/>
              <a:t>UNIA CHAPTERS</a:t>
            </a:r>
          </a:p>
          <a:p>
            <a:pPr>
              <a:lnSpc>
                <a:spcPct val="80000"/>
              </a:lnSpc>
            </a:pPr>
            <a:r>
              <a:rPr lang="en-US" sz="1800"/>
              <a:t>Omaha, 1919</a:t>
            </a:r>
          </a:p>
          <a:p>
            <a:pPr>
              <a:lnSpc>
                <a:spcPct val="80000"/>
              </a:lnSpc>
            </a:pPr>
            <a:r>
              <a:rPr lang="en-US" sz="1800"/>
              <a:t>Seattle, 1919</a:t>
            </a:r>
          </a:p>
          <a:p>
            <a:pPr>
              <a:lnSpc>
                <a:spcPct val="80000"/>
              </a:lnSpc>
            </a:pPr>
            <a:r>
              <a:rPr lang="en-US" sz="1800"/>
              <a:t>Tulsa, 1919</a:t>
            </a:r>
          </a:p>
          <a:p>
            <a:pPr>
              <a:lnSpc>
                <a:spcPct val="80000"/>
              </a:lnSpc>
            </a:pPr>
            <a:r>
              <a:rPr lang="en-US" sz="1800"/>
              <a:t>Oklahoma City, 1920</a:t>
            </a:r>
          </a:p>
          <a:p>
            <a:pPr>
              <a:lnSpc>
                <a:spcPct val="80000"/>
              </a:lnSpc>
            </a:pPr>
            <a:r>
              <a:rPr lang="en-US" sz="1800"/>
              <a:t>Phoenix, 1920</a:t>
            </a:r>
          </a:p>
          <a:p>
            <a:pPr>
              <a:lnSpc>
                <a:spcPct val="80000"/>
              </a:lnSpc>
            </a:pPr>
            <a:r>
              <a:rPr lang="en-US" sz="1800"/>
              <a:t>Fresno, 1920</a:t>
            </a:r>
          </a:p>
          <a:p>
            <a:pPr>
              <a:lnSpc>
                <a:spcPct val="80000"/>
              </a:lnSpc>
            </a:pPr>
            <a:r>
              <a:rPr lang="en-US" sz="1800"/>
              <a:t>Kansas City, 1920</a:t>
            </a:r>
          </a:p>
          <a:p>
            <a:pPr>
              <a:lnSpc>
                <a:spcPct val="80000"/>
              </a:lnSpc>
            </a:pPr>
            <a:r>
              <a:rPr lang="en-US" sz="1800"/>
              <a:t>Dallas, 1920</a:t>
            </a:r>
          </a:p>
          <a:p>
            <a:pPr>
              <a:lnSpc>
                <a:spcPct val="80000"/>
              </a:lnSpc>
            </a:pPr>
            <a:r>
              <a:rPr lang="en-US" sz="1800"/>
              <a:t>San Jose, 1920</a:t>
            </a:r>
          </a:p>
          <a:p>
            <a:pPr>
              <a:lnSpc>
                <a:spcPct val="80000"/>
              </a:lnSpc>
            </a:pPr>
            <a:r>
              <a:rPr lang="en-US" sz="1800"/>
              <a:t>Denver, 1921</a:t>
            </a:r>
          </a:p>
          <a:p>
            <a:pPr>
              <a:lnSpc>
                <a:spcPct val="80000"/>
              </a:lnSpc>
            </a:pPr>
            <a:r>
              <a:rPr lang="en-US" sz="1800"/>
              <a:t>Waco, 1921</a:t>
            </a:r>
          </a:p>
          <a:p>
            <a:pPr>
              <a:lnSpc>
                <a:spcPct val="80000"/>
              </a:lnSpc>
            </a:pPr>
            <a:r>
              <a:rPr lang="en-US" sz="1800"/>
              <a:t>Los Angeles, 1921</a:t>
            </a:r>
          </a:p>
          <a:p>
            <a:pPr>
              <a:lnSpc>
                <a:spcPct val="80000"/>
              </a:lnSpc>
            </a:pPr>
            <a:r>
              <a:rPr lang="en-US" sz="1800"/>
              <a:t>Colorado Springs, 1921</a:t>
            </a:r>
          </a:p>
          <a:p>
            <a:pPr>
              <a:lnSpc>
                <a:spcPct val="80000"/>
              </a:lnSpc>
            </a:pPr>
            <a:r>
              <a:rPr lang="en-US" sz="1800"/>
              <a:t>Oakland, 1921</a:t>
            </a:r>
          </a:p>
          <a:p>
            <a:pPr>
              <a:lnSpc>
                <a:spcPct val="80000"/>
              </a:lnSpc>
            </a:pPr>
            <a:r>
              <a:rPr lang="en-US" sz="1800"/>
              <a:t>San Diego, 1922</a:t>
            </a:r>
          </a:p>
          <a:p>
            <a:pPr>
              <a:lnSpc>
                <a:spcPct val="80000"/>
              </a:lnSpc>
            </a:pPr>
            <a:r>
              <a:rPr lang="en-US" sz="1800"/>
              <a:t>Portland, 1922</a:t>
            </a:r>
          </a:p>
          <a:p>
            <a:pPr>
              <a:lnSpc>
                <a:spcPct val="80000"/>
              </a:lnSpc>
            </a:pPr>
            <a:r>
              <a:rPr lang="en-US" sz="1800"/>
              <a:t>San Francisco, 1923</a:t>
            </a:r>
          </a:p>
          <a:p>
            <a:pPr>
              <a:lnSpc>
                <a:spcPct val="80000"/>
              </a:lnSpc>
            </a:pPr>
            <a:endParaRPr lang="en-US" sz="1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229600" cy="381000"/>
          </a:xfrm>
        </p:spPr>
        <p:txBody>
          <a:bodyPr/>
          <a:lstStyle/>
          <a:p>
            <a:pPr eaLnBrk="1" hangingPunct="1">
              <a:defRPr/>
            </a:pPr>
            <a:r>
              <a:rPr lang="en-US" sz="2400" dirty="0"/>
              <a:t>Founders of the Seattle NAACP, 1913</a:t>
            </a:r>
          </a:p>
        </p:txBody>
      </p:sp>
      <p:sp>
        <p:nvSpPr>
          <p:cNvPr id="72707" name="Rectangle 3"/>
          <p:cNvSpPr>
            <a:spLocks noGrp="1" noChangeArrowheads="1"/>
          </p:cNvSpPr>
          <p:nvPr>
            <p:ph type="body" idx="1"/>
          </p:nvPr>
        </p:nvSpPr>
        <p:spPr>
          <a:xfrm>
            <a:off x="457200" y="685800"/>
            <a:ext cx="8229600" cy="6477000"/>
          </a:xfrm>
        </p:spPr>
        <p:txBody>
          <a:bodyPr/>
          <a:lstStyle/>
          <a:p>
            <a:pPr eaLnBrk="1" hangingPunct="1">
              <a:lnSpc>
                <a:spcPct val="80000"/>
              </a:lnSpc>
              <a:defRPr/>
            </a:pPr>
            <a:r>
              <a:rPr lang="en-US" sz="1800" dirty="0"/>
              <a:t>Dr. E. A. Johnson, Presbyterian Minister</a:t>
            </a:r>
          </a:p>
          <a:p>
            <a:pPr eaLnBrk="1" hangingPunct="1">
              <a:lnSpc>
                <a:spcPct val="80000"/>
              </a:lnSpc>
              <a:defRPr/>
            </a:pPr>
            <a:r>
              <a:rPr lang="en-US" sz="1800" dirty="0"/>
              <a:t>Rev. J.L. Williams, Methodist Minister</a:t>
            </a:r>
          </a:p>
          <a:p>
            <a:pPr eaLnBrk="1" hangingPunct="1">
              <a:lnSpc>
                <a:spcPct val="80000"/>
              </a:lnSpc>
              <a:defRPr/>
            </a:pPr>
            <a:r>
              <a:rPr lang="en-US" sz="1800" dirty="0"/>
              <a:t>Horace Cayton, Apartment House Owner</a:t>
            </a:r>
          </a:p>
          <a:p>
            <a:pPr eaLnBrk="1" hangingPunct="1">
              <a:lnSpc>
                <a:spcPct val="80000"/>
              </a:lnSpc>
              <a:defRPr/>
            </a:pPr>
            <a:r>
              <a:rPr lang="en-US" sz="1800" dirty="0"/>
              <a:t>Samuel H. Stone, Caterer</a:t>
            </a:r>
          </a:p>
          <a:p>
            <a:pPr eaLnBrk="1" hangingPunct="1">
              <a:lnSpc>
                <a:spcPct val="80000"/>
              </a:lnSpc>
              <a:defRPr/>
            </a:pPr>
            <a:r>
              <a:rPr lang="en-US" sz="1800" dirty="0"/>
              <a:t>G.W. Jones, Merchant-Tailor</a:t>
            </a:r>
          </a:p>
          <a:p>
            <a:pPr eaLnBrk="1" hangingPunct="1">
              <a:lnSpc>
                <a:spcPct val="80000"/>
              </a:lnSpc>
              <a:defRPr/>
            </a:pPr>
            <a:r>
              <a:rPr lang="en-US" sz="1800" dirty="0"/>
              <a:t>J.I. Reams, Clothing Store Proprietor</a:t>
            </a:r>
          </a:p>
          <a:p>
            <a:pPr eaLnBrk="1" hangingPunct="1">
              <a:lnSpc>
                <a:spcPct val="80000"/>
              </a:lnSpc>
              <a:defRPr/>
            </a:pPr>
            <a:r>
              <a:rPr lang="en-US" sz="1800" dirty="0"/>
              <a:t>Miss Zoe Young, Milliner</a:t>
            </a:r>
          </a:p>
          <a:p>
            <a:pPr eaLnBrk="1" hangingPunct="1">
              <a:lnSpc>
                <a:spcPct val="80000"/>
              </a:lnSpc>
              <a:defRPr/>
            </a:pPr>
            <a:r>
              <a:rPr lang="en-US" sz="1800" dirty="0"/>
              <a:t>Bonita Wright, Property Owner</a:t>
            </a:r>
          </a:p>
          <a:p>
            <a:pPr eaLnBrk="1" hangingPunct="1">
              <a:lnSpc>
                <a:spcPct val="80000"/>
              </a:lnSpc>
              <a:defRPr/>
            </a:pPr>
            <a:r>
              <a:rPr lang="en-US" sz="1800" dirty="0"/>
              <a:t>Mrs. R.J. Allen, Property Owner</a:t>
            </a:r>
          </a:p>
          <a:p>
            <a:pPr eaLnBrk="1" hangingPunct="1">
              <a:lnSpc>
                <a:spcPct val="80000"/>
              </a:lnSpc>
              <a:defRPr/>
            </a:pPr>
            <a:r>
              <a:rPr lang="en-US" sz="1800" dirty="0"/>
              <a:t>Andrew Black, Attorney</a:t>
            </a:r>
          </a:p>
          <a:p>
            <a:pPr eaLnBrk="1" hangingPunct="1">
              <a:lnSpc>
                <a:spcPct val="80000"/>
              </a:lnSpc>
              <a:defRPr/>
            </a:pPr>
            <a:r>
              <a:rPr lang="en-US" sz="1800" dirty="0"/>
              <a:t>Mrs. S.H. Stone, Property Owner</a:t>
            </a:r>
          </a:p>
          <a:p>
            <a:pPr eaLnBrk="1" hangingPunct="1">
              <a:lnSpc>
                <a:spcPct val="80000"/>
              </a:lnSpc>
              <a:defRPr/>
            </a:pPr>
            <a:r>
              <a:rPr lang="en-US" sz="1800" dirty="0"/>
              <a:t>Rev. W.D. Carter, Baptist Minister</a:t>
            </a:r>
          </a:p>
          <a:p>
            <a:pPr eaLnBrk="1" hangingPunct="1">
              <a:lnSpc>
                <a:spcPct val="80000"/>
              </a:lnSpc>
              <a:defRPr/>
            </a:pPr>
            <a:r>
              <a:rPr lang="en-US" sz="1800" dirty="0"/>
              <a:t>Samuel P. DeBow, Editor, Seattle </a:t>
            </a:r>
            <a:r>
              <a:rPr lang="en-US" sz="1800" i="1" dirty="0"/>
              <a:t>Searchlight</a:t>
            </a:r>
          </a:p>
          <a:p>
            <a:pPr eaLnBrk="1" hangingPunct="1">
              <a:lnSpc>
                <a:spcPct val="80000"/>
              </a:lnSpc>
              <a:defRPr/>
            </a:pPr>
            <a:r>
              <a:rPr lang="en-US" sz="1800" dirty="0"/>
              <a:t>William Chandler, Owner, Moving Express Company</a:t>
            </a:r>
          </a:p>
          <a:p>
            <a:pPr eaLnBrk="1" hangingPunct="1">
              <a:lnSpc>
                <a:spcPct val="80000"/>
              </a:lnSpc>
              <a:defRPr/>
            </a:pPr>
            <a:r>
              <a:rPr lang="en-US" sz="1800" dirty="0"/>
              <a:t>Benjamin F. Tutt, Barber</a:t>
            </a:r>
          </a:p>
          <a:p>
            <a:pPr eaLnBrk="1" hangingPunct="1">
              <a:lnSpc>
                <a:spcPct val="80000"/>
              </a:lnSpc>
              <a:defRPr/>
            </a:pPr>
            <a:r>
              <a:rPr lang="en-US" sz="1800" b="1" i="1" dirty="0"/>
              <a:t>Leticia Graves, Hairdresser</a:t>
            </a:r>
          </a:p>
          <a:p>
            <a:pPr eaLnBrk="1" hangingPunct="1">
              <a:lnSpc>
                <a:spcPct val="80000"/>
              </a:lnSpc>
              <a:defRPr/>
            </a:pPr>
            <a:r>
              <a:rPr lang="en-US" sz="1800" dirty="0"/>
              <a:t>Alma Glass, Dressmaker</a:t>
            </a:r>
          </a:p>
          <a:p>
            <a:pPr eaLnBrk="1" hangingPunct="1">
              <a:lnSpc>
                <a:spcPct val="80000"/>
              </a:lnSpc>
              <a:defRPr/>
            </a:pPr>
            <a:r>
              <a:rPr lang="en-US" sz="1800" dirty="0"/>
              <a:t>J.H. Graves, Chiropodist</a:t>
            </a:r>
          </a:p>
          <a:p>
            <a:pPr eaLnBrk="1" hangingPunct="1">
              <a:lnSpc>
                <a:spcPct val="80000"/>
              </a:lnSpc>
              <a:defRPr/>
            </a:pPr>
            <a:r>
              <a:rPr lang="en-US" sz="1800" dirty="0"/>
              <a:t>Etta Hawkins, Property Owner</a:t>
            </a:r>
          </a:p>
          <a:p>
            <a:pPr eaLnBrk="1" hangingPunct="1">
              <a:lnSpc>
                <a:spcPct val="80000"/>
              </a:lnSpc>
              <a:defRPr/>
            </a:pPr>
            <a:r>
              <a:rPr lang="en-US" sz="1800" dirty="0"/>
              <a:t>Beatrice Ball, Property Owner</a:t>
            </a:r>
          </a:p>
          <a:p>
            <a:pPr eaLnBrk="1" hangingPunct="1">
              <a:lnSpc>
                <a:spcPct val="80000"/>
              </a:lnSpc>
              <a:defRPr/>
            </a:pPr>
            <a:r>
              <a:rPr lang="en-US" sz="1800" dirty="0"/>
              <a:t>G.W. Thompson, Grocer</a:t>
            </a:r>
          </a:p>
          <a:p>
            <a:pPr eaLnBrk="1" hangingPunct="1">
              <a:lnSpc>
                <a:spcPct val="80000"/>
              </a:lnSpc>
              <a:defRPr/>
            </a:pPr>
            <a:r>
              <a:rPr lang="en-US" sz="1800" dirty="0"/>
              <a:t>L. Austin, (Occupation Not Listed)</a:t>
            </a:r>
          </a:p>
          <a:p>
            <a:pPr eaLnBrk="1" hangingPunct="1">
              <a:lnSpc>
                <a:spcPct val="80000"/>
              </a:lnSpc>
              <a:buFont typeface="Wingdings" pitchFamily="2" charset="2"/>
              <a:buNone/>
              <a:defRPr/>
            </a:pPr>
            <a:endParaRPr lang="en-US" sz="1800" i="1" dirty="0"/>
          </a:p>
          <a:p>
            <a:pPr eaLnBrk="1" hangingPunct="1">
              <a:lnSpc>
                <a:spcPct val="80000"/>
              </a:lnSpc>
              <a:defRPr/>
            </a:pPr>
            <a:endParaRPr lang="en-US" sz="1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5"/>
          <p:cNvSpPr>
            <a:spLocks noGrp="1" noChangeArrowheads="1"/>
          </p:cNvSpPr>
          <p:nvPr>
            <p:ph type="title"/>
          </p:nvPr>
        </p:nvSpPr>
        <p:spPr>
          <a:xfrm>
            <a:off x="0" y="274638"/>
            <a:ext cx="9144000" cy="563562"/>
          </a:xfrm>
        </p:spPr>
        <p:txBody>
          <a:bodyPr/>
          <a:lstStyle/>
          <a:p>
            <a:pPr eaLnBrk="1" hangingPunct="1">
              <a:defRPr/>
            </a:pPr>
            <a:r>
              <a:rPr lang="en-US" sz="3600"/>
              <a:t>Supreme Court Justice Felix Frankfurter</a:t>
            </a:r>
          </a:p>
        </p:txBody>
      </p:sp>
      <p:pic>
        <p:nvPicPr>
          <p:cNvPr id="35843" name="Picture 4" descr="Felix Frankfurter (Supreme Court Justice)"/>
          <p:cNvPicPr>
            <a:picLocks noGrp="1" noChangeAspect="1" noChangeArrowheads="1"/>
          </p:cNvPicPr>
          <p:nvPr>
            <p:ph idx="1"/>
          </p:nvPr>
        </p:nvPicPr>
        <p:blipFill>
          <a:blip r:embed="rId2" cstate="print"/>
          <a:srcRect/>
          <a:stretch>
            <a:fillRect/>
          </a:stretch>
        </p:blipFill>
        <p:spPr>
          <a:xfrm>
            <a:off x="1905000" y="990600"/>
            <a:ext cx="5507038" cy="5867400"/>
          </a:xfr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57200" y="277813"/>
            <a:ext cx="8229600" cy="485775"/>
          </a:xfrm>
        </p:spPr>
        <p:txBody>
          <a:bodyPr/>
          <a:lstStyle/>
          <a:p>
            <a:pPr eaLnBrk="1" hangingPunct="1">
              <a:defRPr/>
            </a:pPr>
            <a:r>
              <a:rPr lang="en-US" sz="3200"/>
              <a:t>The NAACP and the Lynching Crisis</a:t>
            </a:r>
          </a:p>
        </p:txBody>
      </p:sp>
      <p:pic>
        <p:nvPicPr>
          <p:cNvPr id="36867" name="Picture 3" descr="NAACP Lynching Poster, 1922"/>
          <p:cNvPicPr>
            <a:picLocks noGrp="1" noChangeAspect="1" noChangeArrowheads="1"/>
          </p:cNvPicPr>
          <p:nvPr>
            <p:ph sz="half" idx="1"/>
          </p:nvPr>
        </p:nvPicPr>
        <p:blipFill>
          <a:blip r:embed="rId2" cstate="print"/>
          <a:srcRect/>
          <a:stretch>
            <a:fillRect/>
          </a:stretch>
        </p:blipFill>
        <p:spPr>
          <a:xfrm>
            <a:off x="4676775" y="914400"/>
            <a:ext cx="4467225" cy="5638800"/>
          </a:xfrm>
          <a:noFill/>
        </p:spPr>
      </p:pic>
      <p:pic>
        <p:nvPicPr>
          <p:cNvPr id="36868" name="Picture 4" descr="Burning a Black Victim"/>
          <p:cNvPicPr>
            <a:picLocks noGrp="1" noChangeAspect="1" noChangeArrowheads="1"/>
          </p:cNvPicPr>
          <p:nvPr>
            <p:ph sz="half" idx="2"/>
          </p:nvPr>
        </p:nvPicPr>
        <p:blipFill>
          <a:blip r:embed="rId3" cstate="print"/>
          <a:srcRect/>
          <a:stretch>
            <a:fillRect/>
          </a:stretch>
        </p:blipFill>
        <p:spPr>
          <a:xfrm>
            <a:off x="0" y="838200"/>
            <a:ext cx="4722813" cy="6019800"/>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199"/>
          </a:xfrm>
        </p:spPr>
        <p:txBody>
          <a:bodyPr/>
          <a:lstStyle/>
          <a:p>
            <a:r>
              <a:rPr lang="en-US" sz="3200" dirty="0"/>
              <a:t>The Tuskegee Institute Lynching Map, 1931</a:t>
            </a:r>
          </a:p>
        </p:txBody>
      </p:sp>
      <p:sp>
        <p:nvSpPr>
          <p:cNvPr id="4" name="Content Placeholder 3"/>
          <p:cNvSpPr>
            <a:spLocks noGrp="1"/>
          </p:cNvSpPr>
          <p:nvPr>
            <p:ph sz="half" idx="2"/>
          </p:nvPr>
        </p:nvSpPr>
        <p:spPr/>
        <p:txBody>
          <a:bodyPr/>
          <a:lstStyle/>
          <a:p>
            <a:endParaRPr lang="en-US"/>
          </a:p>
        </p:txBody>
      </p:sp>
      <p:pic>
        <p:nvPicPr>
          <p:cNvPr id="2050" name="Picture 2" descr="C:\Users\User\Desktop\Tuskegee Lynching Map.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732763"/>
            <a:ext cx="7708918" cy="6125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055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5"/>
          <p:cNvSpPr>
            <a:spLocks noGrp="1" noChangeArrowheads="1"/>
          </p:cNvSpPr>
          <p:nvPr>
            <p:ph type="title"/>
          </p:nvPr>
        </p:nvSpPr>
        <p:spPr/>
        <p:txBody>
          <a:bodyPr/>
          <a:lstStyle/>
          <a:p>
            <a:pPr eaLnBrk="1" hangingPunct="1">
              <a:defRPr/>
            </a:pPr>
            <a:r>
              <a:rPr lang="en-US" sz="4000"/>
              <a:t>Banner Outside NAACP Headquarters in New York City</a:t>
            </a:r>
          </a:p>
        </p:txBody>
      </p:sp>
      <p:pic>
        <p:nvPicPr>
          <p:cNvPr id="41987" name="Picture 4" descr="NAACP Lynching Banner (National Archives)"/>
          <p:cNvPicPr>
            <a:picLocks noGrp="1" noChangeAspect="1" noChangeArrowheads="1"/>
          </p:cNvPicPr>
          <p:nvPr>
            <p:ph idx="1"/>
          </p:nvPr>
        </p:nvPicPr>
        <p:blipFill>
          <a:blip r:embed="rId2" cstate="print"/>
          <a:srcRect/>
          <a:stretch>
            <a:fillRect/>
          </a:stretch>
        </p:blipFill>
        <p:spPr>
          <a:xfrm>
            <a:off x="990600" y="1525588"/>
            <a:ext cx="7153275" cy="5332412"/>
          </a:xfr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85800"/>
          </a:xfrm>
        </p:spPr>
        <p:txBody>
          <a:bodyPr/>
          <a:lstStyle/>
          <a:p>
            <a:r>
              <a:rPr lang="en-US" sz="2800" dirty="0"/>
              <a:t>Executive Board of the Los Angeles NAACP, 1922</a:t>
            </a:r>
          </a:p>
        </p:txBody>
      </p:sp>
      <p:sp>
        <p:nvSpPr>
          <p:cNvPr id="4" name="Content Placeholder 3"/>
          <p:cNvSpPr>
            <a:spLocks noGrp="1"/>
          </p:cNvSpPr>
          <p:nvPr>
            <p:ph sz="half" idx="2"/>
          </p:nvPr>
        </p:nvSpPr>
        <p:spPr/>
        <p:txBody>
          <a:bodyPr/>
          <a:lstStyle/>
          <a:p>
            <a:endParaRPr lang="en-US"/>
          </a:p>
        </p:txBody>
      </p:sp>
      <p:pic>
        <p:nvPicPr>
          <p:cNvPr id="41986" name="Picture 2" descr="C:\Users\Office Depot\Desktop\Pictures\313 Illustrations\313, Black URBAN West, 1866-1941\Executive Board of L.A. NAACP, 1923 (Miriam Matthews Collection, Afro-Am. Museum).jpg"/>
          <p:cNvPicPr>
            <a:picLocks noGrp="1" noChangeAspect="1" noChangeArrowheads="1"/>
          </p:cNvPicPr>
          <p:nvPr>
            <p:ph sz="half" idx="1"/>
          </p:nvPr>
        </p:nvPicPr>
        <p:blipFill>
          <a:blip r:embed="rId2" cstate="print"/>
          <a:srcRect/>
          <a:stretch>
            <a:fillRect/>
          </a:stretch>
        </p:blipFill>
        <p:spPr bwMode="auto">
          <a:xfrm>
            <a:off x="0" y="609599"/>
            <a:ext cx="9144000" cy="6554391"/>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5"/>
          <p:cNvSpPr>
            <a:spLocks noGrp="1" noChangeArrowheads="1"/>
          </p:cNvSpPr>
          <p:nvPr>
            <p:ph type="title"/>
          </p:nvPr>
        </p:nvSpPr>
        <p:spPr/>
        <p:txBody>
          <a:bodyPr/>
          <a:lstStyle/>
          <a:p>
            <a:pPr eaLnBrk="1" hangingPunct="1">
              <a:defRPr/>
            </a:pPr>
            <a:r>
              <a:rPr lang="en-US"/>
              <a:t>Oswald Garrison Villard</a:t>
            </a:r>
          </a:p>
        </p:txBody>
      </p:sp>
      <p:pic>
        <p:nvPicPr>
          <p:cNvPr id="29699" name="Picture 4" descr="Oswald Garrison Villard (Library of Congress)"/>
          <p:cNvPicPr>
            <a:picLocks noGrp="1" noChangeAspect="1" noChangeArrowheads="1"/>
          </p:cNvPicPr>
          <p:nvPr>
            <p:ph idx="1"/>
          </p:nvPr>
        </p:nvPicPr>
        <p:blipFill>
          <a:blip r:embed="rId2" cstate="print"/>
          <a:srcRect/>
          <a:stretch>
            <a:fillRect/>
          </a:stretch>
        </p:blipFill>
        <p:spPr>
          <a:xfrm>
            <a:off x="2362200" y="1447800"/>
            <a:ext cx="4510088" cy="5410200"/>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599"/>
          </a:xfrm>
        </p:spPr>
        <p:txBody>
          <a:bodyPr/>
          <a:lstStyle/>
          <a:p>
            <a:r>
              <a:rPr lang="en-US" sz="2800" dirty="0"/>
              <a:t>W.E.B Du Bois and the Founding Members of the San Diego NAACP, 1917</a:t>
            </a:r>
          </a:p>
        </p:txBody>
      </p:sp>
      <p:sp>
        <p:nvSpPr>
          <p:cNvPr id="4" name="Content Placeholder 3"/>
          <p:cNvSpPr>
            <a:spLocks noGrp="1"/>
          </p:cNvSpPr>
          <p:nvPr>
            <p:ph sz="half" idx="2"/>
          </p:nvPr>
        </p:nvSpPr>
        <p:spPr/>
        <p:txBody>
          <a:bodyPr/>
          <a:lstStyle/>
          <a:p>
            <a:endParaRPr lang="en-US"/>
          </a:p>
        </p:txBody>
      </p:sp>
      <p:pic>
        <p:nvPicPr>
          <p:cNvPr id="43010" name="Picture 2" descr="C:\Users\Office Depot\Documents\Website\PERSPECTIVES Articles\Article Images\W.E.B. DuBois With the Organizing Committee of the San Diego NAACP, 1917 (San Diego NAACP).jpg"/>
          <p:cNvPicPr>
            <a:picLocks noGrp="1" noChangeAspect="1" noChangeArrowheads="1"/>
          </p:cNvPicPr>
          <p:nvPr>
            <p:ph sz="half" idx="1"/>
          </p:nvPr>
        </p:nvPicPr>
        <p:blipFill>
          <a:blip r:embed="rId2" cstate="print"/>
          <a:srcRect/>
          <a:stretch>
            <a:fillRect/>
          </a:stretch>
        </p:blipFill>
        <p:spPr bwMode="auto">
          <a:xfrm>
            <a:off x="-193056" y="1066800"/>
            <a:ext cx="9727207" cy="5699412"/>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199"/>
          </a:xfrm>
        </p:spPr>
        <p:txBody>
          <a:bodyPr/>
          <a:lstStyle/>
          <a:p>
            <a:r>
              <a:rPr lang="en-US" dirty="0"/>
              <a:t>President Woodrow Wilson</a:t>
            </a:r>
          </a:p>
        </p:txBody>
      </p:sp>
      <p:sp>
        <p:nvSpPr>
          <p:cNvPr id="4" name="Content Placeholder 3"/>
          <p:cNvSpPr>
            <a:spLocks noGrp="1"/>
          </p:cNvSpPr>
          <p:nvPr>
            <p:ph sz="half" idx="2"/>
          </p:nvPr>
        </p:nvSpPr>
        <p:spPr/>
        <p:txBody>
          <a:bodyPr/>
          <a:lstStyle/>
          <a:p>
            <a:endParaRPr lang="en-US"/>
          </a:p>
        </p:txBody>
      </p:sp>
      <p:pic>
        <p:nvPicPr>
          <p:cNvPr id="44034" name="Picture 2" descr="C:\Users\Office Depot\Desktop\Woodrow-Wilson-002.jpg"/>
          <p:cNvPicPr>
            <a:picLocks noGrp="1" noChangeAspect="1" noChangeArrowheads="1"/>
          </p:cNvPicPr>
          <p:nvPr>
            <p:ph sz="half" idx="1"/>
          </p:nvPr>
        </p:nvPicPr>
        <p:blipFill>
          <a:blip r:embed="rId2" cstate="print"/>
          <a:srcRect/>
          <a:stretch>
            <a:fillRect/>
          </a:stretch>
        </p:blipFill>
        <p:spPr bwMode="auto">
          <a:xfrm>
            <a:off x="849900" y="871297"/>
            <a:ext cx="7227300" cy="6180923"/>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pic>
        <p:nvPicPr>
          <p:cNvPr id="67586" name="Picture 2" descr="C:\Users\Taylor\Desktop\The Voice of the Negro.jpg"/>
          <p:cNvPicPr>
            <a:picLocks noGrp="1" noChangeAspect="1" noChangeArrowheads="1"/>
          </p:cNvPicPr>
          <p:nvPr>
            <p:ph sz="half" idx="2"/>
          </p:nvPr>
        </p:nvPicPr>
        <p:blipFill>
          <a:blip r:embed="rId2" cstate="print"/>
          <a:srcRect/>
          <a:stretch>
            <a:fillRect/>
          </a:stretch>
        </p:blipFill>
        <p:spPr bwMode="auto">
          <a:xfrm>
            <a:off x="2362200" y="0"/>
            <a:ext cx="4383120" cy="6858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45058" name="Picture 2" descr="C:\Users\Office Depot\Desktop\Pictures\322 Illustrations\322, African American History, 1901-1930\Migration Poster, 1917.jpg"/>
          <p:cNvPicPr>
            <a:picLocks noGrp="1" noChangeAspect="1" noChangeArrowheads="1"/>
          </p:cNvPicPr>
          <p:nvPr>
            <p:ph sz="half" idx="1"/>
          </p:nvPr>
        </p:nvPicPr>
        <p:blipFill>
          <a:blip r:embed="rId2" cstate="print"/>
          <a:srcRect/>
          <a:stretch>
            <a:fillRect/>
          </a:stretch>
        </p:blipFill>
        <p:spPr bwMode="auto">
          <a:xfrm>
            <a:off x="2054504" y="0"/>
            <a:ext cx="4990834" cy="68580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38199"/>
          </a:xfrm>
        </p:spPr>
        <p:txBody>
          <a:bodyPr/>
          <a:lstStyle/>
          <a:p>
            <a:r>
              <a:rPr lang="en-US" dirty="0"/>
              <a:t>South Carolina in 1910</a:t>
            </a:r>
          </a:p>
        </p:txBody>
      </p:sp>
      <p:sp>
        <p:nvSpPr>
          <p:cNvPr id="4" name="Content Placeholder 3"/>
          <p:cNvSpPr>
            <a:spLocks noGrp="1"/>
          </p:cNvSpPr>
          <p:nvPr>
            <p:ph sz="half" idx="2"/>
          </p:nvPr>
        </p:nvSpPr>
        <p:spPr/>
        <p:txBody>
          <a:bodyPr/>
          <a:lstStyle/>
          <a:p>
            <a:endParaRPr lang="en-US"/>
          </a:p>
        </p:txBody>
      </p:sp>
      <p:pic>
        <p:nvPicPr>
          <p:cNvPr id="62466" name="Picture 2" descr="C:\Users\User\Desktop\South Carolina in 1890.jpg"/>
          <p:cNvPicPr>
            <a:picLocks noGrp="1" noChangeAspect="1" noChangeArrowheads="1"/>
          </p:cNvPicPr>
          <p:nvPr>
            <p:ph sz="half" idx="1"/>
          </p:nvPr>
        </p:nvPicPr>
        <p:blipFill>
          <a:blip r:embed="rId2" cstate="print"/>
          <a:srcRect/>
          <a:stretch>
            <a:fillRect/>
          </a:stretch>
        </p:blipFill>
        <p:spPr bwMode="auto">
          <a:xfrm>
            <a:off x="990600" y="914400"/>
            <a:ext cx="7422777" cy="59436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Grp="1" noChangeArrowheads="1"/>
          </p:cNvSpPr>
          <p:nvPr>
            <p:ph type="title"/>
          </p:nvPr>
        </p:nvSpPr>
        <p:spPr/>
        <p:txBody>
          <a:bodyPr/>
          <a:lstStyle/>
          <a:p>
            <a:pPr eaLnBrk="1" hangingPunct="1">
              <a:defRPr/>
            </a:pPr>
            <a:endParaRPr lang="en-US"/>
          </a:p>
        </p:txBody>
      </p:sp>
      <p:pic>
        <p:nvPicPr>
          <p:cNvPr id="37891" name="Picture 4" descr="Poster, The Birth of a Nation"/>
          <p:cNvPicPr>
            <a:picLocks noGrp="1" noChangeAspect="1" noChangeArrowheads="1"/>
          </p:cNvPicPr>
          <p:nvPr>
            <p:ph idx="1"/>
          </p:nvPr>
        </p:nvPicPr>
        <p:blipFill>
          <a:blip r:embed="rId2" cstate="print"/>
          <a:srcRect/>
          <a:stretch>
            <a:fillRect/>
          </a:stretch>
        </p:blipFill>
        <p:spPr>
          <a:xfrm>
            <a:off x="2362200" y="0"/>
            <a:ext cx="4673600" cy="6858000"/>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682" name="Picture 2" descr="C:\Users\Taylor\Desktop\Star_Wars_Episode_VII_The_Force_Awakens.jpg"/>
          <p:cNvPicPr>
            <a:picLocks noGrp="1" noChangeAspect="1" noChangeArrowheads="1"/>
          </p:cNvPicPr>
          <p:nvPr>
            <p:ph idx="1"/>
          </p:nvPr>
        </p:nvPicPr>
        <p:blipFill>
          <a:blip r:embed="rId2" cstate="print"/>
          <a:srcRect/>
          <a:stretch>
            <a:fillRect/>
          </a:stretch>
        </p:blipFill>
        <p:spPr bwMode="auto">
          <a:xfrm>
            <a:off x="21771" y="0"/>
            <a:ext cx="4629150" cy="6858000"/>
          </a:xfrm>
          <a:prstGeom prst="rect">
            <a:avLst/>
          </a:prstGeom>
          <a:noFill/>
        </p:spPr>
      </p:pic>
      <p:pic>
        <p:nvPicPr>
          <p:cNvPr id="4" name="Picture 3">
            <a:extLst>
              <a:ext uri="{FF2B5EF4-FFF2-40B4-BE49-F238E27FC236}">
                <a16:creationId xmlns:a16="http://schemas.microsoft.com/office/drawing/2014/main" id="{D60D0DF2-0327-46FF-B3EE-CA8185C65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264" y="0"/>
            <a:ext cx="4685965"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2946" name="Picture 2" descr="C:\Users\Office Depot\Desktop\Pictures\322 Illustrations\322, African American History, 1901-1930\Birth of A Nation Scene.jpg"/>
          <p:cNvPicPr>
            <a:picLocks noGrp="1" noChangeAspect="1" noChangeArrowheads="1"/>
          </p:cNvPicPr>
          <p:nvPr>
            <p:ph idx="1"/>
          </p:nvPr>
        </p:nvPicPr>
        <p:blipFill>
          <a:blip r:embed="rId2" cstate="print"/>
          <a:srcRect/>
          <a:stretch>
            <a:fillRect/>
          </a:stretch>
        </p:blipFill>
        <p:spPr bwMode="auto">
          <a:xfrm>
            <a:off x="1" y="-1"/>
            <a:ext cx="9139512" cy="7125021"/>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38199"/>
          </a:xfrm>
        </p:spPr>
        <p:txBody>
          <a:bodyPr/>
          <a:lstStyle/>
          <a:p>
            <a:r>
              <a:rPr lang="en-US" sz="2800" dirty="0"/>
              <a:t>Ku Klux Klan Marching Up Pennsylvania Avenue, 1922</a:t>
            </a:r>
          </a:p>
        </p:txBody>
      </p:sp>
      <p:pic>
        <p:nvPicPr>
          <p:cNvPr id="83970" name="Picture 2" descr="C:\Users\Office Depot\Desktop\Pictures\322 Illustrations\322, African American History, 1901-1930\Ku Klux Klan March in Washington, 1926.jpg"/>
          <p:cNvPicPr>
            <a:picLocks noGrp="1" noChangeAspect="1" noChangeArrowheads="1"/>
          </p:cNvPicPr>
          <p:nvPr>
            <p:ph idx="1"/>
          </p:nvPr>
        </p:nvPicPr>
        <p:blipFill>
          <a:blip r:embed="rId2" cstate="print"/>
          <a:srcRect/>
          <a:stretch>
            <a:fillRect/>
          </a:stretch>
        </p:blipFill>
        <p:spPr bwMode="auto">
          <a:xfrm>
            <a:off x="-160455" y="685801"/>
            <a:ext cx="9464909" cy="70104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en-US" sz="4000"/>
              <a:t>The Supreme Court and the</a:t>
            </a:r>
            <a:br>
              <a:rPr lang="en-US" sz="4000"/>
            </a:br>
            <a:r>
              <a:rPr lang="en-US" sz="4000"/>
              <a:t>The Grandfather Clause, 1915</a:t>
            </a:r>
          </a:p>
        </p:txBody>
      </p:sp>
      <p:sp>
        <p:nvSpPr>
          <p:cNvPr id="77827" name="Rectangle 3"/>
          <p:cNvSpPr>
            <a:spLocks noGrp="1" noChangeArrowheads="1"/>
          </p:cNvSpPr>
          <p:nvPr>
            <p:ph type="body" idx="1"/>
          </p:nvPr>
        </p:nvSpPr>
        <p:spPr>
          <a:xfrm>
            <a:off x="228600" y="1600200"/>
            <a:ext cx="8686800" cy="5105400"/>
          </a:xfrm>
        </p:spPr>
        <p:txBody>
          <a:bodyPr/>
          <a:lstStyle/>
          <a:p>
            <a:pPr marL="0" indent="0" eaLnBrk="1" hangingPunct="1">
              <a:lnSpc>
                <a:spcPct val="80000"/>
              </a:lnSpc>
              <a:buNone/>
              <a:defRPr/>
            </a:pPr>
            <a:r>
              <a:rPr lang="en-US" sz="2000" dirty="0"/>
              <a:t>OPINION IN GUINN v. UNITED STATES</a:t>
            </a:r>
            <a:br>
              <a:rPr lang="en-US" sz="2000" dirty="0"/>
            </a:br>
            <a:r>
              <a:rPr lang="en-US" sz="2000" dirty="0"/>
              <a:t>JUDGES: White, McKenna, Holmes, Day, Hughes, Van Devanter, Lamar, Pitney; McReynolds took no part in the consideration or decision of this case.</a:t>
            </a:r>
            <a:br>
              <a:rPr lang="en-US" sz="2000" dirty="0"/>
            </a:br>
            <a:endParaRPr lang="en-US" sz="2000" dirty="0"/>
          </a:p>
          <a:p>
            <a:pPr marL="0" indent="0" eaLnBrk="1" hangingPunct="1">
              <a:lnSpc>
                <a:spcPct val="80000"/>
              </a:lnSpc>
              <a:buNone/>
              <a:defRPr/>
            </a:pPr>
            <a:r>
              <a:rPr lang="en-US" sz="2000" dirty="0"/>
              <a:t>OPINION BY: WHITE</a:t>
            </a:r>
            <a:br>
              <a:rPr lang="en-US" sz="2000" dirty="0"/>
            </a:br>
            <a:r>
              <a:rPr lang="en-US" sz="2000" dirty="0"/>
              <a:t>OPINION: MR. CHIEF JUSTICE WHITE delivered the opinion of the court.</a:t>
            </a:r>
            <a:br>
              <a:rPr lang="en-US" sz="2000" dirty="0"/>
            </a:br>
            <a:r>
              <a:rPr lang="en-US" sz="2000" dirty="0"/>
              <a:t>This case is before us on a certificate drawn by the court below as the basis of two questions which are submitted for our solution in order to enable the court correctly to decide issues in a case which it has under consideration. Those issues arose from an indictment and conviction of certain election officers of the State of Oklahoma (the plaintiffs in error) of the crime of having conspired unlawfully, </a:t>
            </a:r>
            <a:r>
              <a:rPr lang="en-US" sz="2000" dirty="0" err="1"/>
              <a:t>wilfully</a:t>
            </a:r>
            <a:r>
              <a:rPr lang="en-US" sz="2000" dirty="0"/>
              <a:t> and fraudulently to deprive certain negro citizens, on account of their race and color, of a right to vote at a general election held in that State in 1910, they being entitled to vote under the state law and which right was secured to them by the Fifteenth Amendment to the Constitution of the United States. The prosecution was directly concerned with § 5508, Rev. Stat., now § 19 of the Penal Code which is as follows:</a:t>
            </a:r>
            <a:br>
              <a:rPr lang="en-US" sz="2000" dirty="0"/>
            </a:br>
            <a:endParaRPr lang="en-US"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Buchanan v. Warley, 1917</a:t>
            </a:r>
            <a:br>
              <a:rPr lang="en-US" dirty="0"/>
            </a:br>
            <a:r>
              <a:rPr lang="en-US" sz="3200" dirty="0"/>
              <a:t>Left: Map of Louisville, 1917</a:t>
            </a:r>
            <a:br>
              <a:rPr lang="en-US" sz="3200" dirty="0"/>
            </a:br>
            <a:r>
              <a:rPr lang="en-US" sz="3200" dirty="0"/>
              <a:t>Right: Louisville Courier Article, 1916</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3729" y="2271712"/>
            <a:ext cx="3551779" cy="26670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500" y="2305049"/>
            <a:ext cx="5905500" cy="3562350"/>
          </a:xfrm>
          <a:prstGeom prst="rect">
            <a:avLst/>
          </a:prstGeom>
        </p:spPr>
      </p:pic>
    </p:spTree>
    <p:extLst>
      <p:ext uri="{BB962C8B-B14F-4D97-AF65-F5344CB8AC3E}">
        <p14:creationId xmlns:p14="http://schemas.microsoft.com/office/powerpoint/2010/main" val="9001945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sz="3600"/>
              <a:t>W.E.B. DuBois and the Crisis</a:t>
            </a:r>
          </a:p>
        </p:txBody>
      </p:sp>
      <p:graphicFrame>
        <p:nvGraphicFramePr>
          <p:cNvPr id="1026" name="Object 3"/>
          <p:cNvGraphicFramePr>
            <a:graphicFrameLocks noGrp="1" noChangeAspect="1"/>
          </p:cNvGraphicFramePr>
          <p:nvPr>
            <p:ph sz="half" idx="1"/>
          </p:nvPr>
        </p:nvGraphicFramePr>
        <p:xfrm>
          <a:off x="5105400" y="1371600"/>
          <a:ext cx="3733800" cy="5486400"/>
        </p:xfrm>
        <a:graphic>
          <a:graphicData uri="http://schemas.openxmlformats.org/presentationml/2006/ole">
            <mc:AlternateContent xmlns:mc="http://schemas.openxmlformats.org/markup-compatibility/2006">
              <mc:Choice xmlns:v="urn:schemas-microsoft-com:vml" Requires="v">
                <p:oleObj spid="_x0000_s1064" name="Image" r:id="rId3" imgW="4099915" imgH="6027942" progId="">
                  <p:embed/>
                </p:oleObj>
              </mc:Choice>
              <mc:Fallback>
                <p:oleObj name="Image" r:id="rId3" imgW="4099915" imgH="6027942" progId="">
                  <p:embed/>
                  <p:pic>
                    <p:nvPicPr>
                      <p:cNvPr id="0" name="Picture 2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371600"/>
                        <a:ext cx="3733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4"/>
          <p:cNvGraphicFramePr>
            <a:graphicFrameLocks noGrp="1" noChangeAspect="1"/>
          </p:cNvGraphicFramePr>
          <p:nvPr>
            <p:ph sz="half" idx="2"/>
          </p:nvPr>
        </p:nvGraphicFramePr>
        <p:xfrm>
          <a:off x="228600" y="1371600"/>
          <a:ext cx="4314825" cy="5486400"/>
        </p:xfrm>
        <a:graphic>
          <a:graphicData uri="http://schemas.openxmlformats.org/presentationml/2006/ole">
            <mc:AlternateContent xmlns:mc="http://schemas.openxmlformats.org/markup-compatibility/2006">
              <mc:Choice xmlns:v="urn:schemas-microsoft-com:vml" Requires="v">
                <p:oleObj spid="_x0000_s1065" name="Image" r:id="rId5" imgW="4122777" imgH="5243014" progId="">
                  <p:embed/>
                </p:oleObj>
              </mc:Choice>
              <mc:Fallback>
                <p:oleObj name="Image" r:id="rId5" imgW="4122777" imgH="5243014" progId="">
                  <p:embed/>
                  <p:pic>
                    <p:nvPicPr>
                      <p:cNvPr id="0" name="Picture 2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371600"/>
                        <a:ext cx="431482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277813"/>
            <a:ext cx="9144000" cy="1139825"/>
          </a:xfrm>
        </p:spPr>
        <p:txBody>
          <a:bodyPr/>
          <a:lstStyle/>
          <a:p>
            <a:pPr eaLnBrk="1" hangingPunct="1">
              <a:defRPr/>
            </a:pPr>
            <a:r>
              <a:rPr lang="en-US" sz="3600"/>
              <a:t>W.E.B. DuBois and the Crisis Staff, 1913</a:t>
            </a:r>
          </a:p>
        </p:txBody>
      </p:sp>
      <p:pic>
        <p:nvPicPr>
          <p:cNvPr id="39939" name="Picture 3" descr="W"/>
          <p:cNvPicPr>
            <a:picLocks noGrp="1" noChangeAspect="1" noChangeArrowheads="1"/>
          </p:cNvPicPr>
          <p:nvPr>
            <p:ph idx="1"/>
          </p:nvPr>
        </p:nvPicPr>
        <p:blipFill>
          <a:blip r:embed="rId2" cstate="print"/>
          <a:srcRect/>
          <a:stretch>
            <a:fillRect/>
          </a:stretch>
        </p:blipFill>
        <p:spPr>
          <a:xfrm>
            <a:off x="0" y="1447800"/>
            <a:ext cx="9144000" cy="5595938"/>
          </a:xfr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277813"/>
            <a:ext cx="8229600" cy="485775"/>
          </a:xfrm>
        </p:spPr>
        <p:txBody>
          <a:bodyPr/>
          <a:lstStyle/>
          <a:p>
            <a:pPr eaLnBrk="1" hangingPunct="1">
              <a:defRPr/>
            </a:pPr>
            <a:r>
              <a:rPr lang="en-US" sz="2800"/>
              <a:t>NAACP Cartoon: Woman to the Rescue</a:t>
            </a:r>
            <a:br>
              <a:rPr lang="en-US" sz="2800"/>
            </a:br>
            <a:endParaRPr lang="en-US" sz="2800"/>
          </a:p>
        </p:txBody>
      </p:sp>
      <p:pic>
        <p:nvPicPr>
          <p:cNvPr id="40963" name="Picture 3" descr="Woman to the Rescue, Crisis Cartoon, 1916"/>
          <p:cNvPicPr>
            <a:picLocks noGrp="1" noChangeAspect="1" noChangeArrowheads="1"/>
          </p:cNvPicPr>
          <p:nvPr>
            <p:ph idx="1"/>
          </p:nvPr>
        </p:nvPicPr>
        <p:blipFill>
          <a:blip r:embed="rId2" cstate="print"/>
          <a:srcRect/>
          <a:stretch>
            <a:fillRect/>
          </a:stretch>
        </p:blipFill>
        <p:spPr>
          <a:xfrm>
            <a:off x="1981200" y="533400"/>
            <a:ext cx="5176838" cy="6324600"/>
          </a:xfr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5"/>
          <p:cNvSpPr>
            <a:spLocks noGrp="1" noChangeArrowheads="1"/>
          </p:cNvSpPr>
          <p:nvPr>
            <p:ph type="title"/>
          </p:nvPr>
        </p:nvSpPr>
        <p:spPr>
          <a:xfrm>
            <a:off x="457200" y="1"/>
            <a:ext cx="8229600" cy="685799"/>
          </a:xfrm>
        </p:spPr>
        <p:txBody>
          <a:bodyPr/>
          <a:lstStyle/>
          <a:p>
            <a:pPr eaLnBrk="1" hangingPunct="1">
              <a:defRPr/>
            </a:pPr>
            <a:r>
              <a:rPr lang="en-US" sz="2400" dirty="0"/>
              <a:t>Ten Thousand People Participate in NAACP Silent Protest March, New York City, 1917</a:t>
            </a:r>
          </a:p>
        </p:txBody>
      </p:sp>
      <p:pic>
        <p:nvPicPr>
          <p:cNvPr id="43011" name="Picture 4" descr="NAACP Silent Protest March against Lynching and East St"/>
          <p:cNvPicPr>
            <a:picLocks noGrp="1" noChangeAspect="1" noChangeArrowheads="1"/>
          </p:cNvPicPr>
          <p:nvPr>
            <p:ph idx="1"/>
          </p:nvPr>
        </p:nvPicPr>
        <p:blipFill>
          <a:blip r:embed="rId2" cstate="print"/>
          <a:srcRect/>
          <a:stretch>
            <a:fillRect/>
          </a:stretch>
        </p:blipFill>
        <p:spPr>
          <a:xfrm>
            <a:off x="0" y="793966"/>
            <a:ext cx="9144000" cy="6383194"/>
          </a:xfr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274638"/>
            <a:ext cx="9144000" cy="1143000"/>
          </a:xfrm>
        </p:spPr>
        <p:txBody>
          <a:bodyPr/>
          <a:lstStyle/>
          <a:p>
            <a:pPr eaLnBrk="1" hangingPunct="1">
              <a:defRPr/>
            </a:pPr>
            <a:r>
              <a:rPr lang="en-US" sz="3600"/>
              <a:t>Prominent “First Members” of the NAACP:</a:t>
            </a:r>
            <a:br>
              <a:rPr lang="en-US" sz="3600"/>
            </a:br>
            <a:r>
              <a:rPr lang="en-US" sz="2800"/>
              <a:t>Franz Boaz, Jane Addams, John Dewey</a:t>
            </a:r>
          </a:p>
        </p:txBody>
      </p:sp>
      <p:pic>
        <p:nvPicPr>
          <p:cNvPr id="31747" name="Picture 8" descr="John Dewey"/>
          <p:cNvPicPr>
            <a:picLocks noGrp="1" noChangeAspect="1" noChangeArrowheads="1"/>
          </p:cNvPicPr>
          <p:nvPr>
            <p:ph sz="quarter" idx="3"/>
          </p:nvPr>
        </p:nvPicPr>
        <p:blipFill>
          <a:blip r:embed="rId2" cstate="print"/>
          <a:srcRect/>
          <a:stretch>
            <a:fillRect/>
          </a:stretch>
        </p:blipFill>
        <p:spPr>
          <a:xfrm>
            <a:off x="6705600" y="2514600"/>
            <a:ext cx="2744788" cy="3657600"/>
          </a:xfrm>
          <a:noFill/>
        </p:spPr>
      </p:pic>
      <p:pic>
        <p:nvPicPr>
          <p:cNvPr id="31748" name="Picture 11" descr="Franz Boaz"/>
          <p:cNvPicPr>
            <a:picLocks noGrp="1" noChangeAspect="1" noChangeArrowheads="1"/>
          </p:cNvPicPr>
          <p:nvPr>
            <p:ph sz="half" idx="1"/>
          </p:nvPr>
        </p:nvPicPr>
        <p:blipFill>
          <a:blip r:embed="rId3" cstate="print"/>
          <a:srcRect/>
          <a:stretch>
            <a:fillRect/>
          </a:stretch>
        </p:blipFill>
        <p:spPr>
          <a:xfrm>
            <a:off x="0" y="2362200"/>
            <a:ext cx="2449513" cy="3048000"/>
          </a:xfrm>
        </p:spPr>
      </p:pic>
      <p:pic>
        <p:nvPicPr>
          <p:cNvPr id="31749" name="Picture 13" descr="Jane Addams"/>
          <p:cNvPicPr>
            <a:picLocks noGrp="1" noChangeAspect="1" noChangeArrowheads="1"/>
          </p:cNvPicPr>
          <p:nvPr>
            <p:ph sz="quarter" idx="2"/>
          </p:nvPr>
        </p:nvPicPr>
        <p:blipFill>
          <a:blip r:embed="rId4" cstate="print"/>
          <a:srcRect/>
          <a:stretch>
            <a:fillRect/>
          </a:stretch>
        </p:blipFill>
        <p:spPr>
          <a:xfrm>
            <a:off x="2362200" y="2590800"/>
            <a:ext cx="4343400" cy="3471863"/>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5"/>
          <p:cNvSpPr>
            <a:spLocks noGrp="1" noChangeArrowheads="1"/>
          </p:cNvSpPr>
          <p:nvPr>
            <p:ph type="title"/>
          </p:nvPr>
        </p:nvSpPr>
        <p:spPr>
          <a:xfrm>
            <a:off x="0" y="0"/>
            <a:ext cx="9144000" cy="914400"/>
          </a:xfrm>
        </p:spPr>
        <p:txBody>
          <a:bodyPr/>
          <a:lstStyle/>
          <a:p>
            <a:pPr eaLnBrk="1" hangingPunct="1">
              <a:defRPr/>
            </a:pPr>
            <a:r>
              <a:rPr lang="en-US" sz="3600"/>
              <a:t>The New Negro Has No Fear</a:t>
            </a:r>
          </a:p>
        </p:txBody>
      </p:sp>
      <p:pic>
        <p:nvPicPr>
          <p:cNvPr id="24579" name="Picture 4" descr="UNIA Parade, Harlem, 1923"/>
          <p:cNvPicPr>
            <a:picLocks noGrp="1" noChangeAspect="1" noChangeArrowheads="1"/>
          </p:cNvPicPr>
          <p:nvPr>
            <p:ph idx="1"/>
          </p:nvPr>
        </p:nvPicPr>
        <p:blipFill>
          <a:blip r:embed="rId2" cstate="print"/>
          <a:srcRect/>
          <a:stretch>
            <a:fillRect/>
          </a:stretch>
        </p:blipFill>
        <p:spPr>
          <a:xfrm>
            <a:off x="685800" y="860425"/>
            <a:ext cx="7772400" cy="6007100"/>
          </a:xfr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East St. Louis Race Riot, 1917</a:t>
            </a:r>
          </a:p>
        </p:txBody>
      </p:sp>
      <p:pic>
        <p:nvPicPr>
          <p:cNvPr id="46082" name="Picture 2" descr="C:\Users\Office Depot\Desktop\Pictures\322 Illustrations\322, African American History, 1901-1930\East St, Louis Riot, 1917.bmp"/>
          <p:cNvPicPr>
            <a:picLocks noGrp="1" noChangeAspect="1" noChangeArrowheads="1"/>
          </p:cNvPicPr>
          <p:nvPr>
            <p:ph idx="1"/>
          </p:nvPr>
        </p:nvPicPr>
        <p:blipFill>
          <a:blip r:embed="rId2" cstate="print"/>
          <a:srcRect/>
          <a:stretch>
            <a:fillRect/>
          </a:stretch>
        </p:blipFill>
        <p:spPr bwMode="auto">
          <a:xfrm>
            <a:off x="-1" y="1828800"/>
            <a:ext cx="5718397" cy="4454525"/>
          </a:xfrm>
          <a:prstGeom prst="rect">
            <a:avLst/>
          </a:prstGeom>
          <a:noFill/>
        </p:spPr>
      </p:pic>
      <p:pic>
        <p:nvPicPr>
          <p:cNvPr id="46083" name="Picture 3" descr="C:\Users\Office Depot\Desktop\Pictures\322 Illustrations\322, African American History, 1901-1930\East St, Louis Riot Cartoon, 1917.jpg"/>
          <p:cNvPicPr>
            <a:picLocks noChangeAspect="1" noChangeArrowheads="1"/>
          </p:cNvPicPr>
          <p:nvPr/>
        </p:nvPicPr>
        <p:blipFill>
          <a:blip r:embed="rId3" cstate="print"/>
          <a:srcRect/>
          <a:stretch>
            <a:fillRect/>
          </a:stretch>
        </p:blipFill>
        <p:spPr bwMode="auto">
          <a:xfrm>
            <a:off x="5860418" y="1981200"/>
            <a:ext cx="3283582" cy="3962400"/>
          </a:xfrm>
          <a:prstGeom prst="rect">
            <a:avLst/>
          </a:prstGeom>
          <a:noFill/>
        </p:spPr>
      </p:pic>
      <p:pic>
        <p:nvPicPr>
          <p:cNvPr id="4" name="Picture 3">
            <a:extLst>
              <a:ext uri="{FF2B5EF4-FFF2-40B4-BE49-F238E27FC236}">
                <a16:creationId xmlns:a16="http://schemas.microsoft.com/office/drawing/2014/main" id="{D78D7409-A98E-49C9-B1A6-EC7C7DBA2D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2000" y="3097800"/>
            <a:ext cx="900000" cy="6624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C0247-2562-4CA5-A66D-B4F4CF6E293D}"/>
              </a:ext>
            </a:extLst>
          </p:cNvPr>
          <p:cNvSpPr>
            <a:spLocks noGrp="1"/>
          </p:cNvSpPr>
          <p:nvPr>
            <p:ph type="title"/>
          </p:nvPr>
        </p:nvSpPr>
        <p:spPr>
          <a:xfrm>
            <a:off x="0" y="152401"/>
            <a:ext cx="9144000" cy="1265238"/>
          </a:xfrm>
        </p:spPr>
        <p:txBody>
          <a:bodyPr/>
          <a:lstStyle/>
          <a:p>
            <a:r>
              <a:rPr lang="en-US" sz="4000" dirty="0"/>
              <a:t>Will Brown, Victim of the Omaha Courthouse Riot, September 28, 1919</a:t>
            </a:r>
          </a:p>
        </p:txBody>
      </p:sp>
      <p:pic>
        <p:nvPicPr>
          <p:cNvPr id="5" name="Content Placeholder 4">
            <a:extLst>
              <a:ext uri="{FF2B5EF4-FFF2-40B4-BE49-F238E27FC236}">
                <a16:creationId xmlns:a16="http://schemas.microsoft.com/office/drawing/2014/main" id="{762276F9-D95B-4E99-8E8A-96068EDB62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6101" y="1417638"/>
            <a:ext cx="7391797" cy="5440362"/>
          </a:xfrm>
        </p:spPr>
      </p:pic>
    </p:spTree>
    <p:extLst>
      <p:ext uri="{BB962C8B-B14F-4D97-AF65-F5344CB8AC3E}">
        <p14:creationId xmlns:p14="http://schemas.microsoft.com/office/powerpoint/2010/main" val="2004981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5"/>
          <p:cNvSpPr>
            <a:spLocks noGrp="1" noChangeArrowheads="1"/>
          </p:cNvSpPr>
          <p:nvPr>
            <p:ph type="title"/>
          </p:nvPr>
        </p:nvSpPr>
        <p:spPr>
          <a:xfrm>
            <a:off x="457200" y="0"/>
            <a:ext cx="8229600" cy="685800"/>
          </a:xfrm>
        </p:spPr>
        <p:txBody>
          <a:bodyPr/>
          <a:lstStyle/>
          <a:p>
            <a:pPr eaLnBrk="1" hangingPunct="1">
              <a:defRPr/>
            </a:pPr>
            <a:r>
              <a:rPr lang="en-US" sz="4000"/>
              <a:t>The Tulsa Race Riot, 1921</a:t>
            </a:r>
          </a:p>
        </p:txBody>
      </p:sp>
      <p:pic>
        <p:nvPicPr>
          <p:cNvPr id="44035" name="Picture 4" descr="Tulsa Race Riot, 1921 (Ok"/>
          <p:cNvPicPr>
            <a:picLocks noGrp="1" noChangeAspect="1" noChangeArrowheads="1"/>
          </p:cNvPicPr>
          <p:nvPr>
            <p:ph idx="1"/>
          </p:nvPr>
        </p:nvPicPr>
        <p:blipFill>
          <a:blip r:embed="rId2" cstate="print"/>
          <a:srcRect/>
          <a:stretch>
            <a:fillRect/>
          </a:stretch>
        </p:blipFill>
        <p:spPr>
          <a:xfrm>
            <a:off x="457200" y="765175"/>
            <a:ext cx="8229600" cy="6092825"/>
          </a:xfrm>
          <a:noFill/>
        </p:spPr>
      </p:pic>
    </p:spTree>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991</TotalTime>
  <Words>899</Words>
  <Application>Microsoft Office PowerPoint</Application>
  <PresentationFormat>On-screen Show (4:3)</PresentationFormat>
  <Paragraphs>146</Paragraphs>
  <Slides>66</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1" baseType="lpstr">
      <vt:lpstr>Arial</vt:lpstr>
      <vt:lpstr>Calibri</vt:lpstr>
      <vt:lpstr>Wingdings</vt:lpstr>
      <vt:lpstr>Orbit</vt:lpstr>
      <vt:lpstr>Image</vt:lpstr>
      <vt:lpstr>The Rise of Militant Protest</vt:lpstr>
      <vt:lpstr>Booker T. Washington Lifting The Veil of Ignorance?</vt:lpstr>
      <vt:lpstr>The Washington Bee, 1901 And Editor William Calvin Chase</vt:lpstr>
      <vt:lpstr>Ida B. Wells</vt:lpstr>
      <vt:lpstr>William Monroe Trotter and the Boston Guardian</vt:lpstr>
      <vt:lpstr>Booker T. Washington at Carnegie Hall with Mark Twain, 1905</vt:lpstr>
      <vt:lpstr>Columbus Avenue AME Zion Church, Boston</vt:lpstr>
      <vt:lpstr>William Edward Burghardt DuBois</vt:lpstr>
      <vt:lpstr>William Edward Burghardt DuBois</vt:lpstr>
      <vt:lpstr>W.E. B. DuBois on Industrial Education at Tuskegee</vt:lpstr>
      <vt:lpstr>Decline of Black Voting </vt:lpstr>
      <vt:lpstr>William Howard Taft, Booker T. Washington, and Andrew Carnegie</vt:lpstr>
      <vt:lpstr>Founders of the Niagara Movement, 1905</vt:lpstr>
      <vt:lpstr>The Niagara Platform</vt:lpstr>
      <vt:lpstr>DuBois on the Necessity of Constant Protest</vt:lpstr>
      <vt:lpstr>The Clansman</vt:lpstr>
      <vt:lpstr>Railroad Passenger Train in Virginia, ca. 1900. </vt:lpstr>
      <vt:lpstr>Black Soldiers Marching into Brownsville, Texas, 1906</vt:lpstr>
      <vt:lpstr>Anti-Roosevelt Cartoon in Chicago Newspaper, 1907</vt:lpstr>
      <vt:lpstr>The Last Surviving Soldier of the Brownsville Affair Dorsey Willis of Minneapolis, Minnesota, Pardoned by President Jimmy Carter, 1977</vt:lpstr>
      <vt:lpstr>The Niagara Movement, 1908</vt:lpstr>
      <vt:lpstr>Black Population in the U.S., 1920</vt:lpstr>
      <vt:lpstr>Trotter and DuBois</vt:lpstr>
      <vt:lpstr>Segregated Education: Rural Black School in Georgia, 1910</vt:lpstr>
      <vt:lpstr>U.S. Supreme Court at the Time of the Brown Decision, 1954 (Linda Brown is on the Right)</vt:lpstr>
      <vt:lpstr>The Right to Protest</vt:lpstr>
      <vt:lpstr>The NAACP Century, 1909-2009</vt:lpstr>
      <vt:lpstr>The Rachel Dolezal Controversy, 2015</vt:lpstr>
      <vt:lpstr>Springfield, Illinois Race Riot, 1908</vt:lpstr>
      <vt:lpstr>Mary White Ovington</vt:lpstr>
      <vt:lpstr>Oswald Garrison Villard</vt:lpstr>
      <vt:lpstr>PowerPoint Presentation</vt:lpstr>
      <vt:lpstr>Fun Stuff: Henry Villard, $4,000 and the University of Washington Left: Parade for Villard, Sept. 15, 1883</vt:lpstr>
      <vt:lpstr>Prominent “First Members” of the NAACP: Franz Boaz, Jane Addams, John Dewey</vt:lpstr>
      <vt:lpstr>Black NAACP Founders: Trotter, Wells, Mary Church Terrell, DuBois</vt:lpstr>
      <vt:lpstr>PowerPoint Presentation</vt:lpstr>
      <vt:lpstr>PowerPoint Presentation</vt:lpstr>
      <vt:lpstr>Officers and Members of the Atlanta NAACP, 1917</vt:lpstr>
      <vt:lpstr>THE NAACP AND UNIA IN THE WEST, 1925: </vt:lpstr>
      <vt:lpstr>Founders of the Seattle NAACP, 1913</vt:lpstr>
      <vt:lpstr>Supreme Court Justice Felix Frankfurter</vt:lpstr>
      <vt:lpstr>The NAACP and the Lynching Crisis</vt:lpstr>
      <vt:lpstr>The Tuskegee Institute Lynching Map, 1931</vt:lpstr>
      <vt:lpstr>Banner Outside NAACP Headquarters in New York City</vt:lpstr>
      <vt:lpstr>Executive Board of the Los Angeles NAACP, 1922</vt:lpstr>
      <vt:lpstr>Oswald Garrison Villard</vt:lpstr>
      <vt:lpstr>W.E.B Du Bois and the Founding Members of the San Diego NAACP, 1917</vt:lpstr>
      <vt:lpstr>President Woodrow Wilson</vt:lpstr>
      <vt:lpstr>PowerPoint Presentation</vt:lpstr>
      <vt:lpstr>PowerPoint Presentation</vt:lpstr>
      <vt:lpstr>South Carolina in 1910</vt:lpstr>
      <vt:lpstr>PowerPoint Presentation</vt:lpstr>
      <vt:lpstr>PowerPoint Presentation</vt:lpstr>
      <vt:lpstr>PowerPoint Presentation</vt:lpstr>
      <vt:lpstr>Ku Klux Klan Marching Up Pennsylvania Avenue, 1922</vt:lpstr>
      <vt:lpstr>The Supreme Court and the The Grandfather Clause, 1915</vt:lpstr>
      <vt:lpstr>Buchanan v. Warley, 1917 Left: Map of Louisville, 1917 Right: Louisville Courier Article, 1916</vt:lpstr>
      <vt:lpstr>W.E.B. DuBois and the Crisis</vt:lpstr>
      <vt:lpstr>W.E.B. DuBois and the Crisis Staff, 1913</vt:lpstr>
      <vt:lpstr>NAACP Cartoon: Woman to the Rescue </vt:lpstr>
      <vt:lpstr>Ten Thousand People Participate in NAACP Silent Protest March, New York City, 1917</vt:lpstr>
      <vt:lpstr>Prominent “First Members” of the NAACP: Franz Boaz, Jane Addams, John Dewey</vt:lpstr>
      <vt:lpstr>The New Negro Has No Fear</vt:lpstr>
      <vt:lpstr>The East St. Louis Race Riot, 1917</vt:lpstr>
      <vt:lpstr>Will Brown, Victim of the Omaha Courthouse Riot, September 28, 1919</vt:lpstr>
      <vt:lpstr>The Tulsa Race Riot, 1921</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Rise of Militant Protest</dc:title>
  <dc:creator>Quintard Taylor</dc:creator>
  <cp:lastModifiedBy>quintardjr@comcast.net</cp:lastModifiedBy>
  <cp:revision>108</cp:revision>
  <dcterms:created xsi:type="dcterms:W3CDTF">2008-03-31T05:57:24Z</dcterms:created>
  <dcterms:modified xsi:type="dcterms:W3CDTF">2018-04-12T14:51:38Z</dcterms:modified>
</cp:coreProperties>
</file>