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381" r:id="rId3"/>
    <p:sldId id="380" r:id="rId4"/>
    <p:sldId id="259" r:id="rId5"/>
    <p:sldId id="376" r:id="rId6"/>
    <p:sldId id="263" r:id="rId7"/>
    <p:sldId id="260" r:id="rId8"/>
    <p:sldId id="330" r:id="rId9"/>
    <p:sldId id="273" r:id="rId10"/>
    <p:sldId id="300" r:id="rId11"/>
    <p:sldId id="315" r:id="rId12"/>
    <p:sldId id="301" r:id="rId13"/>
    <p:sldId id="270" r:id="rId14"/>
    <p:sldId id="269" r:id="rId15"/>
    <p:sldId id="324" r:id="rId16"/>
    <p:sldId id="331" r:id="rId17"/>
    <p:sldId id="271" r:id="rId18"/>
    <p:sldId id="266" r:id="rId19"/>
    <p:sldId id="371" r:id="rId20"/>
    <p:sldId id="267" r:id="rId21"/>
    <p:sldId id="299" r:id="rId22"/>
    <p:sldId id="379" r:id="rId23"/>
    <p:sldId id="268" r:id="rId24"/>
    <p:sldId id="302" r:id="rId25"/>
    <p:sldId id="317" r:id="rId26"/>
    <p:sldId id="303" r:id="rId27"/>
    <p:sldId id="274" r:id="rId28"/>
    <p:sldId id="275" r:id="rId29"/>
    <p:sldId id="278" r:id="rId30"/>
    <p:sldId id="319" r:id="rId31"/>
    <p:sldId id="373" r:id="rId32"/>
    <p:sldId id="374" r:id="rId33"/>
    <p:sldId id="352" r:id="rId34"/>
    <p:sldId id="353" r:id="rId35"/>
    <p:sldId id="280" r:id="rId36"/>
    <p:sldId id="351" r:id="rId37"/>
    <p:sldId id="320" r:id="rId38"/>
    <p:sldId id="377" r:id="rId39"/>
    <p:sldId id="304" r:id="rId40"/>
    <p:sldId id="332" r:id="rId41"/>
    <p:sldId id="333" r:id="rId42"/>
    <p:sldId id="291" r:id="rId43"/>
    <p:sldId id="286" r:id="rId44"/>
    <p:sldId id="305" r:id="rId45"/>
    <p:sldId id="367" r:id="rId46"/>
    <p:sldId id="366" r:id="rId47"/>
    <p:sldId id="321" r:id="rId48"/>
    <p:sldId id="362" r:id="rId49"/>
    <p:sldId id="334" r:id="rId50"/>
    <p:sldId id="335" r:id="rId51"/>
    <p:sldId id="325" r:id="rId52"/>
    <p:sldId id="336" r:id="rId53"/>
    <p:sldId id="316" r:id="rId54"/>
    <p:sldId id="306" r:id="rId55"/>
    <p:sldId id="327" r:id="rId56"/>
    <p:sldId id="293" r:id="rId57"/>
    <p:sldId id="357" r:id="rId58"/>
    <p:sldId id="356" r:id="rId59"/>
    <p:sldId id="314" r:id="rId60"/>
    <p:sldId id="340" r:id="rId61"/>
    <p:sldId id="397" r:id="rId62"/>
    <p:sldId id="398" r:id="rId63"/>
    <p:sldId id="363" r:id="rId64"/>
    <p:sldId id="343" r:id="rId65"/>
    <p:sldId id="288" r:id="rId66"/>
    <p:sldId id="369" r:id="rId67"/>
    <p:sldId id="339" r:id="rId68"/>
    <p:sldId id="337" r:id="rId69"/>
    <p:sldId id="338" r:id="rId70"/>
    <p:sldId id="326" r:id="rId71"/>
    <p:sldId id="345" r:id="rId72"/>
    <p:sldId id="346" r:id="rId73"/>
    <p:sldId id="290" r:id="rId74"/>
    <p:sldId id="347" r:id="rId75"/>
    <p:sldId id="358" r:id="rId76"/>
    <p:sldId id="359" r:id="rId77"/>
    <p:sldId id="323" r:id="rId78"/>
    <p:sldId id="360" r:id="rId79"/>
    <p:sldId id="348" r:id="rId80"/>
    <p:sldId id="361" r:id="rId81"/>
    <p:sldId id="396" r:id="rId8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1339"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81930"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81931"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 name="Rectangle 12"/>
          <p:cNvSpPr>
            <a:spLocks noGrp="1" noChangeArrowheads="1"/>
          </p:cNvSpPr>
          <p:nvPr>
            <p:ph type="dt" sz="quarter" idx="10"/>
          </p:nvPr>
        </p:nvSpPr>
        <p:spPr/>
        <p:txBody>
          <a:bodyPr/>
          <a:lstStyle>
            <a:lvl1pPr>
              <a:defRPr/>
            </a:lvl1pPr>
          </a:lstStyle>
          <a:p>
            <a:pPr>
              <a:defRPr/>
            </a:pPr>
            <a:endParaRPr lang="en-US"/>
          </a:p>
        </p:txBody>
      </p:sp>
      <p:sp>
        <p:nvSpPr>
          <p:cNvPr id="13" name="Rectangle 13"/>
          <p:cNvSpPr>
            <a:spLocks noGrp="1" noChangeArrowheads="1"/>
          </p:cNvSpPr>
          <p:nvPr>
            <p:ph type="ftr" sz="quarter" idx="11"/>
          </p:nvPr>
        </p:nvSpPr>
        <p:spPr/>
        <p:txBody>
          <a:bodyPr/>
          <a:lstStyle>
            <a:lvl1pPr>
              <a:defRPr/>
            </a:lvl1pPr>
          </a:lstStyle>
          <a:p>
            <a:pPr>
              <a:defRPr/>
            </a:pPr>
            <a:endParaRPr lang="en-US"/>
          </a:p>
        </p:txBody>
      </p:sp>
      <p:sp>
        <p:nvSpPr>
          <p:cNvPr id="14" name="Rectangle 14"/>
          <p:cNvSpPr>
            <a:spLocks noGrp="1" noChangeArrowheads="1"/>
          </p:cNvSpPr>
          <p:nvPr>
            <p:ph type="sldNum" sz="quarter" idx="12"/>
          </p:nvPr>
        </p:nvSpPr>
        <p:spPr/>
        <p:txBody>
          <a:bodyPr/>
          <a:lstStyle>
            <a:lvl1pPr>
              <a:defRPr/>
            </a:lvl1pPr>
          </a:lstStyle>
          <a:p>
            <a:pPr>
              <a:defRPr/>
            </a:pPr>
            <a:fld id="{9EF6A582-7262-47EA-AC47-29684AEDBFF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E1E82C8F-7B7C-4814-B427-A2D026D09C0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EAEB127E-818A-4DE4-AFE4-3A3C40669B7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A4296309-EC98-409D-BB21-524D372942E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a:p>
        </p:txBody>
      </p:sp>
      <p:sp>
        <p:nvSpPr>
          <p:cNvPr id="8" name="Rectangle 13"/>
          <p:cNvSpPr>
            <a:spLocks noGrp="1" noChangeArrowheads="1"/>
          </p:cNvSpPr>
          <p:nvPr>
            <p:ph type="ftr" sz="quarter" idx="11"/>
          </p:nvPr>
        </p:nvSpPr>
        <p:spPr>
          <a:ln/>
        </p:spPr>
        <p:txBody>
          <a:bodyPr/>
          <a:lstStyle>
            <a:lvl1pPr>
              <a:defRPr/>
            </a:lvl1pPr>
          </a:lstStyle>
          <a:p>
            <a:pPr>
              <a:defRPr/>
            </a:pPr>
            <a:endParaRPr lang="en-US"/>
          </a:p>
        </p:txBody>
      </p:sp>
      <p:sp>
        <p:nvSpPr>
          <p:cNvPr id="9" name="Rectangle 14"/>
          <p:cNvSpPr>
            <a:spLocks noGrp="1" noChangeArrowheads="1"/>
          </p:cNvSpPr>
          <p:nvPr>
            <p:ph type="sldNum" sz="quarter" idx="12"/>
          </p:nvPr>
        </p:nvSpPr>
        <p:spPr>
          <a:ln/>
        </p:spPr>
        <p:txBody>
          <a:bodyPr/>
          <a:lstStyle>
            <a:lvl1pPr>
              <a:defRPr/>
            </a:lvl1pPr>
          </a:lstStyle>
          <a:p>
            <a:pPr>
              <a:defRPr/>
            </a:pPr>
            <a:fld id="{7C59DB98-529B-42F3-A85B-A033AD3EE24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FBDCAC1B-B227-4898-98C2-45AD053D855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p>
        </p:txBody>
      </p:sp>
      <p:sp>
        <p:nvSpPr>
          <p:cNvPr id="3" name="Rectangle 13"/>
          <p:cNvSpPr>
            <a:spLocks noGrp="1" noChangeArrowheads="1"/>
          </p:cNvSpPr>
          <p:nvPr>
            <p:ph type="ftr" sz="quarter" idx="11"/>
          </p:nvPr>
        </p:nvSpPr>
        <p:spPr>
          <a:ln/>
        </p:spPr>
        <p:txBody>
          <a:bodyPr/>
          <a:lstStyle>
            <a:lvl1pPr>
              <a:defRPr/>
            </a:lvl1pPr>
          </a:lstStyle>
          <a:p>
            <a:pPr>
              <a:defRPr/>
            </a:pPr>
            <a:endParaRPr lang="en-US"/>
          </a:p>
        </p:txBody>
      </p:sp>
      <p:sp>
        <p:nvSpPr>
          <p:cNvPr id="4" name="Rectangle 14"/>
          <p:cNvSpPr>
            <a:spLocks noGrp="1" noChangeArrowheads="1"/>
          </p:cNvSpPr>
          <p:nvPr>
            <p:ph type="sldNum" sz="quarter" idx="12"/>
          </p:nvPr>
        </p:nvSpPr>
        <p:spPr>
          <a:ln/>
        </p:spPr>
        <p:txBody>
          <a:bodyPr/>
          <a:lstStyle>
            <a:lvl1pPr>
              <a:defRPr/>
            </a:lvl1pPr>
          </a:lstStyle>
          <a:p>
            <a:pPr>
              <a:defRPr/>
            </a:pPr>
            <a:fld id="{3DD33FAF-681E-4855-A9D1-8CD06CCE60C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35AF120A-8A05-4768-A955-819116C3B63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75E908E8-BCD7-4A31-BB65-5570EF88C95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34B585F6-43BA-411E-948F-58771879438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25EA0491-FED6-41BE-A3E7-BA16B044D68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3902075"/>
            <a:ext cx="3400425" cy="2949575"/>
            <a:chOff x="0" y="2458"/>
            <a:chExt cx="2142" cy="1858"/>
          </a:xfrm>
        </p:grpSpPr>
        <p:sp>
          <p:nvSpPr>
            <p:cNvPr id="8089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090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8090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090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090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8090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8090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80906"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80907"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0908"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10199"/>
                  </a:outerShdw>
                </a:effectLst>
              </a:defRPr>
            </a:lvl1pPr>
          </a:lstStyle>
          <a:p>
            <a:pPr>
              <a:defRPr/>
            </a:pPr>
            <a:endParaRPr lang="en-US"/>
          </a:p>
        </p:txBody>
      </p:sp>
      <p:sp>
        <p:nvSpPr>
          <p:cNvPr id="80909"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10199"/>
                  </a:outerShdw>
                </a:effectLst>
              </a:defRPr>
            </a:lvl1pPr>
          </a:lstStyle>
          <a:p>
            <a:pPr>
              <a:defRPr/>
            </a:pPr>
            <a:endParaRPr lang="en-US"/>
          </a:p>
        </p:txBody>
      </p:sp>
      <p:sp>
        <p:nvSpPr>
          <p:cNvPr id="80910"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10199"/>
                  </a:outerShdw>
                </a:effectLst>
              </a:defRPr>
            </a:lvl1pPr>
          </a:lstStyle>
          <a:p>
            <a:pPr>
              <a:defRPr/>
            </a:pPr>
            <a:fld id="{BC4004BE-6925-4A71-8C1E-957607487528}"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7.jpe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The Era of Accommodation</a:t>
            </a:r>
            <a:endParaRPr lang="en-US" dirty="0"/>
          </a:p>
        </p:txBody>
      </p:sp>
      <p:sp>
        <p:nvSpPr>
          <p:cNvPr id="5" name="Subtitle 4"/>
          <p:cNvSpPr>
            <a:spLocks noGrp="1"/>
          </p:cNvSpPr>
          <p:nvPr>
            <p:ph type="subTitle" sz="quarter"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568A-49B1-4463-856F-06652A072330}"/>
              </a:ext>
            </a:extLst>
          </p:cNvPr>
          <p:cNvSpPr>
            <a:spLocks noGrp="1"/>
          </p:cNvSpPr>
          <p:nvPr>
            <p:ph type="title"/>
          </p:nvPr>
        </p:nvSpPr>
        <p:spPr>
          <a:xfrm>
            <a:off x="0" y="277813"/>
            <a:ext cx="9144000" cy="1139825"/>
          </a:xfrm>
        </p:spPr>
        <p:txBody>
          <a:bodyPr/>
          <a:lstStyle/>
          <a:p>
            <a:r>
              <a:rPr lang="en-US" sz="4000" dirty="0"/>
              <a:t>Stephon Clark, 1996-March 18, 2018</a:t>
            </a:r>
          </a:p>
        </p:txBody>
      </p:sp>
      <p:pic>
        <p:nvPicPr>
          <p:cNvPr id="6" name="Content Placeholder 5">
            <a:extLst>
              <a:ext uri="{FF2B5EF4-FFF2-40B4-BE49-F238E27FC236}">
                <a16:creationId xmlns:a16="http://schemas.microsoft.com/office/drawing/2014/main" id="{39B4B254-CAD7-4762-84DB-6F7CBCDDA2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57" y="2431733"/>
            <a:ext cx="5569618" cy="2762881"/>
          </a:xfrm>
        </p:spPr>
      </p:pic>
      <p:pic>
        <p:nvPicPr>
          <p:cNvPr id="8" name="Picture 7">
            <a:extLst>
              <a:ext uri="{FF2B5EF4-FFF2-40B4-BE49-F238E27FC236}">
                <a16:creationId xmlns:a16="http://schemas.microsoft.com/office/drawing/2014/main" id="{A61483C7-57C4-4F66-9B63-0225DC672D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3447" y="1605415"/>
            <a:ext cx="3680553" cy="4945743"/>
          </a:xfrm>
          <a:prstGeom prst="rect">
            <a:avLst/>
          </a:prstGeom>
        </p:spPr>
      </p:pic>
    </p:spTree>
    <p:extLst>
      <p:ext uri="{BB962C8B-B14F-4D97-AF65-F5344CB8AC3E}">
        <p14:creationId xmlns:p14="http://schemas.microsoft.com/office/powerpoint/2010/main" val="1904724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8E8AA-B0ED-44DE-9961-23C71E80F232}"/>
              </a:ext>
            </a:extLst>
          </p:cNvPr>
          <p:cNvSpPr>
            <a:spLocks noGrp="1"/>
          </p:cNvSpPr>
          <p:nvPr>
            <p:ph type="title"/>
          </p:nvPr>
        </p:nvSpPr>
        <p:spPr>
          <a:xfrm>
            <a:off x="457200" y="1"/>
            <a:ext cx="8229600" cy="609600"/>
          </a:xfrm>
        </p:spPr>
        <p:txBody>
          <a:bodyPr/>
          <a:lstStyle/>
          <a:p>
            <a:r>
              <a:rPr lang="en-US" dirty="0"/>
              <a:t>Charleena Lyles, 1987-2017</a:t>
            </a:r>
          </a:p>
        </p:txBody>
      </p:sp>
      <p:pic>
        <p:nvPicPr>
          <p:cNvPr id="5" name="Content Placeholder 4">
            <a:extLst>
              <a:ext uri="{FF2B5EF4-FFF2-40B4-BE49-F238E27FC236}">
                <a16:creationId xmlns:a16="http://schemas.microsoft.com/office/drawing/2014/main" id="{F8958584-3189-4A2C-A1C6-5688B43B81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3945310"/>
            <a:ext cx="4361285" cy="2905706"/>
          </a:xfrm>
        </p:spPr>
      </p:pic>
      <p:pic>
        <p:nvPicPr>
          <p:cNvPr id="7" name="Picture 6">
            <a:extLst>
              <a:ext uri="{FF2B5EF4-FFF2-40B4-BE49-F238E27FC236}">
                <a16:creationId xmlns:a16="http://schemas.microsoft.com/office/drawing/2014/main" id="{41F8F3FF-58EF-4F14-A338-791B0F7636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5351" y="3945310"/>
            <a:ext cx="3874276" cy="2905707"/>
          </a:xfrm>
          <a:prstGeom prst="rect">
            <a:avLst/>
          </a:prstGeom>
        </p:spPr>
      </p:pic>
      <p:pic>
        <p:nvPicPr>
          <p:cNvPr id="9" name="Picture 8">
            <a:extLst>
              <a:ext uri="{FF2B5EF4-FFF2-40B4-BE49-F238E27FC236}">
                <a16:creationId xmlns:a16="http://schemas.microsoft.com/office/drawing/2014/main" id="{23CE4629-D256-4FFD-BC28-278C619834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0525" y="793098"/>
            <a:ext cx="4202949" cy="3152212"/>
          </a:xfrm>
          <a:prstGeom prst="rect">
            <a:avLst/>
          </a:prstGeom>
        </p:spPr>
      </p:pic>
    </p:spTree>
    <p:extLst>
      <p:ext uri="{BB962C8B-B14F-4D97-AF65-F5344CB8AC3E}">
        <p14:creationId xmlns:p14="http://schemas.microsoft.com/office/powerpoint/2010/main" val="3810280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type="title"/>
          </p:nvPr>
        </p:nvSpPr>
        <p:spPr/>
        <p:txBody>
          <a:bodyPr/>
          <a:lstStyle/>
          <a:p>
            <a:pPr eaLnBrk="1" hangingPunct="1">
              <a:defRPr/>
            </a:pPr>
            <a:endParaRPr lang="en-US"/>
          </a:p>
        </p:txBody>
      </p:sp>
      <p:pic>
        <p:nvPicPr>
          <p:cNvPr id="5123" name="Picture 4" descr="White Supremacy Campaign Poster, 1890"/>
          <p:cNvPicPr>
            <a:picLocks noGrp="1" noChangeAspect="1" noChangeArrowheads="1"/>
          </p:cNvPicPr>
          <p:nvPr>
            <p:ph idx="1"/>
          </p:nvPr>
        </p:nvPicPr>
        <p:blipFill>
          <a:blip r:embed="rId2" cstate="print"/>
          <a:srcRect/>
          <a:stretch>
            <a:fillRect/>
          </a:stretch>
        </p:blipFill>
        <p:spPr>
          <a:xfrm>
            <a:off x="2209800" y="0"/>
            <a:ext cx="4781550" cy="6858000"/>
          </a:xfr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417638"/>
          </a:xfrm>
        </p:spPr>
        <p:txBody>
          <a:bodyPr/>
          <a:lstStyle/>
          <a:p>
            <a:r>
              <a:rPr lang="en-US" sz="3600" dirty="0"/>
              <a:t>1868 Democratic Presidential Campaign Poster</a:t>
            </a:r>
          </a:p>
        </p:txBody>
      </p:sp>
      <p:pic>
        <p:nvPicPr>
          <p:cNvPr id="19457" name="Picture 1" descr="C:\Users\Taylor\Desktop\1868 Democratic Presidential Campaign Poster.jpg"/>
          <p:cNvPicPr>
            <a:picLocks noGrp="1" noChangeAspect="1" noChangeArrowheads="1"/>
          </p:cNvPicPr>
          <p:nvPr>
            <p:ph idx="1"/>
          </p:nvPr>
        </p:nvPicPr>
        <p:blipFill>
          <a:blip r:embed="rId2" cstate="print"/>
          <a:srcRect/>
          <a:stretch>
            <a:fillRect/>
          </a:stretch>
        </p:blipFill>
        <p:spPr bwMode="auto">
          <a:xfrm>
            <a:off x="2971800" y="1447800"/>
            <a:ext cx="3173985" cy="5410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a:xfrm>
            <a:off x="457200" y="1"/>
            <a:ext cx="8229600" cy="914399"/>
          </a:xfrm>
        </p:spPr>
        <p:txBody>
          <a:bodyPr/>
          <a:lstStyle/>
          <a:p>
            <a:pPr eaLnBrk="1" hangingPunct="1">
              <a:defRPr/>
            </a:pPr>
            <a:r>
              <a:rPr lang="en-US" sz="4000" dirty="0"/>
              <a:t>Houston, Texas Park Sign, 1900</a:t>
            </a:r>
          </a:p>
        </p:txBody>
      </p:sp>
      <p:pic>
        <p:nvPicPr>
          <p:cNvPr id="6147" name="Picture 4" descr="Segregation Sign, Houston, Texas, ca"/>
          <p:cNvPicPr>
            <a:picLocks noGrp="1" noChangeAspect="1" noChangeArrowheads="1"/>
          </p:cNvPicPr>
          <p:nvPr>
            <p:ph idx="1"/>
          </p:nvPr>
        </p:nvPicPr>
        <p:blipFill>
          <a:blip r:embed="rId2" cstate="print"/>
          <a:srcRect/>
          <a:stretch>
            <a:fillRect/>
          </a:stretch>
        </p:blipFill>
        <p:spPr>
          <a:xfrm>
            <a:off x="1905000" y="979713"/>
            <a:ext cx="5715001" cy="5878287"/>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5"/>
          <p:cNvSpPr>
            <a:spLocks noGrp="1" noChangeArrowheads="1"/>
          </p:cNvSpPr>
          <p:nvPr>
            <p:ph type="title"/>
          </p:nvPr>
        </p:nvSpPr>
        <p:spPr/>
        <p:txBody>
          <a:bodyPr/>
          <a:lstStyle/>
          <a:p>
            <a:pPr eaLnBrk="1" hangingPunct="1">
              <a:defRPr/>
            </a:pPr>
            <a:r>
              <a:rPr lang="en-US"/>
              <a:t>NAACP Anti-Lynching Cartoon</a:t>
            </a:r>
          </a:p>
        </p:txBody>
      </p:sp>
      <p:pic>
        <p:nvPicPr>
          <p:cNvPr id="7171" name="Picture 8" descr="Anti-Lynching Cartoon, Crisis, 1916"/>
          <p:cNvPicPr>
            <a:picLocks noGrp="1" noChangeAspect="1" noChangeArrowheads="1"/>
          </p:cNvPicPr>
          <p:nvPr>
            <p:ph sz="half" idx="1"/>
          </p:nvPr>
        </p:nvPicPr>
        <p:blipFill>
          <a:blip r:embed="rId2" cstate="print"/>
          <a:srcRect/>
          <a:stretch>
            <a:fillRect/>
          </a:stretch>
        </p:blipFill>
        <p:spPr>
          <a:xfrm>
            <a:off x="0" y="1393825"/>
            <a:ext cx="9144000" cy="52324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Darwinism and the Rise of Intellectual </a:t>
            </a:r>
            <a:r>
              <a:rPr lang="en-US" dirty="0" err="1"/>
              <a:t>Raciam</a:t>
            </a:r>
            <a:endParaRPr lang="en-US" dirty="0"/>
          </a:p>
        </p:txBody>
      </p:sp>
      <p:pic>
        <p:nvPicPr>
          <p:cNvPr id="29698" name="Picture 2" descr="C:\Users\Best Buy\Desktop\Social-Darwinism.jpg"/>
          <p:cNvPicPr>
            <a:picLocks noGrp="1" noChangeAspect="1" noChangeArrowheads="1"/>
          </p:cNvPicPr>
          <p:nvPr>
            <p:ph sz="half" idx="2"/>
          </p:nvPr>
        </p:nvPicPr>
        <p:blipFill>
          <a:blip r:embed="rId2" cstate="print"/>
          <a:srcRect/>
          <a:stretch>
            <a:fillRect/>
          </a:stretch>
        </p:blipFill>
        <p:spPr bwMode="auto">
          <a:xfrm>
            <a:off x="3342569" y="1676400"/>
            <a:ext cx="5757333" cy="5181600"/>
          </a:xfrm>
          <a:prstGeom prst="rect">
            <a:avLst/>
          </a:prstGeom>
          <a:noFill/>
        </p:spPr>
      </p:pic>
      <p:pic>
        <p:nvPicPr>
          <p:cNvPr id="29699" name="Picture 3" descr="C:\Users\Best Buy\Desktop\Social_Darwinism.jpg"/>
          <p:cNvPicPr>
            <a:picLocks noGrp="1" noChangeAspect="1" noChangeArrowheads="1"/>
          </p:cNvPicPr>
          <p:nvPr>
            <p:ph sz="half" idx="1"/>
          </p:nvPr>
        </p:nvPicPr>
        <p:blipFill>
          <a:blip r:embed="rId3" cstate="print"/>
          <a:srcRect/>
          <a:stretch>
            <a:fillRect/>
          </a:stretch>
        </p:blipFill>
        <p:spPr bwMode="auto">
          <a:xfrm>
            <a:off x="0" y="1676400"/>
            <a:ext cx="3179764" cy="51816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endParaRPr lang="en-US"/>
          </a:p>
        </p:txBody>
      </p:sp>
      <p:pic>
        <p:nvPicPr>
          <p:cNvPr id="8195" name="Picture 4" descr="Cartoon, The Wedding of the Chinee and the Coon, ca"/>
          <p:cNvPicPr>
            <a:picLocks noGrp="1" noChangeAspect="1" noChangeArrowheads="1"/>
          </p:cNvPicPr>
          <p:nvPr>
            <p:ph idx="1"/>
          </p:nvPr>
        </p:nvPicPr>
        <p:blipFill>
          <a:blip r:embed="rId2" cstate="print"/>
          <a:srcRect/>
          <a:stretch>
            <a:fillRect/>
          </a:stretch>
        </p:blipFill>
        <p:spPr>
          <a:xfrm>
            <a:off x="1981200" y="0"/>
            <a:ext cx="5454650" cy="6858000"/>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8" name="Rectangle 8"/>
          <p:cNvSpPr>
            <a:spLocks noGrp="1" noChangeArrowheads="1"/>
          </p:cNvSpPr>
          <p:nvPr>
            <p:ph type="title"/>
          </p:nvPr>
        </p:nvSpPr>
        <p:spPr/>
        <p:txBody>
          <a:bodyPr/>
          <a:lstStyle/>
          <a:p>
            <a:pPr eaLnBrk="1" hangingPunct="1">
              <a:defRPr/>
            </a:pPr>
            <a:r>
              <a:rPr lang="en-US"/>
              <a:t>The Jazz Singer</a:t>
            </a:r>
          </a:p>
        </p:txBody>
      </p:sp>
      <p:pic>
        <p:nvPicPr>
          <p:cNvPr id="9219" name="Picture 4" descr="The Jazz Singer, Playing In NYC, 1927 (EV)"/>
          <p:cNvPicPr>
            <a:picLocks noGrp="1" noChangeAspect="1" noChangeArrowheads="1"/>
          </p:cNvPicPr>
          <p:nvPr>
            <p:ph sz="half" idx="1"/>
          </p:nvPr>
        </p:nvPicPr>
        <p:blipFill>
          <a:blip r:embed="rId2" cstate="print"/>
          <a:srcRect/>
          <a:stretch>
            <a:fillRect/>
          </a:stretch>
        </p:blipFill>
        <p:spPr>
          <a:xfrm>
            <a:off x="0" y="2057400"/>
            <a:ext cx="8001000" cy="4700588"/>
          </a:xfrm>
          <a:noFill/>
        </p:spPr>
      </p:pic>
      <p:pic>
        <p:nvPicPr>
          <p:cNvPr id="9220" name="Picture 7" descr="Ad for The Jazz Singer, 1927"/>
          <p:cNvPicPr>
            <a:picLocks noGrp="1" noChangeAspect="1" noChangeArrowheads="1"/>
          </p:cNvPicPr>
          <p:nvPr>
            <p:ph sz="half" idx="2"/>
          </p:nvPr>
        </p:nvPicPr>
        <p:blipFill>
          <a:blip r:embed="rId3" cstate="print"/>
          <a:srcRect/>
          <a:stretch>
            <a:fillRect/>
          </a:stretch>
        </p:blipFill>
        <p:spPr>
          <a:xfrm>
            <a:off x="6565900" y="1600200"/>
            <a:ext cx="2578100" cy="3505200"/>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5"/>
          <p:cNvSpPr>
            <a:spLocks noGrp="1" noChangeArrowheads="1"/>
          </p:cNvSpPr>
          <p:nvPr>
            <p:ph type="title"/>
          </p:nvPr>
        </p:nvSpPr>
        <p:spPr/>
        <p:txBody>
          <a:bodyPr/>
          <a:lstStyle/>
          <a:p>
            <a:pPr eaLnBrk="1" hangingPunct="1">
              <a:defRPr/>
            </a:pPr>
            <a:endParaRPr lang="en-US"/>
          </a:p>
        </p:txBody>
      </p:sp>
      <p:pic>
        <p:nvPicPr>
          <p:cNvPr id="10243" name="Picture 4" descr="Coon Chicken Inn, Seattle, 1939 (Seattle Civil Rights Website)"/>
          <p:cNvPicPr>
            <a:picLocks noGrp="1" noChangeAspect="1" noChangeArrowheads="1"/>
          </p:cNvPicPr>
          <p:nvPr>
            <p:ph idx="1"/>
          </p:nvPr>
        </p:nvPicPr>
        <p:blipFill>
          <a:blip r:embed="rId2" cstate="print"/>
          <a:srcRect/>
          <a:stretch>
            <a:fillRect/>
          </a:stretch>
        </p:blipFill>
        <p:spPr>
          <a:xfrm>
            <a:off x="-304800" y="914400"/>
            <a:ext cx="9753600" cy="5349875"/>
          </a:xfr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en-US" sz="4000"/>
              <a:t>A Charlotte Segregationist on Race and White Supremacy, 1895</a:t>
            </a:r>
          </a:p>
        </p:txBody>
      </p:sp>
      <p:sp>
        <p:nvSpPr>
          <p:cNvPr id="79875" name="Rectangle 3"/>
          <p:cNvSpPr>
            <a:spLocks noGrp="1" noChangeArrowheads="1"/>
          </p:cNvSpPr>
          <p:nvPr>
            <p:ph type="body" idx="1"/>
          </p:nvPr>
        </p:nvSpPr>
        <p:spPr>
          <a:xfrm>
            <a:off x="457200" y="2363788"/>
            <a:ext cx="8229600" cy="3767137"/>
          </a:xfrm>
        </p:spPr>
        <p:txBody>
          <a:bodyPr/>
          <a:lstStyle/>
          <a:p>
            <a:pPr marL="0" indent="0" eaLnBrk="1" hangingPunct="1">
              <a:buNone/>
              <a:defRPr/>
            </a:pPr>
            <a:r>
              <a:rPr lang="en-US" dirty="0"/>
              <a:t>White supremacy is more than skin deep. Race is not simply about a silly thing like color; the order of the universe depends on race and “white” and “black” are mere outward manifestations of inner constitution.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5"/>
          <p:cNvSpPr>
            <a:spLocks noGrp="1" noChangeArrowheads="1"/>
          </p:cNvSpPr>
          <p:nvPr>
            <p:ph type="title"/>
          </p:nvPr>
        </p:nvSpPr>
        <p:spPr>
          <a:xfrm>
            <a:off x="0" y="274638"/>
            <a:ext cx="9144000" cy="1143000"/>
          </a:xfrm>
        </p:spPr>
        <p:txBody>
          <a:bodyPr/>
          <a:lstStyle/>
          <a:p>
            <a:pPr eaLnBrk="1" hangingPunct="1">
              <a:defRPr/>
            </a:pPr>
            <a:r>
              <a:rPr lang="en-US" sz="4000"/>
              <a:t>African Americans Voting in Charleston, South Carolina,1874</a:t>
            </a:r>
          </a:p>
        </p:txBody>
      </p:sp>
      <p:pic>
        <p:nvPicPr>
          <p:cNvPr id="12291" name="Picture 4" descr="Freedmen Voting, South Carolina, 1868"/>
          <p:cNvPicPr>
            <a:picLocks noGrp="1" noChangeAspect="1" noChangeArrowheads="1"/>
          </p:cNvPicPr>
          <p:nvPr>
            <p:ph idx="1"/>
          </p:nvPr>
        </p:nvPicPr>
        <p:blipFill>
          <a:blip r:embed="rId2" cstate="print"/>
          <a:srcRect/>
          <a:stretch>
            <a:fillRect/>
          </a:stretch>
        </p:blipFill>
        <p:spPr>
          <a:xfrm>
            <a:off x="762000" y="1530350"/>
            <a:ext cx="7620000" cy="5327650"/>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0"/>
            <a:ext cx="9144000" cy="609600"/>
          </a:xfrm>
        </p:spPr>
        <p:txBody>
          <a:bodyPr/>
          <a:lstStyle/>
          <a:p>
            <a:pPr eaLnBrk="1" hangingPunct="1">
              <a:defRPr/>
            </a:pPr>
            <a:r>
              <a:rPr lang="en-US" sz="3600"/>
              <a:t>John W. Menard Enters Congress, 1870</a:t>
            </a:r>
          </a:p>
        </p:txBody>
      </p:sp>
      <p:pic>
        <p:nvPicPr>
          <p:cNvPr id="13315" name="Picture 3" descr="First Black Congressman, John W"/>
          <p:cNvPicPr>
            <a:picLocks noGrp="1" noChangeAspect="1" noChangeArrowheads="1"/>
          </p:cNvPicPr>
          <p:nvPr>
            <p:ph idx="1"/>
          </p:nvPr>
        </p:nvPicPr>
        <p:blipFill>
          <a:blip r:embed="rId2" cstate="print"/>
          <a:srcRect/>
          <a:stretch>
            <a:fillRect/>
          </a:stretch>
        </p:blipFill>
        <p:spPr>
          <a:xfrm>
            <a:off x="2057400" y="609600"/>
            <a:ext cx="5029200" cy="6248400"/>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Ebenezer Bassett </a:t>
            </a:r>
            <a:br>
              <a:rPr lang="en-US" dirty="0"/>
            </a:br>
            <a:r>
              <a:rPr lang="en-US" sz="3200" dirty="0"/>
              <a:t>Minister to Haiti, 1869</a:t>
            </a:r>
            <a:br>
              <a:rPr lang="en-US" sz="3200" dirty="0"/>
            </a:br>
            <a:r>
              <a:rPr lang="en-US" sz="3200" dirty="0"/>
              <a:t>First Black Ambassador</a:t>
            </a:r>
          </a:p>
        </p:txBody>
      </p:sp>
      <p:pic>
        <p:nvPicPr>
          <p:cNvPr id="14339" name="Picture 2" descr="C:\Users\Best Buy\Favorites\Documents\Website\WEBSITE PHOTOS\AA Photos\Website Photos to 1900\Ebenezer Bassett (public domain).jpg"/>
          <p:cNvPicPr>
            <a:picLocks noGrp="1" noChangeAspect="1" noChangeArrowheads="1"/>
          </p:cNvPicPr>
          <p:nvPr>
            <p:ph idx="1"/>
          </p:nvPr>
        </p:nvPicPr>
        <p:blipFill>
          <a:blip r:embed="rId2" cstate="print"/>
          <a:srcRect/>
          <a:stretch>
            <a:fillRect/>
          </a:stretch>
        </p:blipFill>
        <p:spPr>
          <a:xfrm>
            <a:off x="2819400" y="1849438"/>
            <a:ext cx="3678238" cy="5008562"/>
          </a:xfr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14400"/>
          </a:xfrm>
        </p:spPr>
        <p:txBody>
          <a:bodyPr/>
          <a:lstStyle/>
          <a:p>
            <a:r>
              <a:rPr lang="en-US" sz="4000" dirty="0"/>
              <a:t>Charleston, South Carolina Hotel</a:t>
            </a:r>
          </a:p>
        </p:txBody>
      </p:sp>
      <p:pic>
        <p:nvPicPr>
          <p:cNvPr id="30722" name="Picture 2" descr="C:\Users\Best Buy\Pictures\321 Illustrations\321, African American History, 1861-1900\Avery Institute, Charleston, S.C. (Amistad Research Center).jpg"/>
          <p:cNvPicPr>
            <a:picLocks noGrp="1" noChangeAspect="1" noChangeArrowheads="1"/>
          </p:cNvPicPr>
          <p:nvPr>
            <p:ph idx="1"/>
          </p:nvPr>
        </p:nvPicPr>
        <p:blipFill>
          <a:blip r:embed="rId2" cstate="print"/>
          <a:srcRect/>
          <a:stretch>
            <a:fillRect/>
          </a:stretch>
        </p:blipFill>
        <p:spPr bwMode="auto">
          <a:xfrm>
            <a:off x="1066800" y="990600"/>
            <a:ext cx="7062796" cy="58674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5"/>
          <p:cNvSpPr>
            <a:spLocks noGrp="1" noChangeArrowheads="1"/>
          </p:cNvSpPr>
          <p:nvPr>
            <p:ph type="title"/>
          </p:nvPr>
        </p:nvSpPr>
        <p:spPr/>
        <p:txBody>
          <a:bodyPr/>
          <a:lstStyle/>
          <a:p>
            <a:pPr eaLnBrk="1" hangingPunct="1">
              <a:defRPr/>
            </a:pPr>
            <a:r>
              <a:rPr lang="en-US" sz="4000" dirty="0"/>
              <a:t>Integrated Public School, </a:t>
            </a:r>
            <a:br>
              <a:rPr lang="en-US" sz="4000" dirty="0"/>
            </a:br>
            <a:r>
              <a:rPr lang="en-US" sz="4000" dirty="0"/>
              <a:t>New Orleans, Louisiana, 1870</a:t>
            </a:r>
          </a:p>
        </p:txBody>
      </p:sp>
      <p:pic>
        <p:nvPicPr>
          <p:cNvPr id="15363" name="Picture 4" descr="Integrated School, New Orleans"/>
          <p:cNvPicPr>
            <a:picLocks noGrp="1" noChangeAspect="1" noChangeArrowheads="1"/>
          </p:cNvPicPr>
          <p:nvPr>
            <p:ph idx="1"/>
          </p:nvPr>
        </p:nvPicPr>
        <p:blipFill>
          <a:blip r:embed="rId2" cstate="print"/>
          <a:srcRect/>
          <a:stretch>
            <a:fillRect/>
          </a:stretch>
        </p:blipFill>
        <p:spPr>
          <a:xfrm>
            <a:off x="838200" y="1495425"/>
            <a:ext cx="7086600" cy="5362575"/>
          </a:xfr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457200" y="0"/>
            <a:ext cx="8229600" cy="685800"/>
          </a:xfrm>
        </p:spPr>
        <p:txBody>
          <a:bodyPr/>
          <a:lstStyle/>
          <a:p>
            <a:pPr eaLnBrk="1" hangingPunct="1">
              <a:defRPr/>
            </a:pPr>
            <a:r>
              <a:rPr lang="en-US" sz="4000"/>
              <a:t>Anti-Force Bill Cartoon, 1890</a:t>
            </a:r>
          </a:p>
        </p:txBody>
      </p:sp>
      <p:pic>
        <p:nvPicPr>
          <p:cNvPr id="16387" name="Picture 4" descr="The Federal Elections Bill, 1890, Also Known as the Force Bill sponsored by Henry Cabot Lodge"/>
          <p:cNvPicPr>
            <a:picLocks noGrp="1" noChangeAspect="1" noChangeArrowheads="1"/>
          </p:cNvPicPr>
          <p:nvPr>
            <p:ph idx="1"/>
          </p:nvPr>
        </p:nvPicPr>
        <p:blipFill>
          <a:blip r:embed="rId2" cstate="print"/>
          <a:srcRect/>
          <a:stretch>
            <a:fillRect/>
          </a:stretch>
        </p:blipFill>
        <p:spPr>
          <a:xfrm>
            <a:off x="381000" y="820738"/>
            <a:ext cx="8458200" cy="6037262"/>
          </a:xfr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76200" y="0"/>
            <a:ext cx="8915400" cy="6858000"/>
          </a:xfrm>
        </p:spPr>
        <p:txBody>
          <a:bodyPr/>
          <a:lstStyle/>
          <a:p>
            <a:pPr marL="0" indent="0">
              <a:buNone/>
            </a:pPr>
            <a:r>
              <a:rPr lang="en-US" sz="2000" dirty="0">
                <a:effectLst/>
              </a:rPr>
              <a:t>AMENDMENT XIV Passed by Congress June 13, 1866. </a:t>
            </a:r>
          </a:p>
          <a:p>
            <a:pPr marL="0" indent="0">
              <a:buNone/>
            </a:pPr>
            <a:r>
              <a:rPr lang="en-US" sz="2000" dirty="0">
                <a:effectLst/>
              </a:rPr>
              <a:t>Ratified July 9, 1868. </a:t>
            </a:r>
          </a:p>
          <a:p>
            <a:pPr marL="0" indent="0">
              <a:buNone/>
            </a:pPr>
            <a:endParaRPr lang="en-US" sz="2000" dirty="0">
              <a:effectLst/>
            </a:endParaRPr>
          </a:p>
          <a:p>
            <a:pPr marL="0" indent="0">
              <a:buNone/>
            </a:pPr>
            <a:r>
              <a:rPr lang="en-US" sz="2000" i="1" dirty="0">
                <a:effectLst/>
              </a:rPr>
              <a:t>Section 1</a:t>
            </a:r>
            <a:r>
              <a:rPr lang="en-US" sz="2000" dirty="0">
                <a:effectLst/>
              </a:rPr>
              <a:t>. 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 </a:t>
            </a:r>
          </a:p>
          <a:p>
            <a:pPr marL="0" indent="0">
              <a:buNone/>
            </a:pPr>
            <a:r>
              <a:rPr lang="en-US" sz="2000" i="1" dirty="0">
                <a:effectLst/>
              </a:rPr>
              <a:t>Section 2</a:t>
            </a:r>
            <a:r>
              <a:rPr lang="en-US" sz="2000" dirty="0">
                <a:effectLst/>
              </a:rPr>
              <a:t>. Representatives shall be apportioned among the several States according to their respective numbers, counting the whole number of persons in each State, excluding Indians not taxed. </a:t>
            </a:r>
            <a:r>
              <a:rPr lang="en-US" sz="2000" i="1" dirty="0">
                <a:effectLst/>
              </a:rPr>
              <a:t>But when the right to vote at any election for the choice of electors for President and Vice-President of the United States, Representatives in Congress, the Executive and Judicial officers of a State, or the members of the Legislature thereof, is denied to any of the male inhabitants of such State, being twenty-one years of age, and citizens of the United States, or in any way abridged, except for participation in rebellion, or other crime, the basis of representation therein shall be reduced in the proportion which the number of such male citizens shall bear to the whole number of male citizens twenty-one years of age in such State. </a:t>
            </a:r>
            <a:endParaRPr lang="en-US" sz="2000" i="1" dirty="0"/>
          </a:p>
        </p:txBody>
      </p:sp>
      <p:sp>
        <p:nvSpPr>
          <p:cNvPr id="4" name="Content Placeholder 3"/>
          <p:cNvSpPr>
            <a:spLocks noGrp="1"/>
          </p:cNvSpPr>
          <p:nvPr>
            <p:ph sz="half" idx="2"/>
          </p:nvPr>
        </p:nvSpPr>
        <p:spPr>
          <a:xfrm>
            <a:off x="7924800" y="5410200"/>
            <a:ext cx="762000" cy="720725"/>
          </a:xfrm>
        </p:spPr>
        <p:txBody>
          <a:bodyPr/>
          <a:lstStyle/>
          <a:p>
            <a:endParaRPr lang="en-US" dirty="0"/>
          </a:p>
        </p:txBody>
      </p:sp>
    </p:spTree>
    <p:extLst>
      <p:ext uri="{BB962C8B-B14F-4D97-AF65-F5344CB8AC3E}">
        <p14:creationId xmlns:p14="http://schemas.microsoft.com/office/powerpoint/2010/main" val="3123966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sz="4000" dirty="0"/>
              <a:t>Populist Party Procession </a:t>
            </a:r>
            <a:br>
              <a:rPr lang="en-US" sz="4000" dirty="0"/>
            </a:br>
            <a:r>
              <a:rPr lang="en-US" sz="4000" dirty="0"/>
              <a:t>in </a:t>
            </a:r>
            <a:r>
              <a:rPr lang="en-US" sz="3600" dirty="0"/>
              <a:t>Kansas, 1894</a:t>
            </a:r>
          </a:p>
        </p:txBody>
      </p:sp>
      <p:pic>
        <p:nvPicPr>
          <p:cNvPr id="17411" name="Picture 4" descr="Bound for a Populist Meeting, Kansas, ca"/>
          <p:cNvPicPr>
            <a:picLocks noGrp="1" noChangeAspect="1" noChangeArrowheads="1"/>
          </p:cNvPicPr>
          <p:nvPr>
            <p:ph idx="1"/>
          </p:nvPr>
        </p:nvPicPr>
        <p:blipFill>
          <a:blip r:embed="rId2" cstate="print"/>
          <a:srcRect/>
          <a:stretch>
            <a:fillRect/>
          </a:stretch>
        </p:blipFill>
        <p:spPr>
          <a:xfrm>
            <a:off x="0" y="1447800"/>
            <a:ext cx="9144000" cy="5195888"/>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en-US"/>
              <a:t>Thomas Watson</a:t>
            </a:r>
          </a:p>
        </p:txBody>
      </p:sp>
      <p:pic>
        <p:nvPicPr>
          <p:cNvPr id="18435" name="Picture 4" descr="TomWatson"/>
          <p:cNvPicPr>
            <a:picLocks noGrp="1" noChangeAspect="1" noChangeArrowheads="1"/>
          </p:cNvPicPr>
          <p:nvPr>
            <p:ph idx="1"/>
          </p:nvPr>
        </p:nvPicPr>
        <p:blipFill>
          <a:blip r:embed="rId2" cstate="print"/>
          <a:srcRect/>
          <a:stretch>
            <a:fillRect/>
          </a:stretch>
        </p:blipFill>
        <p:spPr>
          <a:xfrm>
            <a:off x="2109258" y="76200"/>
            <a:ext cx="4615392" cy="6781800"/>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895738"/>
          </a:xfrm>
        </p:spPr>
        <p:txBody>
          <a:bodyPr/>
          <a:lstStyle/>
          <a:p>
            <a:r>
              <a:rPr lang="en-US" sz="2800" dirty="0"/>
              <a:t>Populism: Old (1892) and New (2016), Left and Right</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1891435"/>
            <a:ext cx="3459287" cy="241069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405" y="1891435"/>
            <a:ext cx="4038600" cy="2170747"/>
          </a:xfrm>
          <a:prstGeom prst="rect">
            <a:avLst/>
          </a:prstGeom>
        </p:spPr>
      </p:pic>
      <p:sp>
        <p:nvSpPr>
          <p:cNvPr id="8" name="Content Placeholder 7"/>
          <p:cNvSpPr>
            <a:spLocks noGrp="1"/>
          </p:cNvSpPr>
          <p:nvPr>
            <p:ph idx="1"/>
          </p:nvPr>
        </p:nvSpPr>
        <p:spPr>
          <a:xfrm>
            <a:off x="457200" y="5029200"/>
            <a:ext cx="4724400" cy="1101725"/>
          </a:xfrm>
        </p:spPr>
        <p:txBody>
          <a:bodyPr/>
          <a:lstStyle/>
          <a:p>
            <a:endParaRPr lang="en-US" dirty="0"/>
          </a:p>
        </p:txBody>
      </p:sp>
      <p:pic>
        <p:nvPicPr>
          <p:cNvPr id="9" name="Picture 4" descr="TomWatson"/>
          <p:cNvPicPr>
            <a:picLocks noChangeAspect="1" noChangeArrowheads="1"/>
          </p:cNvPicPr>
          <p:nvPr/>
        </p:nvPicPr>
        <p:blipFill>
          <a:blip r:embed="rId4" cstate="print"/>
          <a:srcRect/>
          <a:stretch>
            <a:fillRect/>
          </a:stretch>
        </p:blipFill>
        <p:spPr bwMode="auto">
          <a:xfrm>
            <a:off x="2667000" y="895738"/>
            <a:ext cx="4057650" cy="5962261"/>
          </a:xfrm>
          <a:prstGeom prst="rect">
            <a:avLst/>
          </a:prstGeom>
          <a:noFill/>
          <a:ln w="9525">
            <a:noFill/>
            <a:miter lim="800000"/>
            <a:headEnd/>
            <a:tailEnd/>
          </a:ln>
          <a:effectLst/>
        </p:spPr>
      </p:pic>
    </p:spTree>
    <p:extLst>
      <p:ext uri="{BB962C8B-B14F-4D97-AF65-F5344CB8AC3E}">
        <p14:creationId xmlns:p14="http://schemas.microsoft.com/office/powerpoint/2010/main" val="3076717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0"/>
            <a:ext cx="9144000" cy="1219200"/>
          </a:xfrm>
        </p:spPr>
        <p:txBody>
          <a:bodyPr/>
          <a:lstStyle/>
          <a:p>
            <a:pPr eaLnBrk="1" hangingPunct="1">
              <a:defRPr/>
            </a:pPr>
            <a:r>
              <a:rPr lang="en-US" sz="3200" dirty="0"/>
              <a:t>Plessy v. Ferguson Illustration, 1896 (left)</a:t>
            </a:r>
            <a:br>
              <a:rPr lang="en-US" sz="3200" dirty="0"/>
            </a:br>
            <a:r>
              <a:rPr lang="en-US" sz="3200" dirty="0"/>
              <a:t>Homer Plessy (right)</a:t>
            </a:r>
          </a:p>
        </p:txBody>
      </p:sp>
      <p:graphicFrame>
        <p:nvGraphicFramePr>
          <p:cNvPr id="1026" name="Object 4"/>
          <p:cNvGraphicFramePr>
            <a:graphicFrameLocks noGrp="1" noChangeAspect="1"/>
          </p:cNvGraphicFramePr>
          <p:nvPr>
            <p:ph idx="1"/>
          </p:nvPr>
        </p:nvGraphicFramePr>
        <p:xfrm>
          <a:off x="457200" y="1371600"/>
          <a:ext cx="3741964" cy="5029200"/>
        </p:xfrm>
        <a:graphic>
          <a:graphicData uri="http://schemas.openxmlformats.org/presentationml/2006/ole">
            <mc:AlternateContent xmlns:mc="http://schemas.openxmlformats.org/markup-compatibility/2006">
              <mc:Choice xmlns:v="urn:schemas-microsoft-com:vml" Requires="v">
                <p:oleObj spid="_x0000_s1047" name="Image" r:id="rId3" imgW="3894157" imgH="5235394" progId="">
                  <p:embed/>
                </p:oleObj>
              </mc:Choice>
              <mc:Fallback>
                <p:oleObj name="Image" r:id="rId3" imgW="3894157" imgH="5235394" progId="">
                  <p:embed/>
                  <p:pic>
                    <p:nvPicPr>
                      <p:cNvPr id="0" name="Picture 9"/>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371600"/>
                        <a:ext cx="3741964"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7" name="Picture 3" descr="C:\Users\User\Desktop\Homer Plessy (public domain).jpg"/>
          <p:cNvPicPr>
            <a:picLocks noChangeAspect="1" noChangeArrowheads="1"/>
          </p:cNvPicPr>
          <p:nvPr/>
        </p:nvPicPr>
        <p:blipFill>
          <a:blip r:embed="rId5" cstate="print"/>
          <a:srcRect/>
          <a:stretch>
            <a:fillRect/>
          </a:stretch>
        </p:blipFill>
        <p:spPr bwMode="auto">
          <a:xfrm>
            <a:off x="4572305" y="1371600"/>
            <a:ext cx="4304995" cy="5029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defRPr/>
            </a:pPr>
            <a:endParaRPr lang="en-US"/>
          </a:p>
        </p:txBody>
      </p:sp>
      <p:pic>
        <p:nvPicPr>
          <p:cNvPr id="19459" name="Picture 3" descr="Negro Rule Cartoon, Raleigh News and Observer, July 4, 1900"/>
          <p:cNvPicPr>
            <a:picLocks noGrp="1" noChangeAspect="1" noChangeArrowheads="1"/>
          </p:cNvPicPr>
          <p:nvPr>
            <p:ph idx="1"/>
          </p:nvPr>
        </p:nvPicPr>
        <p:blipFill>
          <a:blip r:embed="rId2" cstate="print"/>
          <a:srcRect/>
          <a:stretch>
            <a:fillRect/>
          </a:stretch>
        </p:blipFill>
        <p:spPr>
          <a:xfrm>
            <a:off x="0" y="533400"/>
            <a:ext cx="9372600" cy="5727700"/>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20" name="Rectangle 8"/>
          <p:cNvSpPr>
            <a:spLocks noGrp="1" noChangeArrowheads="1"/>
          </p:cNvSpPr>
          <p:nvPr>
            <p:ph type="title"/>
          </p:nvPr>
        </p:nvSpPr>
        <p:spPr/>
        <p:txBody>
          <a:bodyPr/>
          <a:lstStyle/>
          <a:p>
            <a:pPr eaLnBrk="1" hangingPunct="1">
              <a:defRPr/>
            </a:pPr>
            <a:r>
              <a:rPr lang="en-US" sz="4000"/>
              <a:t>Playing the “Race Card” in Politics</a:t>
            </a:r>
            <a:br>
              <a:rPr lang="en-US" sz="4000"/>
            </a:br>
            <a:r>
              <a:rPr lang="en-US" sz="4000"/>
              <a:t>North Carolina, 1898-1900</a:t>
            </a:r>
          </a:p>
        </p:txBody>
      </p:sp>
      <p:pic>
        <p:nvPicPr>
          <p:cNvPr id="20483" name="Picture 4" descr="Anti-Black Cartoon, 1898"/>
          <p:cNvPicPr>
            <a:picLocks noGrp="1" noChangeAspect="1" noChangeArrowheads="1"/>
          </p:cNvPicPr>
          <p:nvPr>
            <p:ph sz="half" idx="1"/>
          </p:nvPr>
        </p:nvPicPr>
        <p:blipFill>
          <a:blip r:embed="rId2" cstate="print"/>
          <a:srcRect/>
          <a:stretch>
            <a:fillRect/>
          </a:stretch>
        </p:blipFill>
        <p:spPr>
          <a:xfrm>
            <a:off x="0" y="1905000"/>
            <a:ext cx="4211638" cy="4495800"/>
          </a:xfrm>
          <a:noFill/>
        </p:spPr>
      </p:pic>
      <p:pic>
        <p:nvPicPr>
          <p:cNvPr id="20484" name="Picture 7" descr="Anti-Black Cartoon, NC, 1900"/>
          <p:cNvPicPr>
            <a:picLocks noGrp="1" noChangeAspect="1" noChangeArrowheads="1"/>
          </p:cNvPicPr>
          <p:nvPr>
            <p:ph sz="half" idx="2"/>
          </p:nvPr>
        </p:nvPicPr>
        <p:blipFill>
          <a:blip r:embed="rId3" cstate="print"/>
          <a:srcRect/>
          <a:stretch>
            <a:fillRect/>
          </a:stretch>
        </p:blipFill>
        <p:spPr>
          <a:xfrm>
            <a:off x="4267200" y="2446338"/>
            <a:ext cx="4876800" cy="3427412"/>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endParaRPr lang="en-US"/>
          </a:p>
        </p:txBody>
      </p:sp>
      <p:pic>
        <p:nvPicPr>
          <p:cNvPr id="21507" name="Picture 3" descr="Disfranchisement Across the South, 1899-1908 (AJ)"/>
          <p:cNvPicPr>
            <a:picLocks noGrp="1" noChangeAspect="1" noChangeArrowheads="1"/>
          </p:cNvPicPr>
          <p:nvPr>
            <p:ph idx="1"/>
          </p:nvPr>
        </p:nvPicPr>
        <p:blipFill>
          <a:blip r:embed="rId2" cstate="print"/>
          <a:srcRect/>
          <a:stretch>
            <a:fillRect/>
          </a:stretch>
        </p:blipFill>
        <p:spPr>
          <a:xfrm>
            <a:off x="0" y="838200"/>
            <a:ext cx="9144000" cy="4953000"/>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a:t>Decline of Black Voting	</a:t>
            </a:r>
          </a:p>
        </p:txBody>
      </p:sp>
      <p:sp>
        <p:nvSpPr>
          <p:cNvPr id="32771" name="Rectangle 3"/>
          <p:cNvSpPr>
            <a:spLocks noGrp="1" noChangeArrowheads="1"/>
          </p:cNvSpPr>
          <p:nvPr>
            <p:ph type="body" idx="1"/>
          </p:nvPr>
        </p:nvSpPr>
        <p:spPr/>
        <p:txBody>
          <a:bodyPr/>
          <a:lstStyle/>
          <a:p>
            <a:pPr lvl="4" eaLnBrk="1" hangingPunct="1">
              <a:buFont typeface="Wingdings" pitchFamily="2" charset="2"/>
              <a:buNone/>
              <a:defRPr/>
            </a:pPr>
            <a:r>
              <a:rPr lang="en-US" dirty="0"/>
              <a:t>                        </a:t>
            </a:r>
            <a:endParaRPr lang="en-US" sz="2800" dirty="0"/>
          </a:p>
          <a:p>
            <a:pPr lvl="4" eaLnBrk="1" hangingPunct="1">
              <a:buFont typeface="Wingdings" pitchFamily="2" charset="2"/>
              <a:buNone/>
              <a:defRPr/>
            </a:pPr>
            <a:r>
              <a:rPr lang="en-US" sz="2800" dirty="0"/>
              <a:t>               	     </a:t>
            </a:r>
            <a:r>
              <a:rPr lang="en-US" sz="2800" i="1" dirty="0"/>
              <a:t>1890	</a:t>
            </a:r>
            <a:r>
              <a:rPr lang="en-US" sz="2800" dirty="0"/>
              <a:t>   </a:t>
            </a:r>
            <a:r>
              <a:rPr lang="en-US" sz="2800" i="1" dirty="0"/>
              <a:t>1900</a:t>
            </a:r>
          </a:p>
          <a:p>
            <a:pPr marL="0" indent="0" eaLnBrk="1" hangingPunct="1">
              <a:buNone/>
              <a:defRPr/>
            </a:pPr>
            <a:r>
              <a:rPr lang="en-US" sz="2800" dirty="0"/>
              <a:t>Alabama			181,000	  3,000</a:t>
            </a:r>
          </a:p>
          <a:p>
            <a:pPr marL="0" indent="0" eaLnBrk="1" hangingPunct="1">
              <a:buNone/>
              <a:defRPr/>
            </a:pPr>
            <a:r>
              <a:rPr lang="en-US" sz="2800" dirty="0"/>
              <a:t>Louisiana			130,000	  1,300</a:t>
            </a:r>
          </a:p>
          <a:p>
            <a:pPr marL="0" indent="0" eaLnBrk="1" hangingPunct="1">
              <a:buNone/>
              <a:defRPr/>
            </a:pPr>
            <a:r>
              <a:rPr lang="en-US" sz="2800" dirty="0"/>
              <a:t>Mississippi	</a:t>
            </a:r>
            <a:r>
              <a:rPr lang="en-US" sz="2800"/>
              <a:t>		123,000</a:t>
            </a:r>
            <a:r>
              <a:rPr lang="en-US" sz="2800" dirty="0"/>
              <a:t>	     300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Grp="1" noChangeArrowheads="1"/>
          </p:cNvSpPr>
          <p:nvPr>
            <p:ph type="title"/>
          </p:nvPr>
        </p:nvSpPr>
        <p:spPr/>
        <p:txBody>
          <a:bodyPr/>
          <a:lstStyle/>
          <a:p>
            <a:pPr eaLnBrk="1" hangingPunct="1">
              <a:defRPr/>
            </a:pPr>
            <a:endParaRPr lang="en-US"/>
          </a:p>
        </p:txBody>
      </p:sp>
      <p:pic>
        <p:nvPicPr>
          <p:cNvPr id="23555" name="Picture 4" descr="Bus Station, Durham, N"/>
          <p:cNvPicPr>
            <a:picLocks noGrp="1" noChangeAspect="1" noChangeArrowheads="1"/>
          </p:cNvPicPr>
          <p:nvPr>
            <p:ph idx="1"/>
          </p:nvPr>
        </p:nvPicPr>
        <p:blipFill>
          <a:blip r:embed="rId2" cstate="print"/>
          <a:srcRect/>
          <a:stretch>
            <a:fillRect/>
          </a:stretch>
        </p:blipFill>
        <p:spPr>
          <a:xfrm>
            <a:off x="23199" y="762000"/>
            <a:ext cx="9120801" cy="5921375"/>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p:cNvSpPr>
            <a:spLocks noGrp="1" noChangeArrowheads="1"/>
          </p:cNvSpPr>
          <p:nvPr>
            <p:ph type="title"/>
          </p:nvPr>
        </p:nvSpPr>
        <p:spPr>
          <a:xfrm>
            <a:off x="0" y="277813"/>
            <a:ext cx="9144000" cy="1139825"/>
          </a:xfrm>
        </p:spPr>
        <p:txBody>
          <a:bodyPr/>
          <a:lstStyle/>
          <a:p>
            <a:pPr eaLnBrk="1" hangingPunct="1">
              <a:defRPr/>
            </a:pPr>
            <a:r>
              <a:rPr lang="en-US" dirty="0"/>
              <a:t>The Growth of Segregated America</a:t>
            </a:r>
          </a:p>
        </p:txBody>
      </p:sp>
      <p:pic>
        <p:nvPicPr>
          <p:cNvPr id="24579" name="Picture 4" descr="Segregated Drinking Fountain (APP)"/>
          <p:cNvPicPr>
            <a:picLocks noGrp="1" noChangeAspect="1" noChangeArrowheads="1"/>
          </p:cNvPicPr>
          <p:nvPr>
            <p:ph idx="1"/>
          </p:nvPr>
        </p:nvPicPr>
        <p:blipFill>
          <a:blip r:embed="rId2" cstate="print"/>
          <a:srcRect/>
          <a:stretch>
            <a:fillRect/>
          </a:stretch>
        </p:blipFill>
        <p:spPr>
          <a:xfrm>
            <a:off x="-1" y="1905000"/>
            <a:ext cx="5334001" cy="3463397"/>
          </a:xfrm>
          <a:noFill/>
        </p:spPr>
      </p:pic>
      <p:pic>
        <p:nvPicPr>
          <p:cNvPr id="4" name="Picture 2" descr="C:\Users\User\Desktop\Help Wanted (White Only).jpg"/>
          <p:cNvPicPr>
            <a:picLocks noChangeAspect="1" noChangeArrowheads="1"/>
          </p:cNvPicPr>
          <p:nvPr/>
        </p:nvPicPr>
        <p:blipFill>
          <a:blip r:embed="rId3" cstate="print"/>
          <a:srcRect/>
          <a:stretch>
            <a:fillRect/>
          </a:stretch>
        </p:blipFill>
        <p:spPr bwMode="auto">
          <a:xfrm>
            <a:off x="5470703" y="2362200"/>
            <a:ext cx="3673298" cy="3962400"/>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1" name="Rectangle 5"/>
          <p:cNvSpPr>
            <a:spLocks noGrp="1" noChangeArrowheads="1"/>
          </p:cNvSpPr>
          <p:nvPr>
            <p:ph type="title"/>
          </p:nvPr>
        </p:nvSpPr>
        <p:spPr/>
        <p:txBody>
          <a:bodyPr/>
          <a:lstStyle/>
          <a:p>
            <a:pPr eaLnBrk="1" hangingPunct="1">
              <a:defRPr/>
            </a:pPr>
            <a:endParaRPr lang="en-US"/>
          </a:p>
        </p:txBody>
      </p:sp>
      <p:pic>
        <p:nvPicPr>
          <p:cNvPr id="25603" name="Picture 4" descr="We Wash for White People Only (APP)"/>
          <p:cNvPicPr>
            <a:picLocks noGrp="1" noChangeAspect="1" noChangeArrowheads="1"/>
          </p:cNvPicPr>
          <p:nvPr>
            <p:ph idx="1"/>
          </p:nvPr>
        </p:nvPicPr>
        <p:blipFill>
          <a:blip r:embed="rId2" cstate="print"/>
          <a:srcRect/>
          <a:stretch>
            <a:fillRect/>
          </a:stretch>
        </p:blipFill>
        <p:spPr>
          <a:xfrm>
            <a:off x="0" y="-242888"/>
            <a:ext cx="9372600" cy="7100888"/>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3200" dirty="0"/>
              <a:t>Carter G. Woodson, “Father of Black History Month,” on the Psychological Impact of Racial Segregation on African Americans</a:t>
            </a:r>
          </a:p>
        </p:txBody>
      </p:sp>
      <p:pic>
        <p:nvPicPr>
          <p:cNvPr id="3074" name="Picture 2" descr="C:\Users\Best Buy\Favorites\Documents\Website\WEBSITE PHOTOS\AA Photos\Website Photos, 1900-1945\Carter G. Woodson (Bickley Collecton, West Virginia State Archives).jpg"/>
          <p:cNvPicPr>
            <a:picLocks noGrp="1" noChangeAspect="1" noChangeArrowheads="1"/>
          </p:cNvPicPr>
          <p:nvPr>
            <p:ph sz="half" idx="1"/>
          </p:nvPr>
        </p:nvPicPr>
        <p:blipFill>
          <a:blip r:embed="rId2" cstate="print"/>
          <a:srcRect/>
          <a:stretch>
            <a:fillRect/>
          </a:stretch>
        </p:blipFill>
        <p:spPr bwMode="auto">
          <a:xfrm>
            <a:off x="0" y="1676400"/>
            <a:ext cx="4318115" cy="5029199"/>
          </a:xfrm>
          <a:prstGeom prst="rect">
            <a:avLst/>
          </a:prstGeom>
          <a:noFill/>
        </p:spPr>
      </p:pic>
      <p:sp>
        <p:nvSpPr>
          <p:cNvPr id="5" name="Content Placeholder 4"/>
          <p:cNvSpPr>
            <a:spLocks noGrp="1"/>
          </p:cNvSpPr>
          <p:nvPr>
            <p:ph sz="half" idx="2"/>
          </p:nvPr>
        </p:nvSpPr>
        <p:spPr>
          <a:xfrm>
            <a:off x="4495800" y="1752600"/>
            <a:ext cx="4648200" cy="4724400"/>
          </a:xfrm>
        </p:spPr>
        <p:txBody>
          <a:bodyPr>
            <a:normAutofit fontScale="92500" lnSpcReduction="20000"/>
          </a:bodyPr>
          <a:lstStyle/>
          <a:p>
            <a:pPr marL="0" indent="0">
              <a:buNone/>
            </a:pPr>
            <a:r>
              <a:rPr lang="en-US" sz="3600" dirty="0"/>
              <a:t>The imposition of racial segregation had to be so complete, so total that the negro himself would come to accept it as the natural order.  He would find the “colored only” door on his own and if it did not exist he would ask for one. </a:t>
            </a:r>
          </a:p>
          <a:p>
            <a:endParaRPr lang="en-US" sz="3600" dirty="0"/>
          </a:p>
        </p:txBody>
      </p:sp>
    </p:spTree>
    <p:extLst>
      <p:ext uri="{BB962C8B-B14F-4D97-AF65-F5344CB8AC3E}">
        <p14:creationId xmlns:p14="http://schemas.microsoft.com/office/powerpoint/2010/main" val="138830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Segregated Restaurant, Memphis, Tennessee, 1920</a:t>
            </a:r>
          </a:p>
        </p:txBody>
      </p:sp>
      <p:pic>
        <p:nvPicPr>
          <p:cNvPr id="34818" name="Picture 2" descr="C:\Users\User\Desktop\Ratford's Cafe, White and Colored Entrances (public domain).jpg"/>
          <p:cNvPicPr>
            <a:picLocks noGrp="1" noChangeAspect="1" noChangeArrowheads="1"/>
          </p:cNvPicPr>
          <p:nvPr>
            <p:ph idx="1"/>
          </p:nvPr>
        </p:nvPicPr>
        <p:blipFill>
          <a:blip r:embed="rId2" cstate="print"/>
          <a:srcRect/>
          <a:stretch>
            <a:fillRect/>
          </a:stretch>
        </p:blipFill>
        <p:spPr bwMode="auto">
          <a:xfrm>
            <a:off x="533400" y="1676400"/>
            <a:ext cx="7897606" cy="5181600"/>
          </a:xfrm>
          <a:prstGeom prst="rect">
            <a:avLst/>
          </a:prstGeom>
          <a:noFill/>
        </p:spPr>
      </p:pic>
    </p:spTree>
    <p:extLst>
      <p:ext uri="{BB962C8B-B14F-4D97-AF65-F5344CB8AC3E}">
        <p14:creationId xmlns:p14="http://schemas.microsoft.com/office/powerpoint/2010/main" val="3219030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295399"/>
          </a:xfrm>
        </p:spPr>
        <p:txBody>
          <a:bodyPr/>
          <a:lstStyle/>
          <a:p>
            <a:r>
              <a:rPr lang="en-US" sz="3200" dirty="0"/>
              <a:t>Segregated Hotel, New York City, ca. 1920</a:t>
            </a:r>
            <a:br>
              <a:rPr lang="en-US" sz="3200" dirty="0"/>
            </a:br>
            <a:r>
              <a:rPr lang="en-US" sz="3200" dirty="0"/>
              <a:t>Segregated Waiting Room, Chicago, ca. 1924</a:t>
            </a:r>
          </a:p>
        </p:txBody>
      </p:sp>
      <p:pic>
        <p:nvPicPr>
          <p:cNvPr id="32770" name="Picture 2" descr="C:\Users\User\Desktop\Hotel Clark (Colored Only) New York City, 1920.jpg"/>
          <p:cNvPicPr>
            <a:picLocks noGrp="1" noChangeAspect="1" noChangeArrowheads="1"/>
          </p:cNvPicPr>
          <p:nvPr>
            <p:ph idx="1"/>
          </p:nvPr>
        </p:nvPicPr>
        <p:blipFill>
          <a:blip r:embed="rId2" cstate="print"/>
          <a:srcRect/>
          <a:stretch>
            <a:fillRect/>
          </a:stretch>
        </p:blipFill>
        <p:spPr bwMode="auto">
          <a:xfrm>
            <a:off x="381000" y="1428070"/>
            <a:ext cx="3810000" cy="5429929"/>
          </a:xfrm>
          <a:prstGeom prst="rect">
            <a:avLst/>
          </a:prstGeom>
          <a:noFill/>
        </p:spPr>
      </p:pic>
      <p:pic>
        <p:nvPicPr>
          <p:cNvPr id="32771" name="Picture 3" descr="C:\Users\User\Desktop\White Only Sign, Chicago, ca. 1920 (public domain).jpg"/>
          <p:cNvPicPr>
            <a:picLocks noChangeAspect="1" noChangeArrowheads="1"/>
          </p:cNvPicPr>
          <p:nvPr/>
        </p:nvPicPr>
        <p:blipFill>
          <a:blip r:embed="rId3" cstate="print"/>
          <a:srcRect/>
          <a:stretch>
            <a:fillRect/>
          </a:stretch>
        </p:blipFill>
        <p:spPr bwMode="auto">
          <a:xfrm>
            <a:off x="4876800" y="1375258"/>
            <a:ext cx="3709988" cy="548274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752599"/>
          </a:xfrm>
        </p:spPr>
        <p:txBody>
          <a:bodyPr/>
          <a:lstStyle/>
          <a:p>
            <a:r>
              <a:rPr lang="en-US" sz="3600" dirty="0"/>
              <a:t>Segregation Signs: </a:t>
            </a:r>
            <a:br>
              <a:rPr lang="en-US" sz="2800" dirty="0"/>
            </a:br>
            <a:r>
              <a:rPr lang="en-US" sz="2800" dirty="0"/>
              <a:t>Lincoln, Nebraska, ca. 1900</a:t>
            </a:r>
            <a:br>
              <a:rPr lang="en-US" sz="2800" dirty="0"/>
            </a:br>
            <a:r>
              <a:rPr lang="en-US" sz="2800" dirty="0"/>
              <a:t>New Orleans, ca. 1905</a:t>
            </a:r>
          </a:p>
        </p:txBody>
      </p:sp>
      <p:pic>
        <p:nvPicPr>
          <p:cNvPr id="33794" name="Picture 2" descr="C:\Users\User\Desktop\Sign for Whites Only Telephone Booth, Lincoln, Nebraska, 1900 (public domain).jpg"/>
          <p:cNvPicPr>
            <a:picLocks noGrp="1" noChangeAspect="1" noChangeArrowheads="1"/>
          </p:cNvPicPr>
          <p:nvPr>
            <p:ph idx="1"/>
          </p:nvPr>
        </p:nvPicPr>
        <p:blipFill>
          <a:blip r:embed="rId2" cstate="print"/>
          <a:srcRect/>
          <a:stretch>
            <a:fillRect/>
          </a:stretch>
        </p:blipFill>
        <p:spPr bwMode="auto">
          <a:xfrm>
            <a:off x="-1" y="2133600"/>
            <a:ext cx="5242373" cy="2712720"/>
          </a:xfrm>
          <a:prstGeom prst="rect">
            <a:avLst/>
          </a:prstGeom>
          <a:noFill/>
        </p:spPr>
      </p:pic>
      <p:pic>
        <p:nvPicPr>
          <p:cNvPr id="33795" name="Picture 3" descr="C:\Users\User\Desktop\Colored Waiting Room (public domain).bmp"/>
          <p:cNvPicPr>
            <a:picLocks noChangeAspect="1" noChangeArrowheads="1"/>
          </p:cNvPicPr>
          <p:nvPr/>
        </p:nvPicPr>
        <p:blipFill>
          <a:blip r:embed="rId3" cstate="print"/>
          <a:srcRect/>
          <a:stretch>
            <a:fillRect/>
          </a:stretch>
        </p:blipFill>
        <p:spPr bwMode="auto">
          <a:xfrm>
            <a:off x="5326743" y="2133600"/>
            <a:ext cx="3817257" cy="400812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endParaRPr lang="en-US"/>
          </a:p>
        </p:txBody>
      </p:sp>
      <p:pic>
        <p:nvPicPr>
          <p:cNvPr id="26627" name="Picture 3" descr="Jim Crow Coca Cola"/>
          <p:cNvPicPr>
            <a:picLocks noGrp="1" noChangeAspect="1" noChangeArrowheads="1"/>
          </p:cNvPicPr>
          <p:nvPr>
            <p:ph idx="1"/>
          </p:nvPr>
        </p:nvPicPr>
        <p:blipFill>
          <a:blip r:embed="rId2" cstate="print"/>
          <a:srcRect/>
          <a:stretch>
            <a:fillRect/>
          </a:stretch>
        </p:blipFill>
        <p:spPr>
          <a:xfrm>
            <a:off x="0" y="381000"/>
            <a:ext cx="9144000" cy="6251575"/>
          </a:xfr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143000"/>
          </a:xfrm>
        </p:spPr>
        <p:txBody>
          <a:bodyPr/>
          <a:lstStyle/>
          <a:p>
            <a:r>
              <a:rPr lang="en-US" sz="3600" dirty="0"/>
              <a:t>Segregated Education:</a:t>
            </a:r>
            <a:br>
              <a:rPr lang="en-US" sz="3600" dirty="0"/>
            </a:br>
            <a:r>
              <a:rPr lang="en-US" sz="3600" dirty="0"/>
              <a:t>Rural Black School in Georgia, 1910</a:t>
            </a:r>
          </a:p>
        </p:txBody>
      </p:sp>
      <p:pic>
        <p:nvPicPr>
          <p:cNvPr id="31746" name="Picture 2" descr="C:\Users\User\Desktop\Home Schooling at the Dawn of the 21st Century (Library of Congress).jpg"/>
          <p:cNvPicPr>
            <a:picLocks noGrp="1" noChangeAspect="1" noChangeArrowheads="1"/>
          </p:cNvPicPr>
          <p:nvPr>
            <p:ph idx="1"/>
          </p:nvPr>
        </p:nvPicPr>
        <p:blipFill>
          <a:blip r:embed="rId2" cstate="print"/>
          <a:srcRect/>
          <a:stretch>
            <a:fillRect/>
          </a:stretch>
        </p:blipFill>
        <p:spPr bwMode="auto">
          <a:xfrm>
            <a:off x="1489086" y="1288822"/>
            <a:ext cx="6207114" cy="556917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2" name="Rectangle 8"/>
          <p:cNvSpPr>
            <a:spLocks noGrp="1" noChangeArrowheads="1"/>
          </p:cNvSpPr>
          <p:nvPr>
            <p:ph type="title"/>
          </p:nvPr>
        </p:nvSpPr>
        <p:spPr>
          <a:xfrm>
            <a:off x="0" y="277813"/>
            <a:ext cx="9144000" cy="941387"/>
          </a:xfrm>
        </p:spPr>
        <p:txBody>
          <a:bodyPr/>
          <a:lstStyle/>
          <a:p>
            <a:pPr eaLnBrk="1" hangingPunct="1">
              <a:defRPr/>
            </a:pPr>
            <a:r>
              <a:rPr lang="en-US" sz="3200"/>
              <a:t>The “One Drop” Rule:</a:t>
            </a:r>
            <a:br>
              <a:rPr lang="en-US" sz="3200"/>
            </a:br>
            <a:r>
              <a:rPr lang="en-US" sz="2800"/>
              <a:t>Walter F. White, NAACP Leader</a:t>
            </a:r>
            <a:br>
              <a:rPr lang="en-US" sz="2800"/>
            </a:br>
            <a:r>
              <a:rPr lang="en-US" sz="2800"/>
              <a:t>Three Harlem Women, ca. 1925</a:t>
            </a:r>
          </a:p>
        </p:txBody>
      </p:sp>
      <p:pic>
        <p:nvPicPr>
          <p:cNvPr id="27651" name="Picture 4" descr="Walter Francis White (Library of Congress)"/>
          <p:cNvPicPr>
            <a:picLocks noGrp="1" noChangeAspect="1" noChangeArrowheads="1"/>
          </p:cNvPicPr>
          <p:nvPr>
            <p:ph sz="half" idx="1"/>
          </p:nvPr>
        </p:nvPicPr>
        <p:blipFill>
          <a:blip r:embed="rId2" cstate="print"/>
          <a:srcRect/>
          <a:stretch>
            <a:fillRect/>
          </a:stretch>
        </p:blipFill>
        <p:spPr>
          <a:xfrm>
            <a:off x="300038" y="1447800"/>
            <a:ext cx="3935412" cy="5410200"/>
          </a:xfrm>
          <a:noFill/>
        </p:spPr>
      </p:pic>
      <p:pic>
        <p:nvPicPr>
          <p:cNvPr id="27652" name="Picture 7" descr="Harlem Women Strolling on 7th Avenue, ca"/>
          <p:cNvPicPr>
            <a:picLocks noGrp="1" noChangeAspect="1" noChangeArrowheads="1"/>
          </p:cNvPicPr>
          <p:nvPr>
            <p:ph sz="half" idx="2"/>
          </p:nvPr>
        </p:nvPicPr>
        <p:blipFill>
          <a:blip r:embed="rId3" cstate="print"/>
          <a:srcRect/>
          <a:stretch>
            <a:fillRect/>
          </a:stretch>
        </p:blipFill>
        <p:spPr>
          <a:xfrm>
            <a:off x="5033963" y="1447800"/>
            <a:ext cx="3898900" cy="5410200"/>
          </a:xfr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2" name="Rectangle 8"/>
          <p:cNvSpPr>
            <a:spLocks noGrp="1" noChangeArrowheads="1"/>
          </p:cNvSpPr>
          <p:nvPr>
            <p:ph type="title"/>
          </p:nvPr>
        </p:nvSpPr>
        <p:spPr>
          <a:xfrm>
            <a:off x="0" y="277813"/>
            <a:ext cx="9144000" cy="941387"/>
          </a:xfrm>
        </p:spPr>
        <p:txBody>
          <a:bodyPr/>
          <a:lstStyle/>
          <a:p>
            <a:pPr eaLnBrk="1" hangingPunct="1">
              <a:defRPr/>
            </a:pPr>
            <a:r>
              <a:rPr lang="en-US" sz="3200" dirty="0"/>
              <a:t>The “One Drop” Rule:</a:t>
            </a:r>
            <a:br>
              <a:rPr lang="en-US" sz="3200" dirty="0"/>
            </a:br>
            <a:r>
              <a:rPr lang="en-US" sz="3200" dirty="0"/>
              <a:t>Barbara Fields on the One Drop Rule</a:t>
            </a:r>
            <a:br>
              <a:rPr lang="en-US" sz="2800" dirty="0"/>
            </a:br>
            <a:endParaRPr lang="en-US" sz="2800" dirty="0"/>
          </a:p>
        </p:txBody>
      </p:sp>
      <p:pic>
        <p:nvPicPr>
          <p:cNvPr id="27652" name="Picture 7" descr="Harlem Women Strolling on 7th Avenue, ca"/>
          <p:cNvPicPr>
            <a:picLocks noGrp="1" noChangeAspect="1" noChangeArrowheads="1"/>
          </p:cNvPicPr>
          <p:nvPr>
            <p:ph sz="half" idx="2"/>
          </p:nvPr>
        </p:nvPicPr>
        <p:blipFill>
          <a:blip r:embed="rId2" cstate="print"/>
          <a:srcRect/>
          <a:stretch>
            <a:fillRect/>
          </a:stretch>
        </p:blipFill>
        <p:spPr>
          <a:xfrm>
            <a:off x="5033963" y="1447800"/>
            <a:ext cx="3898900" cy="5410200"/>
          </a:xfrm>
          <a:noFill/>
        </p:spPr>
      </p:pic>
      <p:sp>
        <p:nvSpPr>
          <p:cNvPr id="5" name="Content Placeholder 4"/>
          <p:cNvSpPr>
            <a:spLocks noGrp="1"/>
          </p:cNvSpPr>
          <p:nvPr>
            <p:ph sz="half" idx="1"/>
          </p:nvPr>
        </p:nvSpPr>
        <p:spPr/>
        <p:txBody>
          <a:bodyPr/>
          <a:lstStyle/>
          <a:p>
            <a:pPr>
              <a:buNone/>
            </a:pPr>
            <a:r>
              <a:rPr lang="en-US" dirty="0"/>
              <a:t>    Because of the “one drop” rule, only in the United States could a white woman give birth to a “black” child but a black woman could never give birth to a “white” child.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endParaRPr lang="en-US"/>
          </a:p>
        </p:txBody>
      </p:sp>
      <p:pic>
        <p:nvPicPr>
          <p:cNvPr id="28675" name="Picture 3" descr="Lynching Chart (Ciment, ATLAS OF AA HIST, 120)"/>
          <p:cNvPicPr>
            <a:picLocks noGrp="1" noChangeAspect="1" noChangeArrowheads="1"/>
          </p:cNvPicPr>
          <p:nvPr>
            <p:ph idx="1"/>
          </p:nvPr>
        </p:nvPicPr>
        <p:blipFill>
          <a:blip r:embed="rId2" cstate="print"/>
          <a:srcRect/>
          <a:stretch>
            <a:fillRect/>
          </a:stretch>
        </p:blipFill>
        <p:spPr>
          <a:xfrm>
            <a:off x="0" y="990600"/>
            <a:ext cx="9144000" cy="5059363"/>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407987"/>
          </a:xfrm>
        </p:spPr>
        <p:txBody>
          <a:bodyPr/>
          <a:lstStyle/>
          <a:p>
            <a:r>
              <a:rPr lang="en-US" sz="4000" dirty="0"/>
              <a:t>Duluth, Minnesota Lynching, 1920</a:t>
            </a:r>
          </a:p>
        </p:txBody>
      </p:sp>
      <p:pic>
        <p:nvPicPr>
          <p:cNvPr id="31746" name="Picture 2" descr="C:\Users\Best Buy\Desktop\Duluth, Minnesota Lynching.jpg"/>
          <p:cNvPicPr>
            <a:picLocks noGrp="1" noChangeAspect="1" noChangeArrowheads="1"/>
          </p:cNvPicPr>
          <p:nvPr>
            <p:ph idx="1"/>
          </p:nvPr>
        </p:nvPicPr>
        <p:blipFill>
          <a:blip r:embed="rId2" cstate="print"/>
          <a:srcRect/>
          <a:stretch>
            <a:fillRect/>
          </a:stretch>
        </p:blipFill>
        <p:spPr bwMode="auto">
          <a:xfrm>
            <a:off x="914400" y="990600"/>
            <a:ext cx="7265773" cy="58674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914400"/>
          </a:xfrm>
        </p:spPr>
        <p:txBody>
          <a:bodyPr/>
          <a:lstStyle/>
          <a:p>
            <a:r>
              <a:rPr lang="en-US" sz="3600" dirty="0"/>
              <a:t>Black Woman Lynched in Oklahoma</a:t>
            </a:r>
          </a:p>
        </p:txBody>
      </p:sp>
      <p:pic>
        <p:nvPicPr>
          <p:cNvPr id="32770" name="Picture 2" descr="C:\Users\Best Buy\Desktop\Lynched Black Woman.jpg"/>
          <p:cNvPicPr>
            <a:picLocks noGrp="1" noChangeAspect="1" noChangeArrowheads="1"/>
          </p:cNvPicPr>
          <p:nvPr>
            <p:ph idx="1"/>
          </p:nvPr>
        </p:nvPicPr>
        <p:blipFill>
          <a:blip r:embed="rId2" cstate="print"/>
          <a:srcRect/>
          <a:stretch>
            <a:fillRect/>
          </a:stretch>
        </p:blipFill>
        <p:spPr bwMode="auto">
          <a:xfrm>
            <a:off x="2286000" y="990600"/>
            <a:ext cx="4708589" cy="58674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5"/>
          <p:cNvSpPr>
            <a:spLocks noGrp="1" noChangeArrowheads="1"/>
          </p:cNvSpPr>
          <p:nvPr>
            <p:ph type="title"/>
          </p:nvPr>
        </p:nvSpPr>
        <p:spPr/>
        <p:txBody>
          <a:bodyPr/>
          <a:lstStyle/>
          <a:p>
            <a:pPr eaLnBrk="1" hangingPunct="1">
              <a:defRPr/>
            </a:pPr>
            <a:r>
              <a:rPr lang="en-US" dirty="0"/>
              <a:t>Lynching as Public Spectacle:</a:t>
            </a:r>
            <a:br>
              <a:rPr lang="en-US" dirty="0"/>
            </a:br>
            <a:r>
              <a:rPr lang="en-US" dirty="0"/>
              <a:t>A lynching in Paris, Texas, 1892</a:t>
            </a:r>
          </a:p>
        </p:txBody>
      </p:sp>
      <p:pic>
        <p:nvPicPr>
          <p:cNvPr id="30723" name="Picture 4" descr="Crowd of 10,000 view lynching of Henry Smith, Paris Texas, 1893 (GML)"/>
          <p:cNvPicPr>
            <a:picLocks noGrp="1" noChangeAspect="1" noChangeArrowheads="1"/>
          </p:cNvPicPr>
          <p:nvPr>
            <p:ph idx="1"/>
          </p:nvPr>
        </p:nvPicPr>
        <p:blipFill>
          <a:blip r:embed="rId2" cstate="print"/>
          <a:srcRect/>
          <a:stretch>
            <a:fillRect/>
          </a:stretch>
        </p:blipFill>
        <p:spPr>
          <a:xfrm>
            <a:off x="0" y="1676400"/>
            <a:ext cx="9144000" cy="6724650"/>
          </a:xfr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5"/>
          <p:cNvSpPr>
            <a:spLocks noGrp="1" noChangeArrowheads="1"/>
          </p:cNvSpPr>
          <p:nvPr>
            <p:ph type="title"/>
          </p:nvPr>
        </p:nvSpPr>
        <p:spPr/>
        <p:txBody>
          <a:bodyPr/>
          <a:lstStyle/>
          <a:p>
            <a:pPr eaLnBrk="1" hangingPunct="1">
              <a:defRPr/>
            </a:pPr>
            <a:r>
              <a:rPr lang="en-US" sz="4000"/>
              <a:t>The Wilmington Race Riot, 1898</a:t>
            </a:r>
          </a:p>
        </p:txBody>
      </p:sp>
      <p:pic>
        <p:nvPicPr>
          <p:cNvPr id="31747" name="Picture 4" descr="Wilmington Race Riot, 1898"/>
          <p:cNvPicPr>
            <a:picLocks noGrp="1" noChangeAspect="1" noChangeArrowheads="1"/>
          </p:cNvPicPr>
          <p:nvPr>
            <p:ph idx="1"/>
          </p:nvPr>
        </p:nvPicPr>
        <p:blipFill>
          <a:blip r:embed="rId2" cstate="print"/>
          <a:srcRect/>
          <a:stretch>
            <a:fillRect/>
          </a:stretch>
        </p:blipFill>
        <p:spPr>
          <a:xfrm>
            <a:off x="0" y="1600200"/>
            <a:ext cx="9144000" cy="4572000"/>
          </a:xfr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Rectangle 5"/>
          <p:cNvSpPr>
            <a:spLocks noGrp="1" noChangeArrowheads="1"/>
          </p:cNvSpPr>
          <p:nvPr>
            <p:ph type="title"/>
          </p:nvPr>
        </p:nvSpPr>
        <p:spPr/>
        <p:txBody>
          <a:bodyPr/>
          <a:lstStyle/>
          <a:p>
            <a:pPr eaLnBrk="1" hangingPunct="1">
              <a:defRPr/>
            </a:pPr>
            <a:r>
              <a:rPr lang="en-US" sz="4000"/>
              <a:t>The Global Nexus:</a:t>
            </a:r>
            <a:br>
              <a:rPr lang="en-US" sz="4000"/>
            </a:br>
            <a:r>
              <a:rPr lang="en-US" sz="4000"/>
              <a:t>Racism and Colonialism</a:t>
            </a:r>
          </a:p>
        </p:txBody>
      </p:sp>
      <p:pic>
        <p:nvPicPr>
          <p:cNvPr id="32772" name="Picture 7" descr="European and American Troops at the Sacred Gate, Emperor's Palace, 1900 During Boxer Rebellion (AP)"/>
          <p:cNvPicPr>
            <a:picLocks noGrp="1" noChangeAspect="1" noChangeArrowheads="1"/>
          </p:cNvPicPr>
          <p:nvPr>
            <p:ph sz="half" idx="2"/>
          </p:nvPr>
        </p:nvPicPr>
        <p:blipFill>
          <a:blip r:embed="rId2" cstate="print"/>
          <a:srcRect/>
          <a:stretch>
            <a:fillRect/>
          </a:stretch>
        </p:blipFill>
        <p:spPr>
          <a:xfrm>
            <a:off x="5486400" y="1752600"/>
            <a:ext cx="3859213" cy="4038600"/>
          </a:xfrm>
          <a:noFill/>
        </p:spPr>
      </p:pic>
      <p:pic>
        <p:nvPicPr>
          <p:cNvPr id="31746" name="Picture 2" descr="C:\Users\User\Desktop\Map of Colonial Africa in 1914.jpg"/>
          <p:cNvPicPr>
            <a:picLocks noGrp="1" noChangeAspect="1" noChangeArrowheads="1"/>
          </p:cNvPicPr>
          <p:nvPr>
            <p:ph sz="half" idx="1"/>
          </p:nvPr>
        </p:nvPicPr>
        <p:blipFill>
          <a:blip r:embed="rId3" cstate="print"/>
          <a:srcRect/>
          <a:stretch>
            <a:fillRect/>
          </a:stretch>
        </p:blipFill>
        <p:spPr bwMode="auto">
          <a:xfrm>
            <a:off x="237437" y="1765067"/>
            <a:ext cx="4896063" cy="5092933"/>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lstStyle/>
          <a:p>
            <a:pPr>
              <a:defRPr/>
            </a:pPr>
            <a:r>
              <a:rPr lang="en-US" sz="2800" dirty="0"/>
              <a:t>Indiana Senator Albert Beveridge’s Speech on Expansion Before the U.S. Senate, January 9, 1900</a:t>
            </a:r>
          </a:p>
        </p:txBody>
      </p:sp>
      <p:sp>
        <p:nvSpPr>
          <p:cNvPr id="5" name="Content Placeholder 4"/>
          <p:cNvSpPr>
            <a:spLocks noGrp="1"/>
          </p:cNvSpPr>
          <p:nvPr>
            <p:ph idx="1"/>
          </p:nvPr>
        </p:nvSpPr>
        <p:spPr>
          <a:xfrm>
            <a:off x="-228600" y="1219200"/>
            <a:ext cx="9372600" cy="4911725"/>
          </a:xfrm>
        </p:spPr>
        <p:txBody>
          <a:bodyPr/>
          <a:lstStyle/>
          <a:p>
            <a:pPr>
              <a:buFont typeface="Wingdings" pitchFamily="2" charset="2"/>
              <a:buNone/>
              <a:defRPr/>
            </a:pPr>
            <a:r>
              <a:rPr lang="en-US" sz="2400" dirty="0"/>
              <a:t>	</a:t>
            </a:r>
            <a:r>
              <a:rPr lang="en-US" sz="2000" dirty="0"/>
              <a:t>Mr. President, the times call for candor.  The Philippines are ours forever… And just beyond the Philippines are China’s illimitable markets.  We will not retreat from either…. We will not abandon our opportunity in the Orient.  We will not renounce our part in the mission of our race…of the civilization of the world.  God has marked us as His chosen people…to lead in the regeneration of the world.</a:t>
            </a:r>
          </a:p>
          <a:p>
            <a:pPr>
              <a:buFont typeface="Wingdings" pitchFamily="2" charset="2"/>
              <a:buNone/>
              <a:defRPr/>
            </a:pPr>
            <a:endParaRPr lang="en-US" sz="2000" dirty="0"/>
          </a:p>
          <a:p>
            <a:pPr>
              <a:buFont typeface="Wingdings" pitchFamily="2" charset="2"/>
              <a:buNone/>
              <a:defRPr/>
            </a:pPr>
            <a:r>
              <a:rPr lang="en-US" sz="2000" dirty="0"/>
              <a:t>	Mr. President, this question is deeper than any question of party politics… isolated policy…[or] constitutional power.  It is elemental.  It is racial.  God has not been preparing the English-speaking and Teutonic peoples for a thousand years for nothing but vain and idle self-contemplation and self admiration.  No!  He has made us the master organizers of the world to establish system where chaos reigns…. He has made us adept in government that we may administer government among savages and senile peoples…. This is the divine mission of America, and it holds for us all the profit, all the glory, all the happiness possible to man….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1219200"/>
          </a:xfrm>
        </p:spPr>
        <p:txBody>
          <a:bodyPr/>
          <a:lstStyle/>
          <a:p>
            <a:pPr>
              <a:defRPr/>
            </a:pPr>
            <a:r>
              <a:rPr lang="en-US" sz="4000" dirty="0"/>
              <a:t>National Origins Act  (1924) Quota</a:t>
            </a:r>
            <a:br>
              <a:rPr lang="en-US" dirty="0"/>
            </a:br>
            <a:r>
              <a:rPr lang="en-US" sz="3200" dirty="0"/>
              <a:t>Total Number of Immigrants, 164,667 per year</a:t>
            </a:r>
          </a:p>
        </p:txBody>
      </p:sp>
      <p:sp>
        <p:nvSpPr>
          <p:cNvPr id="3" name="Text Placeholder 2"/>
          <p:cNvSpPr>
            <a:spLocks noGrp="1"/>
          </p:cNvSpPr>
          <p:nvPr>
            <p:ph idx="1"/>
          </p:nvPr>
        </p:nvSpPr>
        <p:spPr>
          <a:xfrm>
            <a:off x="457200" y="1371600"/>
            <a:ext cx="8229600" cy="5486400"/>
          </a:xfrm>
        </p:spPr>
        <p:txBody>
          <a:bodyPr/>
          <a:lstStyle/>
          <a:p>
            <a:pPr>
              <a:buFont typeface="Wingdings" pitchFamily="2" charset="2"/>
              <a:buNone/>
              <a:defRPr/>
            </a:pPr>
            <a:r>
              <a:rPr lang="en-US" sz="2400" i="1" dirty="0"/>
              <a:t>Regions:</a:t>
            </a:r>
          </a:p>
          <a:p>
            <a:pPr>
              <a:buFont typeface="Wingdings" pitchFamily="2" charset="2"/>
              <a:buNone/>
              <a:defRPr/>
            </a:pPr>
            <a:r>
              <a:rPr lang="en-US" sz="2400" dirty="0"/>
              <a:t>	Northwest Europe			    142,483</a:t>
            </a:r>
            <a:br>
              <a:rPr lang="en-US" sz="2400" dirty="0"/>
            </a:br>
            <a:r>
              <a:rPr lang="en-US" sz="2400" dirty="0"/>
              <a:t>Southern &amp; Eastern Europe	      	      18,439</a:t>
            </a:r>
          </a:p>
          <a:p>
            <a:pPr>
              <a:buFont typeface="Wingdings" pitchFamily="2" charset="2"/>
              <a:buNone/>
              <a:defRPr/>
            </a:pPr>
            <a:r>
              <a:rPr lang="en-US" sz="2400" dirty="0"/>
              <a:t>	Rest of the World			                   3,745</a:t>
            </a:r>
          </a:p>
          <a:p>
            <a:pPr>
              <a:buFont typeface="Wingdings" pitchFamily="2" charset="2"/>
              <a:buNone/>
              <a:defRPr/>
            </a:pPr>
            <a:r>
              <a:rPr lang="en-US" sz="2400" i="1" dirty="0"/>
              <a:t>Individual Nations</a:t>
            </a:r>
          </a:p>
          <a:p>
            <a:pPr>
              <a:buFont typeface="Wingdings" pitchFamily="2" charset="2"/>
              <a:buNone/>
              <a:defRPr/>
            </a:pPr>
            <a:r>
              <a:rPr lang="en-US" sz="2400" dirty="0"/>
              <a:t>	Germany	         			                 51,227</a:t>
            </a:r>
          </a:p>
          <a:p>
            <a:pPr>
              <a:buFont typeface="Wingdings" pitchFamily="2" charset="2"/>
              <a:buNone/>
              <a:defRPr/>
            </a:pPr>
            <a:r>
              <a:rPr lang="en-US" sz="2400" dirty="0"/>
              <a:t>	Ireland					      28,567</a:t>
            </a:r>
            <a:br>
              <a:rPr lang="en-US" sz="2400" dirty="0"/>
            </a:br>
            <a:r>
              <a:rPr lang="en-US" sz="2400" dirty="0"/>
              <a:t>France					        3,954 </a:t>
            </a:r>
          </a:p>
          <a:p>
            <a:pPr>
              <a:buFont typeface="Wingdings" pitchFamily="2" charset="2"/>
              <a:buNone/>
              <a:defRPr/>
            </a:pPr>
            <a:r>
              <a:rPr lang="en-US" sz="2400" dirty="0"/>
              <a:t>	Italy			   			        3,845</a:t>
            </a:r>
          </a:p>
          <a:p>
            <a:pPr>
              <a:buFont typeface="Wingdings" pitchFamily="2" charset="2"/>
              <a:buNone/>
              <a:defRPr/>
            </a:pPr>
            <a:r>
              <a:rPr lang="en-US" sz="2400" dirty="0"/>
              <a:t>	Hungary					           473</a:t>
            </a:r>
            <a:br>
              <a:rPr lang="en-US" sz="2400" dirty="0"/>
            </a:br>
            <a:r>
              <a:rPr lang="en-US" sz="2400" dirty="0"/>
              <a:t>Greece						100</a:t>
            </a:r>
          </a:p>
          <a:p>
            <a:pPr>
              <a:buFont typeface="Wingdings" pitchFamily="2" charset="2"/>
              <a:buNone/>
              <a:defRPr/>
            </a:pPr>
            <a:r>
              <a:rPr lang="en-US" sz="2400" dirty="0"/>
              <a:t>    All of Africa			                   1,120</a:t>
            </a:r>
            <a:br>
              <a:rPr lang="en-US" sz="2400" dirty="0"/>
            </a:br>
            <a:r>
              <a:rPr lang="en-US" sz="2400" dirty="0"/>
              <a:t>All of East Asia					    0   </a:t>
            </a:r>
          </a:p>
          <a:p>
            <a:pPr>
              <a:defRPr/>
            </a:pPr>
            <a:endParaRPr lang="en-US"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Grp="1" noChangeArrowheads="1"/>
          </p:cNvSpPr>
          <p:nvPr>
            <p:ph type="title"/>
          </p:nvPr>
        </p:nvSpPr>
        <p:spPr>
          <a:xfrm>
            <a:off x="0" y="0"/>
            <a:ext cx="9144000" cy="533400"/>
          </a:xfrm>
        </p:spPr>
        <p:txBody>
          <a:bodyPr/>
          <a:lstStyle/>
          <a:p>
            <a:pPr eaLnBrk="1" hangingPunct="1">
              <a:defRPr/>
            </a:pPr>
            <a:r>
              <a:rPr lang="en-US" sz="4000"/>
              <a:t>A European-Dominated World, 1900</a:t>
            </a:r>
          </a:p>
        </p:txBody>
      </p:sp>
      <p:pic>
        <p:nvPicPr>
          <p:cNvPr id="33795" name="Picture 4" descr="Europe's Global Domination in 1900 (Strayer, Making of the Modern World, p"/>
          <p:cNvPicPr>
            <a:picLocks noGrp="1" noChangeAspect="1" noChangeArrowheads="1"/>
          </p:cNvPicPr>
          <p:nvPr>
            <p:ph idx="1"/>
          </p:nvPr>
        </p:nvPicPr>
        <p:blipFill>
          <a:blip r:embed="rId2" cstate="print"/>
          <a:srcRect/>
          <a:stretch>
            <a:fillRect/>
          </a:stretch>
        </p:blipFill>
        <p:spPr>
          <a:xfrm>
            <a:off x="0" y="990600"/>
            <a:ext cx="9144000" cy="5351463"/>
          </a:xfr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User\Desktop\B.T. Washington Memorial.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3447"/>
            <a:ext cx="430524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6795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200" dirty="0"/>
              <a:t>Slow, Steady Progress:</a:t>
            </a:r>
            <a:br>
              <a:rPr lang="en-US" sz="3200" dirty="0"/>
            </a:br>
            <a:r>
              <a:rPr lang="en-US" sz="2800" dirty="0"/>
              <a:t>Hampton Student Helping Ex-Slaves Learn to Read</a:t>
            </a:r>
          </a:p>
        </p:txBody>
      </p:sp>
      <p:pic>
        <p:nvPicPr>
          <p:cNvPr id="31746" name="Picture 2" descr="C:\Users\Taylor\Pictures\321 Illustrations\321, African American History, 1861-1900\Hampton Student Teaching Freedpeople ot Read, ca. 1880.jpg"/>
          <p:cNvPicPr>
            <a:picLocks noGrp="1" noChangeAspect="1" noChangeArrowheads="1"/>
          </p:cNvPicPr>
          <p:nvPr>
            <p:ph idx="1"/>
          </p:nvPr>
        </p:nvPicPr>
        <p:blipFill>
          <a:blip r:embed="rId2" cstate="print"/>
          <a:srcRect/>
          <a:stretch>
            <a:fillRect/>
          </a:stretch>
        </p:blipFill>
        <p:spPr bwMode="auto">
          <a:xfrm>
            <a:off x="990600" y="1524000"/>
            <a:ext cx="7424854" cy="53340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2787"/>
          </a:xfrm>
        </p:spPr>
        <p:txBody>
          <a:bodyPr/>
          <a:lstStyle/>
          <a:p>
            <a:br>
              <a:rPr lang="en-US" sz="2800" dirty="0"/>
            </a:br>
            <a:r>
              <a:rPr lang="en-US" sz="2800" dirty="0"/>
              <a:t>The Politics of Respectability:</a:t>
            </a:r>
            <a:br>
              <a:rPr lang="en-US" sz="2800" dirty="0"/>
            </a:br>
            <a:r>
              <a:rPr lang="en-US" sz="2800" dirty="0"/>
              <a:t>Middle Class Black Family in Atlanta, Georgia, ca. 1890</a:t>
            </a:r>
          </a:p>
        </p:txBody>
      </p:sp>
      <p:pic>
        <p:nvPicPr>
          <p:cNvPr id="32770" name="Picture 2" descr="C:\Users\Taylor\Pictures\321 Illustrations\321, African American History, 1861-1900\Middle Class African Americans, 1895, A Hampton Institute Graduate and His Family Dining.jpg"/>
          <p:cNvPicPr>
            <a:picLocks noGrp="1" noChangeAspect="1" noChangeArrowheads="1"/>
          </p:cNvPicPr>
          <p:nvPr>
            <p:ph idx="1"/>
          </p:nvPr>
        </p:nvPicPr>
        <p:blipFill>
          <a:blip r:embed="rId2" cstate="print"/>
          <a:srcRect/>
          <a:stretch>
            <a:fillRect/>
          </a:stretch>
        </p:blipFill>
        <p:spPr bwMode="auto">
          <a:xfrm>
            <a:off x="457200" y="1143000"/>
            <a:ext cx="8225685" cy="60198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pPr eaLnBrk="1" hangingPunct="1">
              <a:defRPr/>
            </a:pPr>
            <a:r>
              <a:rPr lang="en-US" sz="3200" dirty="0"/>
              <a:t>James Sakamoto and the Japanese American Citizen’s League (Seattle Convention, 1930)</a:t>
            </a:r>
          </a:p>
        </p:txBody>
      </p:sp>
      <p:pic>
        <p:nvPicPr>
          <p:cNvPr id="34819" name="Picture 2" descr="C:\Users\Best Buy\Pictures\313 Illustrations\Seattle-PNW-Chinese &amp; Japanese\The Japanese Internment, 1942-1945\James Sakamoto, JACL President, 1936-1938.jpg"/>
          <p:cNvPicPr>
            <a:picLocks noGrp="1" noChangeAspect="1" noChangeArrowheads="1"/>
          </p:cNvPicPr>
          <p:nvPr>
            <p:ph idx="1"/>
          </p:nvPr>
        </p:nvPicPr>
        <p:blipFill>
          <a:blip r:embed="rId2" cstate="print"/>
          <a:srcRect/>
          <a:stretch>
            <a:fillRect/>
          </a:stretch>
        </p:blipFill>
        <p:spPr>
          <a:xfrm>
            <a:off x="6840538" y="2362200"/>
            <a:ext cx="2303462" cy="3276600"/>
          </a:xfrm>
          <a:noFill/>
        </p:spPr>
      </p:pic>
      <p:pic>
        <p:nvPicPr>
          <p:cNvPr id="34820" name="Picture 3" descr="C:\Users\Best Buy\Pictures\313 Illustrations\Seattle-PNW-Chinese &amp; Japanese\The Japanese Internment, 1942-1945\First Convention of JACL, in Seattle, 1930 in front of Japanese Chamber of Commerce.jpg"/>
          <p:cNvPicPr>
            <a:picLocks noChangeAspect="1" noChangeArrowheads="1"/>
          </p:cNvPicPr>
          <p:nvPr/>
        </p:nvPicPr>
        <p:blipFill>
          <a:blip r:embed="rId3" cstate="print"/>
          <a:srcRect/>
          <a:stretch>
            <a:fillRect/>
          </a:stretch>
        </p:blipFill>
        <p:spPr bwMode="auto">
          <a:xfrm>
            <a:off x="0" y="1981200"/>
            <a:ext cx="6684963" cy="3990975"/>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York City Protest Against Lynching and Race Riots, 1917</a:t>
            </a:r>
          </a:p>
        </p:txBody>
      </p:sp>
      <p:pic>
        <p:nvPicPr>
          <p:cNvPr id="33794" name="Picture 2" descr="C:\Users\Taylor\Pictures\322 Illustrations\322, African American History, 1901-1930\NAACP Silent Protest March against Lynching and East St. Louis Riot, NYC, July 28, 1917.jpg"/>
          <p:cNvPicPr>
            <a:picLocks noGrp="1" noChangeAspect="1" noChangeArrowheads="1"/>
          </p:cNvPicPr>
          <p:nvPr>
            <p:ph idx="1"/>
          </p:nvPr>
        </p:nvPicPr>
        <p:blipFill>
          <a:blip r:embed="rId2" cstate="print"/>
          <a:srcRect/>
          <a:stretch>
            <a:fillRect/>
          </a:stretch>
        </p:blipFill>
        <p:spPr bwMode="auto">
          <a:xfrm>
            <a:off x="861526" y="1676400"/>
            <a:ext cx="7420947" cy="51816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defRPr/>
            </a:pPr>
            <a:endParaRPr lang="en-US"/>
          </a:p>
        </p:txBody>
      </p:sp>
      <p:pic>
        <p:nvPicPr>
          <p:cNvPr id="35843" name="Picture 3" descr="Booker T"/>
          <p:cNvPicPr>
            <a:picLocks noGrp="1" noChangeAspect="1" noChangeArrowheads="1"/>
          </p:cNvPicPr>
          <p:nvPr>
            <p:ph idx="1"/>
          </p:nvPr>
        </p:nvPicPr>
        <p:blipFill>
          <a:blip r:embed="rId2" cstate="print"/>
          <a:srcRect/>
          <a:stretch>
            <a:fillRect/>
          </a:stretch>
        </p:blipFill>
        <p:spPr>
          <a:xfrm>
            <a:off x="2408238" y="0"/>
            <a:ext cx="4959350" cy="6858000"/>
          </a:xfr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8" name="Rectangle 8"/>
          <p:cNvSpPr>
            <a:spLocks noGrp="1" noChangeArrowheads="1"/>
          </p:cNvSpPr>
          <p:nvPr>
            <p:ph type="title"/>
          </p:nvPr>
        </p:nvSpPr>
        <p:spPr>
          <a:xfrm>
            <a:off x="0" y="277813"/>
            <a:ext cx="9144000" cy="1139825"/>
          </a:xfrm>
        </p:spPr>
        <p:txBody>
          <a:bodyPr/>
          <a:lstStyle/>
          <a:p>
            <a:pPr eaLnBrk="1" hangingPunct="1">
              <a:defRPr/>
            </a:pPr>
            <a:r>
              <a:rPr lang="en-US" sz="3600"/>
              <a:t>Booker T. Washington at Hampton, 1879</a:t>
            </a:r>
          </a:p>
        </p:txBody>
      </p:sp>
      <p:pic>
        <p:nvPicPr>
          <p:cNvPr id="36867" name="Picture 4" descr="Young Booker T"/>
          <p:cNvPicPr>
            <a:picLocks noGrp="1" noChangeAspect="1" noChangeArrowheads="1"/>
          </p:cNvPicPr>
          <p:nvPr>
            <p:ph sz="half" idx="1"/>
          </p:nvPr>
        </p:nvPicPr>
        <p:blipFill>
          <a:blip r:embed="rId2" cstate="print"/>
          <a:srcRect/>
          <a:stretch>
            <a:fillRect/>
          </a:stretch>
        </p:blipFill>
        <p:spPr>
          <a:xfrm>
            <a:off x="0" y="1447800"/>
            <a:ext cx="3760788" cy="5410200"/>
          </a:xfrm>
          <a:noFill/>
        </p:spPr>
      </p:pic>
      <p:pic>
        <p:nvPicPr>
          <p:cNvPr id="36868" name="Picture 7" descr="View of Hampton Institute from town of Hampton, ca"/>
          <p:cNvPicPr>
            <a:picLocks noGrp="1" noChangeAspect="1" noChangeArrowheads="1"/>
          </p:cNvPicPr>
          <p:nvPr>
            <p:ph sz="half" idx="2"/>
          </p:nvPr>
        </p:nvPicPr>
        <p:blipFill>
          <a:blip r:embed="rId3" cstate="print"/>
          <a:srcRect/>
          <a:stretch>
            <a:fillRect/>
          </a:stretch>
        </p:blipFill>
        <p:spPr>
          <a:xfrm>
            <a:off x="3733800" y="3146425"/>
            <a:ext cx="5410200" cy="1927225"/>
          </a:xfr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609600"/>
          </a:xfrm>
        </p:spPr>
        <p:txBody>
          <a:bodyPr/>
          <a:lstStyle/>
          <a:p>
            <a:r>
              <a:rPr lang="en-US" sz="3600" dirty="0"/>
              <a:t>Spelman College Students, 1885</a:t>
            </a:r>
          </a:p>
        </p:txBody>
      </p:sp>
      <p:sp>
        <p:nvSpPr>
          <p:cNvPr id="4" name="Content Placeholder 3"/>
          <p:cNvSpPr>
            <a:spLocks noGrp="1"/>
          </p:cNvSpPr>
          <p:nvPr>
            <p:ph sz="half" idx="2"/>
          </p:nvPr>
        </p:nvSpPr>
        <p:spPr/>
        <p:txBody>
          <a:bodyPr/>
          <a:lstStyle/>
          <a:p>
            <a:endParaRPr lang="en-US"/>
          </a:p>
        </p:txBody>
      </p:sp>
      <p:pic>
        <p:nvPicPr>
          <p:cNvPr id="29698" name="Picture 2" descr="C:\Users\Office Depot\Desktop\Pictures\321 Illustrations\321, African American History, 1861-1900\Spelman Students, 1895 (Spelman College).jpg"/>
          <p:cNvPicPr>
            <a:picLocks noGrp="1" noChangeAspect="1" noChangeArrowheads="1"/>
          </p:cNvPicPr>
          <p:nvPr>
            <p:ph sz="half" idx="1"/>
          </p:nvPr>
        </p:nvPicPr>
        <p:blipFill>
          <a:blip r:embed="rId2" cstate="print"/>
          <a:srcRect/>
          <a:stretch>
            <a:fillRect/>
          </a:stretch>
        </p:blipFill>
        <p:spPr bwMode="auto">
          <a:xfrm>
            <a:off x="919644" y="685800"/>
            <a:ext cx="7416890" cy="6172201"/>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6" name="Rectangle 8"/>
          <p:cNvSpPr>
            <a:spLocks noGrp="1" noChangeArrowheads="1"/>
          </p:cNvSpPr>
          <p:nvPr>
            <p:ph type="title"/>
          </p:nvPr>
        </p:nvSpPr>
        <p:spPr/>
        <p:txBody>
          <a:bodyPr/>
          <a:lstStyle/>
          <a:p>
            <a:pPr eaLnBrk="1" hangingPunct="1">
              <a:defRPr/>
            </a:pPr>
            <a:r>
              <a:rPr lang="en-US" dirty="0"/>
              <a:t>Tuskegee Campus, 1881</a:t>
            </a:r>
          </a:p>
        </p:txBody>
      </p:sp>
      <p:pic>
        <p:nvPicPr>
          <p:cNvPr id="37891" name="Picture 4" descr="Tuskegee Institute, ca"/>
          <p:cNvPicPr>
            <a:picLocks noGrp="1" noChangeAspect="1" noChangeArrowheads="1"/>
          </p:cNvPicPr>
          <p:nvPr>
            <p:ph sz="half" idx="1"/>
          </p:nvPr>
        </p:nvPicPr>
        <p:blipFill>
          <a:blip r:embed="rId2" cstate="print"/>
          <a:srcRect/>
          <a:stretch>
            <a:fillRect/>
          </a:stretch>
        </p:blipFill>
        <p:spPr>
          <a:xfrm>
            <a:off x="0" y="1676400"/>
            <a:ext cx="9144000" cy="3954463"/>
          </a:xfr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Rectangle 5"/>
          <p:cNvSpPr>
            <a:spLocks noGrp="1" noChangeArrowheads="1"/>
          </p:cNvSpPr>
          <p:nvPr>
            <p:ph type="title"/>
          </p:nvPr>
        </p:nvSpPr>
        <p:spPr>
          <a:xfrm>
            <a:off x="457200" y="0"/>
            <a:ext cx="8229600" cy="636588"/>
          </a:xfrm>
        </p:spPr>
        <p:txBody>
          <a:bodyPr/>
          <a:lstStyle/>
          <a:p>
            <a:pPr eaLnBrk="1" hangingPunct="1">
              <a:defRPr/>
            </a:pPr>
            <a:r>
              <a:rPr lang="en-US" sz="4000"/>
              <a:t>Tuskegee Classroom, 1902</a:t>
            </a:r>
          </a:p>
        </p:txBody>
      </p:sp>
      <p:pic>
        <p:nvPicPr>
          <p:cNvPr id="38915" name="Picture 4" descr="Tuskegee Institute Classroom, 1902"/>
          <p:cNvPicPr>
            <a:picLocks noGrp="1" noChangeAspect="1" noChangeArrowheads="1"/>
          </p:cNvPicPr>
          <p:nvPr>
            <p:ph idx="1"/>
          </p:nvPr>
        </p:nvPicPr>
        <p:blipFill>
          <a:blip r:embed="rId2" cstate="print"/>
          <a:srcRect/>
          <a:stretch>
            <a:fillRect/>
          </a:stretch>
        </p:blipFill>
        <p:spPr>
          <a:xfrm>
            <a:off x="-228600" y="685800"/>
            <a:ext cx="9372600" cy="6437313"/>
          </a:xfr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3" name="Rectangle 5"/>
          <p:cNvSpPr>
            <a:spLocks noGrp="1" noChangeArrowheads="1"/>
          </p:cNvSpPr>
          <p:nvPr>
            <p:ph type="title"/>
          </p:nvPr>
        </p:nvSpPr>
        <p:spPr>
          <a:xfrm>
            <a:off x="457200" y="277813"/>
            <a:ext cx="8229600" cy="560387"/>
          </a:xfrm>
        </p:spPr>
        <p:txBody>
          <a:bodyPr/>
          <a:lstStyle/>
          <a:p>
            <a:pPr eaLnBrk="1" hangingPunct="1">
              <a:defRPr/>
            </a:pPr>
            <a:r>
              <a:rPr lang="en-US" sz="4000"/>
              <a:t>Tuskegee Students, ca. 1895</a:t>
            </a:r>
          </a:p>
        </p:txBody>
      </p:sp>
      <p:pic>
        <p:nvPicPr>
          <p:cNvPr id="12291" name="Picture 4" descr="Tuskegee Students Making Furniture, 1910 (Am Legacy, Fall '03)"/>
          <p:cNvPicPr>
            <a:picLocks noGrp="1" noChangeAspect="1" noChangeArrowheads="1"/>
          </p:cNvPicPr>
          <p:nvPr>
            <p:ph idx="1"/>
          </p:nvPr>
        </p:nvPicPr>
        <p:blipFill>
          <a:blip r:embed="rId2" cstate="print"/>
          <a:srcRect/>
          <a:stretch>
            <a:fillRect/>
          </a:stretch>
        </p:blipFill>
        <p:spPr>
          <a:xfrm>
            <a:off x="533400" y="1157288"/>
            <a:ext cx="8001000" cy="5700712"/>
          </a:xfr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5"/>
          <p:cNvSpPr>
            <a:spLocks noGrp="1" noChangeArrowheads="1"/>
          </p:cNvSpPr>
          <p:nvPr>
            <p:ph type="title"/>
          </p:nvPr>
        </p:nvSpPr>
        <p:spPr/>
        <p:txBody>
          <a:bodyPr/>
          <a:lstStyle/>
          <a:p>
            <a:pPr eaLnBrk="1" hangingPunct="1">
              <a:defRPr/>
            </a:pPr>
            <a:r>
              <a:rPr lang="en-US" sz="4000"/>
              <a:t>Home Economics Class, </a:t>
            </a:r>
            <a:br>
              <a:rPr lang="en-US" sz="4000"/>
            </a:br>
            <a:r>
              <a:rPr lang="en-US" sz="4000"/>
              <a:t>Tuskegee Institute, ca. 1903 </a:t>
            </a:r>
          </a:p>
        </p:txBody>
      </p:sp>
      <p:pic>
        <p:nvPicPr>
          <p:cNvPr id="39939" name="Picture 4" descr="Home Economics Class, Hampton, Institute, ca"/>
          <p:cNvPicPr>
            <a:picLocks noGrp="1" noChangeAspect="1" noChangeArrowheads="1"/>
          </p:cNvPicPr>
          <p:nvPr>
            <p:ph idx="1"/>
          </p:nvPr>
        </p:nvPicPr>
        <p:blipFill>
          <a:blip r:embed="rId2" cstate="print"/>
          <a:srcRect/>
          <a:stretch>
            <a:fillRect/>
          </a:stretch>
        </p:blipFill>
        <p:spPr>
          <a:xfrm>
            <a:off x="0" y="1722438"/>
            <a:ext cx="9144000" cy="5135562"/>
          </a:xfr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dirty="0"/>
              <a:t>The Oaks:</a:t>
            </a:r>
            <a:br>
              <a:rPr lang="en-US" dirty="0"/>
            </a:br>
            <a:r>
              <a:rPr lang="en-US" sz="3600" dirty="0"/>
              <a:t>Booker T. Washington Home at Tuskegee</a:t>
            </a:r>
          </a:p>
        </p:txBody>
      </p:sp>
      <p:pic>
        <p:nvPicPr>
          <p:cNvPr id="31746" name="Picture 2" descr="C:\Users\Best Buy\Pictures\322 Illustrations\322, AAH, 1901-1930\The Oaks, Home of Booker T. Washington (Q. Taylor Collection).jpg"/>
          <p:cNvPicPr>
            <a:picLocks noGrp="1" noChangeAspect="1" noChangeArrowheads="1"/>
          </p:cNvPicPr>
          <p:nvPr>
            <p:ph idx="1"/>
          </p:nvPr>
        </p:nvPicPr>
        <p:blipFill>
          <a:blip r:embed="rId2" cstate="print"/>
          <a:srcRect/>
          <a:stretch>
            <a:fillRect/>
          </a:stretch>
        </p:blipFill>
        <p:spPr bwMode="auto">
          <a:xfrm>
            <a:off x="533400" y="1524000"/>
            <a:ext cx="7940221" cy="53340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42C7F-2057-496A-91DF-D9F695ECC503}"/>
              </a:ext>
            </a:extLst>
          </p:cNvPr>
          <p:cNvSpPr>
            <a:spLocks noGrp="1"/>
          </p:cNvSpPr>
          <p:nvPr>
            <p:ph type="title"/>
          </p:nvPr>
        </p:nvSpPr>
        <p:spPr>
          <a:xfrm>
            <a:off x="0" y="228601"/>
            <a:ext cx="9144000" cy="914400"/>
          </a:xfrm>
        </p:spPr>
        <p:txBody>
          <a:bodyPr/>
          <a:lstStyle/>
          <a:p>
            <a:r>
              <a:rPr lang="en-US" dirty="0"/>
              <a:t>California Polytechnic State University, San Luis Obispo</a:t>
            </a:r>
          </a:p>
        </p:txBody>
      </p:sp>
      <p:pic>
        <p:nvPicPr>
          <p:cNvPr id="5" name="Content Placeholder 4">
            <a:extLst>
              <a:ext uri="{FF2B5EF4-FFF2-40B4-BE49-F238E27FC236}">
                <a16:creationId xmlns:a16="http://schemas.microsoft.com/office/drawing/2014/main" id="{FA1359ED-6C7C-4C2A-BE70-03E1B14A589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9" y="1447800"/>
            <a:ext cx="9250425" cy="5410200"/>
          </a:xfrm>
        </p:spPr>
      </p:pic>
    </p:spTree>
    <p:extLst>
      <p:ext uri="{BB962C8B-B14F-4D97-AF65-F5344CB8AC3E}">
        <p14:creationId xmlns:p14="http://schemas.microsoft.com/office/powerpoint/2010/main" val="32924511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E9A14-9272-4905-AC64-29B1FC19CC6C}"/>
              </a:ext>
            </a:extLst>
          </p:cNvPr>
          <p:cNvSpPr>
            <a:spLocks noGrp="1"/>
          </p:cNvSpPr>
          <p:nvPr>
            <p:ph type="title"/>
          </p:nvPr>
        </p:nvSpPr>
        <p:spPr>
          <a:xfrm>
            <a:off x="0" y="277813"/>
            <a:ext cx="9144000" cy="1139825"/>
          </a:xfrm>
        </p:spPr>
        <p:txBody>
          <a:bodyPr/>
          <a:lstStyle/>
          <a:p>
            <a:r>
              <a:rPr lang="en-US" dirty="0"/>
              <a:t>Fun Stuff: Taylor Teaching U.S. History at Cal Poly, 1979</a:t>
            </a:r>
          </a:p>
        </p:txBody>
      </p:sp>
      <p:pic>
        <p:nvPicPr>
          <p:cNvPr id="5" name="Content Placeholder 4">
            <a:extLst>
              <a:ext uri="{FF2B5EF4-FFF2-40B4-BE49-F238E27FC236}">
                <a16:creationId xmlns:a16="http://schemas.microsoft.com/office/drawing/2014/main" id="{B4802A18-FF6C-4066-9A3B-F0651E3441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4474" y="1801304"/>
            <a:ext cx="7235051" cy="5056696"/>
          </a:xfrm>
        </p:spPr>
      </p:pic>
    </p:spTree>
    <p:extLst>
      <p:ext uri="{BB962C8B-B14F-4D97-AF65-F5344CB8AC3E}">
        <p14:creationId xmlns:p14="http://schemas.microsoft.com/office/powerpoint/2010/main" val="17284263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User\Desktop\Cotton States Expostion, Atlanta, 189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 y="1219200"/>
            <a:ext cx="9125886" cy="434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1329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0600"/>
          </a:xfrm>
        </p:spPr>
        <p:txBody>
          <a:bodyPr/>
          <a:lstStyle/>
          <a:p>
            <a:r>
              <a:rPr lang="en-US" sz="3600" dirty="0"/>
              <a:t>Washington Giving a Speech in Lakeland, Tennessee, </a:t>
            </a:r>
            <a:r>
              <a:rPr lang="en-US" sz="3600" dirty="0" err="1"/>
              <a:t>n.d</a:t>
            </a:r>
            <a:r>
              <a:rPr lang="en-US" sz="3600" dirty="0"/>
              <a:t>.</a:t>
            </a:r>
          </a:p>
        </p:txBody>
      </p:sp>
      <p:pic>
        <p:nvPicPr>
          <p:cNvPr id="33794" name="Picture 2" descr="C:\Users\Best Buy\Desktop\Washington Giving a Speech in Lakeland, Tennesse.jpg"/>
          <p:cNvPicPr>
            <a:picLocks noGrp="1" noChangeAspect="1" noChangeArrowheads="1"/>
          </p:cNvPicPr>
          <p:nvPr>
            <p:ph idx="1"/>
          </p:nvPr>
        </p:nvPicPr>
        <p:blipFill>
          <a:blip r:embed="rId2" cstate="print"/>
          <a:srcRect/>
          <a:stretch>
            <a:fillRect/>
          </a:stretch>
        </p:blipFill>
        <p:spPr bwMode="auto">
          <a:xfrm>
            <a:off x="888650" y="1371600"/>
            <a:ext cx="7321506" cy="5486400"/>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0"/>
            <a:ext cx="9144000" cy="685800"/>
          </a:xfrm>
        </p:spPr>
        <p:txBody>
          <a:bodyPr/>
          <a:lstStyle/>
          <a:p>
            <a:pPr eaLnBrk="1" hangingPunct="1">
              <a:defRPr/>
            </a:pPr>
            <a:r>
              <a:rPr lang="en-US" sz="2800"/>
              <a:t>The Atlanta Compromise Speech: Three Excerpts</a:t>
            </a:r>
            <a:br>
              <a:rPr lang="en-US" sz="2800"/>
            </a:br>
            <a:endParaRPr lang="en-US" sz="2800"/>
          </a:p>
        </p:txBody>
      </p:sp>
      <p:sp>
        <p:nvSpPr>
          <p:cNvPr id="53251" name="Rectangle 3"/>
          <p:cNvSpPr>
            <a:spLocks noGrp="1" noChangeArrowheads="1"/>
          </p:cNvSpPr>
          <p:nvPr>
            <p:ph type="body" idx="1"/>
          </p:nvPr>
        </p:nvSpPr>
        <p:spPr>
          <a:xfrm>
            <a:off x="228600" y="762000"/>
            <a:ext cx="8686800" cy="6096000"/>
          </a:xfrm>
        </p:spPr>
        <p:txBody>
          <a:bodyPr/>
          <a:lstStyle/>
          <a:p>
            <a:pPr marL="0" indent="0" eaLnBrk="1" hangingPunct="1">
              <a:lnSpc>
                <a:spcPct val="80000"/>
              </a:lnSpc>
              <a:buNone/>
              <a:defRPr/>
            </a:pPr>
            <a:r>
              <a:rPr lang="en-US" sz="2800" dirty="0"/>
              <a:t>In all things that are purely social we can be as separate as the fingers, yet one as the hand in all things essential to mutual progress.</a:t>
            </a:r>
          </a:p>
          <a:p>
            <a:pPr eaLnBrk="1" hangingPunct="1">
              <a:lnSpc>
                <a:spcPct val="80000"/>
              </a:lnSpc>
              <a:defRPr/>
            </a:pPr>
            <a:endParaRPr lang="en-US" sz="2800" dirty="0"/>
          </a:p>
          <a:p>
            <a:pPr marL="0" indent="0" eaLnBrk="1" hangingPunct="1">
              <a:lnSpc>
                <a:spcPct val="80000"/>
              </a:lnSpc>
              <a:buNone/>
              <a:defRPr/>
            </a:pPr>
            <a:r>
              <a:rPr lang="en-US" sz="2800" dirty="0"/>
              <a:t>As we proved our loyalty to you in the past in nursing your children, watching by the sickbed of your mothers and fathers, so in the future, in our humble way, we shall stand by you with a devotion no foreigner can approach, ready to lay down our lives, if need be, in defense of yours.</a:t>
            </a:r>
          </a:p>
          <a:p>
            <a:pPr eaLnBrk="1" hangingPunct="1">
              <a:lnSpc>
                <a:spcPct val="80000"/>
              </a:lnSpc>
              <a:buFont typeface="Wingdings" pitchFamily="2" charset="2"/>
              <a:buNone/>
              <a:defRPr/>
            </a:pPr>
            <a:endParaRPr lang="en-US" sz="2800" dirty="0"/>
          </a:p>
          <a:p>
            <a:pPr marL="0" indent="0" eaLnBrk="1" hangingPunct="1">
              <a:lnSpc>
                <a:spcPct val="80000"/>
              </a:lnSpc>
              <a:buNone/>
              <a:defRPr/>
            </a:pPr>
            <a:r>
              <a:rPr lang="en-US" sz="2800" dirty="0"/>
              <a:t>The wisest among my race understand that agitation on questions of social equality is the extremist folly and that progress in the enjoyment of all the privileges that will come to us, must be the result of constant struggle rather than artificial forcing.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14400"/>
          </a:xfrm>
        </p:spPr>
        <p:txBody>
          <a:bodyPr/>
          <a:lstStyle/>
          <a:p>
            <a:r>
              <a:rPr lang="en-US" sz="3600" dirty="0"/>
              <a:t>Booker T. Washington on the Black Response to Racial Oppression</a:t>
            </a:r>
          </a:p>
        </p:txBody>
      </p:sp>
      <p:sp>
        <p:nvSpPr>
          <p:cNvPr id="4" name="Content Placeholder 3"/>
          <p:cNvSpPr>
            <a:spLocks noGrp="1"/>
          </p:cNvSpPr>
          <p:nvPr>
            <p:ph sz="half" idx="2"/>
          </p:nvPr>
        </p:nvSpPr>
        <p:spPr/>
        <p:txBody>
          <a:bodyPr/>
          <a:lstStyle/>
          <a:p>
            <a:endParaRPr lang="en-US"/>
          </a:p>
        </p:txBody>
      </p:sp>
      <p:pic>
        <p:nvPicPr>
          <p:cNvPr id="5122" name="Picture 2" descr="C:\Users\User\Desktop\Booker T. Washington Article.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804558" y="1143000"/>
            <a:ext cx="5703041" cy="6781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0"/>
            <a:ext cx="8229600" cy="1066800"/>
          </a:xfrm>
        </p:spPr>
        <p:txBody>
          <a:bodyPr/>
          <a:lstStyle/>
          <a:p>
            <a:pPr eaLnBrk="1" hangingPunct="1">
              <a:defRPr/>
            </a:pPr>
            <a:r>
              <a:rPr lang="en-US" sz="4000" dirty="0"/>
              <a:t>William Howard Taft, Booker T. Washington, and Andrew Carnegie</a:t>
            </a:r>
          </a:p>
        </p:txBody>
      </p:sp>
      <p:pic>
        <p:nvPicPr>
          <p:cNvPr id="41987" name="Picture 3" descr="Pres"/>
          <p:cNvPicPr>
            <a:picLocks noGrp="1" noChangeAspect="1" noChangeArrowheads="1"/>
          </p:cNvPicPr>
          <p:nvPr>
            <p:ph idx="1"/>
          </p:nvPr>
        </p:nvPicPr>
        <p:blipFill>
          <a:blip r:embed="rId2" cstate="print"/>
          <a:srcRect/>
          <a:stretch>
            <a:fillRect/>
          </a:stretch>
        </p:blipFill>
        <p:spPr>
          <a:xfrm>
            <a:off x="2414588" y="1371600"/>
            <a:ext cx="4276725" cy="5486400"/>
          </a:xfr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endParaRPr lang="en-US"/>
          </a:p>
        </p:txBody>
      </p:sp>
      <p:pic>
        <p:nvPicPr>
          <p:cNvPr id="43011" name="Picture 3" descr="Booker T"/>
          <p:cNvPicPr>
            <a:picLocks noGrp="1" noChangeAspect="1" noChangeArrowheads="1"/>
          </p:cNvPicPr>
          <p:nvPr>
            <p:ph idx="1"/>
          </p:nvPr>
        </p:nvPicPr>
        <p:blipFill>
          <a:blip r:embed="rId2" cstate="print"/>
          <a:srcRect/>
          <a:stretch>
            <a:fillRect/>
          </a:stretch>
        </p:blipFill>
        <p:spPr>
          <a:xfrm>
            <a:off x="1600200" y="-26988"/>
            <a:ext cx="6934200" cy="6807201"/>
          </a:xfr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9" name="Rectangle 5"/>
          <p:cNvSpPr>
            <a:spLocks noGrp="1" noChangeArrowheads="1"/>
          </p:cNvSpPr>
          <p:nvPr>
            <p:ph type="title"/>
          </p:nvPr>
        </p:nvSpPr>
        <p:spPr/>
        <p:txBody>
          <a:bodyPr/>
          <a:lstStyle/>
          <a:p>
            <a:pPr eaLnBrk="1" hangingPunct="1">
              <a:defRPr/>
            </a:pPr>
            <a:endParaRPr lang="en-US"/>
          </a:p>
        </p:txBody>
      </p:sp>
      <p:pic>
        <p:nvPicPr>
          <p:cNvPr id="44035" name="Picture 4" descr="Booker T"/>
          <p:cNvPicPr>
            <a:picLocks noGrp="1" noChangeAspect="1" noChangeArrowheads="1"/>
          </p:cNvPicPr>
          <p:nvPr>
            <p:ph idx="1"/>
          </p:nvPr>
        </p:nvPicPr>
        <p:blipFill>
          <a:blip r:embed="rId2" cstate="print"/>
          <a:srcRect/>
          <a:stretch>
            <a:fillRect/>
          </a:stretch>
        </p:blipFill>
        <p:spPr>
          <a:xfrm>
            <a:off x="76200" y="0"/>
            <a:ext cx="9067800" cy="6908800"/>
          </a:xfr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600" dirty="0"/>
              <a:t>John Hope of Morehouse College</a:t>
            </a:r>
          </a:p>
        </p:txBody>
      </p:sp>
      <p:pic>
        <p:nvPicPr>
          <p:cNvPr id="45059" name="Picture 2" descr="C:\Users\Best Buy\Favorites\Documents\Website\WEBSITE PHOTOS\AA Photos\Website Photos to 1900\John Hope (Brown University Archives).jpg"/>
          <p:cNvPicPr>
            <a:picLocks noGrp="1" noChangeAspect="1" noChangeArrowheads="1"/>
          </p:cNvPicPr>
          <p:nvPr>
            <p:ph idx="1"/>
          </p:nvPr>
        </p:nvPicPr>
        <p:blipFill>
          <a:blip r:embed="rId2" cstate="print"/>
          <a:srcRect/>
          <a:stretch>
            <a:fillRect/>
          </a:stretch>
        </p:blipFill>
        <p:spPr>
          <a:xfrm>
            <a:off x="0" y="1905000"/>
            <a:ext cx="3057525" cy="4214813"/>
          </a:xfrm>
          <a:noFill/>
        </p:spPr>
      </p:pic>
      <p:pic>
        <p:nvPicPr>
          <p:cNvPr id="45060" name="Picture 3" descr="C:\Users\Best Buy\Desktop\Atlanta University.jpg"/>
          <p:cNvPicPr>
            <a:picLocks noChangeAspect="1" noChangeArrowheads="1"/>
          </p:cNvPicPr>
          <p:nvPr/>
        </p:nvPicPr>
        <p:blipFill>
          <a:blip r:embed="rId3" cstate="print"/>
          <a:srcRect/>
          <a:stretch>
            <a:fillRect/>
          </a:stretch>
        </p:blipFill>
        <p:spPr bwMode="auto">
          <a:xfrm>
            <a:off x="3111500" y="1905000"/>
            <a:ext cx="6032500" cy="419100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38200"/>
          </a:xfrm>
        </p:spPr>
        <p:txBody>
          <a:bodyPr/>
          <a:lstStyle/>
          <a:p>
            <a:r>
              <a:rPr lang="en-US" sz="4000" dirty="0"/>
              <a:t>The Washington (D.C.)Bee, 1901</a:t>
            </a:r>
          </a:p>
        </p:txBody>
      </p:sp>
      <p:pic>
        <p:nvPicPr>
          <p:cNvPr id="35842" name="Picture 2" descr="C:\Users\Best Buy\Desktop\The Washington Bee, 1901.jpg"/>
          <p:cNvPicPr>
            <a:picLocks noGrp="1" noChangeAspect="1" noChangeArrowheads="1"/>
          </p:cNvPicPr>
          <p:nvPr>
            <p:ph idx="1"/>
          </p:nvPr>
        </p:nvPicPr>
        <p:blipFill>
          <a:blip r:embed="rId2" cstate="print"/>
          <a:srcRect/>
          <a:stretch>
            <a:fillRect/>
          </a:stretch>
        </p:blipFill>
        <p:spPr bwMode="auto">
          <a:xfrm>
            <a:off x="2819400" y="914400"/>
            <a:ext cx="3900487" cy="5943600"/>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799"/>
          </a:xfrm>
        </p:spPr>
        <p:txBody>
          <a:bodyPr/>
          <a:lstStyle/>
          <a:p>
            <a:r>
              <a:rPr lang="en-US" sz="3600" dirty="0"/>
              <a:t>The Afro-American Council Chapter in Oakland, California, ca. 1896</a:t>
            </a:r>
          </a:p>
        </p:txBody>
      </p:sp>
      <p:pic>
        <p:nvPicPr>
          <p:cNvPr id="36866" name="Picture 2" descr="c:\Users\Best Buy\Favorites\Documents\Website\WEBSITE PHOTOS\AAH Photos\Website Photos to 1900\Afro-American Council Annual Meeting, Oakland, 1907 (Online Archive of Ca., Bancroft Library).jpg"/>
          <p:cNvPicPr>
            <a:picLocks noGrp="1" noChangeAspect="1" noChangeArrowheads="1"/>
          </p:cNvPicPr>
          <p:nvPr>
            <p:ph idx="1"/>
          </p:nvPr>
        </p:nvPicPr>
        <p:blipFill>
          <a:blip r:embed="rId2" cstate="print"/>
          <a:srcRect/>
          <a:stretch>
            <a:fillRect/>
          </a:stretch>
        </p:blipFill>
        <p:spPr bwMode="auto">
          <a:xfrm>
            <a:off x="838200" y="1066800"/>
            <a:ext cx="7805330" cy="6067425"/>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0"/>
            <a:ext cx="8229600" cy="609600"/>
          </a:xfrm>
        </p:spPr>
        <p:txBody>
          <a:bodyPr/>
          <a:lstStyle/>
          <a:p>
            <a:pPr eaLnBrk="1" hangingPunct="1">
              <a:defRPr/>
            </a:pPr>
            <a:r>
              <a:rPr lang="en-US" sz="4000" dirty="0"/>
              <a:t>Charleston Black Bricklayers Union</a:t>
            </a:r>
          </a:p>
        </p:txBody>
      </p:sp>
      <p:pic>
        <p:nvPicPr>
          <p:cNvPr id="46083" name="Picture 4" descr="Black Charleston Bricklayers Union, ca"/>
          <p:cNvPicPr>
            <a:picLocks noGrp="1" noChangeAspect="1" noChangeArrowheads="1"/>
          </p:cNvPicPr>
          <p:nvPr>
            <p:ph idx="1"/>
          </p:nvPr>
        </p:nvPicPr>
        <p:blipFill>
          <a:blip r:embed="rId2" cstate="print"/>
          <a:srcRect/>
          <a:stretch>
            <a:fillRect/>
          </a:stretch>
        </p:blipFill>
        <p:spPr>
          <a:xfrm>
            <a:off x="304800" y="703263"/>
            <a:ext cx="8534400" cy="6154737"/>
          </a:xfr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799"/>
            <a:ext cx="8229600" cy="685801"/>
          </a:xfrm>
        </p:spPr>
        <p:txBody>
          <a:bodyPr/>
          <a:lstStyle/>
          <a:p>
            <a:r>
              <a:rPr lang="en-US" sz="3200" dirty="0"/>
              <a:t>Organizing Poster, Chicago</a:t>
            </a:r>
            <a:br>
              <a:rPr lang="en-US" sz="3200" dirty="0"/>
            </a:br>
            <a:r>
              <a:rPr lang="en-US" sz="3200" dirty="0"/>
              <a:t>Samuel Gompers, Founder, American Federation of Labor (AFL)</a:t>
            </a:r>
          </a:p>
        </p:txBody>
      </p:sp>
      <p:pic>
        <p:nvPicPr>
          <p:cNvPr id="37890" name="Picture 2" descr="C:\Users\Best Buy\Pictures\101 Illustrations\101, Gilded Age (1878-1900)\Haymarket Square Rally Poster.jpg"/>
          <p:cNvPicPr>
            <a:picLocks noGrp="1" noChangeAspect="1" noChangeArrowheads="1"/>
          </p:cNvPicPr>
          <p:nvPr>
            <p:ph idx="1"/>
          </p:nvPr>
        </p:nvPicPr>
        <p:blipFill>
          <a:blip r:embed="rId2" cstate="print"/>
          <a:srcRect/>
          <a:stretch>
            <a:fillRect/>
          </a:stretch>
        </p:blipFill>
        <p:spPr bwMode="auto">
          <a:xfrm>
            <a:off x="1" y="1676400"/>
            <a:ext cx="3425726" cy="5181600"/>
          </a:xfrm>
          <a:prstGeom prst="rect">
            <a:avLst/>
          </a:prstGeom>
          <a:noFill/>
        </p:spPr>
      </p:pic>
      <p:pic>
        <p:nvPicPr>
          <p:cNvPr id="31747" name="Picture 3" descr="C:\Users\Best Buy\Desktop\Samuel Gompers--Middle.jpg"/>
          <p:cNvPicPr>
            <a:picLocks noChangeAspect="1" noChangeArrowheads="1"/>
          </p:cNvPicPr>
          <p:nvPr/>
        </p:nvPicPr>
        <p:blipFill>
          <a:blip r:embed="rId3" cstate="print"/>
          <a:srcRect/>
          <a:stretch>
            <a:fillRect/>
          </a:stretch>
        </p:blipFill>
        <p:spPr bwMode="auto">
          <a:xfrm>
            <a:off x="3313043" y="1828800"/>
            <a:ext cx="5830957" cy="4191000"/>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King Cotton Postcard, 1907:</a:t>
            </a:r>
            <a:br>
              <a:rPr lang="en-US" dirty="0"/>
            </a:br>
            <a:r>
              <a:rPr lang="en-US" dirty="0"/>
              <a:t>Sharecroppers near Memphis</a:t>
            </a:r>
          </a:p>
        </p:txBody>
      </p:sp>
      <p:pic>
        <p:nvPicPr>
          <p:cNvPr id="57346" name="Picture 2" descr="C:\Users\User\Pictures\321 Illustrations\321, AAH, 1861-1900\Memphis Postcard, Cotton &amp; Black Labor, 1907.jpg"/>
          <p:cNvPicPr>
            <a:picLocks noGrp="1" noChangeAspect="1" noChangeArrowheads="1"/>
          </p:cNvPicPr>
          <p:nvPr>
            <p:ph idx="1"/>
          </p:nvPr>
        </p:nvPicPr>
        <p:blipFill>
          <a:blip r:embed="rId2" cstate="print"/>
          <a:srcRect/>
          <a:stretch>
            <a:fillRect/>
          </a:stretch>
        </p:blipFill>
        <p:spPr bwMode="auto">
          <a:xfrm>
            <a:off x="0" y="1981200"/>
            <a:ext cx="10187092" cy="3581400"/>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1"/>
            <a:ext cx="9144000" cy="1341438"/>
          </a:xfrm>
        </p:spPr>
        <p:txBody>
          <a:bodyPr/>
          <a:lstStyle/>
          <a:p>
            <a:r>
              <a:rPr lang="en-US" sz="2800" dirty="0"/>
              <a:t>Nineteenth Century Black Businesses:</a:t>
            </a:r>
            <a:br>
              <a:rPr lang="en-US" sz="2800" dirty="0"/>
            </a:br>
            <a:r>
              <a:rPr lang="en-US" sz="2400" dirty="0"/>
              <a:t>(l) Publishing Company, Albany, New York</a:t>
            </a:r>
            <a:br>
              <a:rPr lang="en-US" sz="2400" dirty="0"/>
            </a:br>
            <a:r>
              <a:rPr lang="en-US" sz="2400" dirty="0"/>
              <a:t>(r) Annie Turnbo Malone, St. Louis Cosmetics Manufacturer  </a:t>
            </a:r>
          </a:p>
        </p:txBody>
      </p:sp>
      <p:pic>
        <p:nvPicPr>
          <p:cNvPr id="59394" name="Picture 2" descr="C:\Users\User\Desktop\19th Century Black Printers, Albany, New York (public domain).jpg"/>
          <p:cNvPicPr>
            <a:picLocks noGrp="1" noChangeAspect="1" noChangeArrowheads="1"/>
          </p:cNvPicPr>
          <p:nvPr>
            <p:ph idx="1"/>
          </p:nvPr>
        </p:nvPicPr>
        <p:blipFill>
          <a:blip r:embed="rId2" cstate="print"/>
          <a:srcRect/>
          <a:stretch>
            <a:fillRect/>
          </a:stretch>
        </p:blipFill>
        <p:spPr bwMode="auto">
          <a:xfrm>
            <a:off x="25400" y="1828800"/>
            <a:ext cx="4775200" cy="3581400"/>
          </a:xfrm>
          <a:prstGeom prst="rect">
            <a:avLst/>
          </a:prstGeom>
          <a:noFill/>
        </p:spPr>
      </p:pic>
      <p:pic>
        <p:nvPicPr>
          <p:cNvPr id="59395" name="Picture 3" descr="C:\Users\User\Desktop\Annie Malone (public domain).jpg"/>
          <p:cNvPicPr>
            <a:picLocks noChangeAspect="1" noChangeArrowheads="1"/>
          </p:cNvPicPr>
          <p:nvPr/>
        </p:nvPicPr>
        <p:blipFill>
          <a:blip r:embed="rId3" cstate="print"/>
          <a:srcRect/>
          <a:stretch>
            <a:fillRect/>
          </a:stretch>
        </p:blipFill>
        <p:spPr bwMode="auto">
          <a:xfrm>
            <a:off x="4933950" y="1552575"/>
            <a:ext cx="4210050" cy="5305425"/>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0" y="0"/>
            <a:ext cx="9144000" cy="609600"/>
          </a:xfrm>
        </p:spPr>
        <p:txBody>
          <a:bodyPr/>
          <a:lstStyle/>
          <a:p>
            <a:pPr eaLnBrk="1" hangingPunct="1">
              <a:defRPr/>
            </a:pPr>
            <a:r>
              <a:rPr lang="en-US" sz="2800"/>
              <a:t>The Atlanta Race Riot as Seen in Paris, France, 1906</a:t>
            </a:r>
            <a:r>
              <a:rPr lang="en-US" sz="4000"/>
              <a:t> </a:t>
            </a:r>
          </a:p>
        </p:txBody>
      </p:sp>
      <p:pic>
        <p:nvPicPr>
          <p:cNvPr id="48131" name="Picture 7" descr="Atlanta Race Riot, 1906 (2) (Atlanta History Center)"/>
          <p:cNvPicPr>
            <a:picLocks noGrp="1" noChangeAspect="1" noChangeArrowheads="1"/>
          </p:cNvPicPr>
          <p:nvPr>
            <p:ph sz="half" idx="1"/>
          </p:nvPr>
        </p:nvPicPr>
        <p:blipFill>
          <a:blip r:embed="rId2" cstate="print"/>
          <a:srcRect/>
          <a:stretch>
            <a:fillRect/>
          </a:stretch>
        </p:blipFill>
        <p:spPr>
          <a:xfrm>
            <a:off x="228600" y="838200"/>
            <a:ext cx="4106863" cy="6019800"/>
          </a:xfrm>
          <a:noFill/>
        </p:spPr>
      </p:pic>
      <p:pic>
        <p:nvPicPr>
          <p:cNvPr id="48132" name="Picture 9" descr="Atlanta Race Riot, 1906 (1) (Atlanta History Center)"/>
          <p:cNvPicPr>
            <a:picLocks noGrp="1" noChangeAspect="1" noChangeArrowheads="1"/>
          </p:cNvPicPr>
          <p:nvPr>
            <p:ph sz="half" idx="2"/>
          </p:nvPr>
        </p:nvPicPr>
        <p:blipFill>
          <a:blip r:embed="rId3" cstate="print"/>
          <a:srcRect/>
          <a:stretch>
            <a:fillRect/>
          </a:stretch>
        </p:blipFill>
        <p:spPr>
          <a:xfrm>
            <a:off x="4724400" y="838200"/>
            <a:ext cx="4132263" cy="6019800"/>
          </a:xfr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200" dirty="0"/>
              <a:t>Railroad Passenger Train in Virginia, ca. 1900. </a:t>
            </a:r>
          </a:p>
        </p:txBody>
      </p:sp>
      <p:sp>
        <p:nvSpPr>
          <p:cNvPr id="4" name="Content Placeholder 3"/>
          <p:cNvSpPr>
            <a:spLocks noGrp="1"/>
          </p:cNvSpPr>
          <p:nvPr>
            <p:ph sz="half" idx="2"/>
          </p:nvPr>
        </p:nvSpPr>
        <p:spPr/>
        <p:txBody>
          <a:bodyPr/>
          <a:lstStyle/>
          <a:p>
            <a:endParaRPr lang="en-US"/>
          </a:p>
        </p:txBody>
      </p:sp>
      <p:pic>
        <p:nvPicPr>
          <p:cNvPr id="60418" name="Picture 2" descr="C:\Users\User\Desktop\19th Century Railroad Passenger Train.jpg"/>
          <p:cNvPicPr>
            <a:picLocks noGrp="1" noChangeAspect="1" noChangeArrowheads="1"/>
          </p:cNvPicPr>
          <p:nvPr>
            <p:ph sz="half" idx="1"/>
          </p:nvPr>
        </p:nvPicPr>
        <p:blipFill>
          <a:blip r:embed="rId2" cstate="print"/>
          <a:srcRect/>
          <a:stretch>
            <a:fillRect/>
          </a:stretch>
        </p:blipFill>
        <p:spPr bwMode="auto">
          <a:xfrm>
            <a:off x="0" y="1295400"/>
            <a:ext cx="9144000" cy="4821383"/>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14400"/>
          </a:xfrm>
        </p:spPr>
        <p:txBody>
          <a:bodyPr/>
          <a:lstStyle/>
          <a:p>
            <a:r>
              <a:rPr lang="en-US" sz="3600" dirty="0"/>
              <a:t>Booker T. Washington on the Black Response to Racial Oppression</a:t>
            </a:r>
          </a:p>
        </p:txBody>
      </p:sp>
      <p:sp>
        <p:nvSpPr>
          <p:cNvPr id="4" name="Content Placeholder 3"/>
          <p:cNvSpPr>
            <a:spLocks noGrp="1"/>
          </p:cNvSpPr>
          <p:nvPr>
            <p:ph sz="half" idx="2"/>
          </p:nvPr>
        </p:nvSpPr>
        <p:spPr/>
        <p:txBody>
          <a:bodyPr/>
          <a:lstStyle/>
          <a:p>
            <a:endParaRPr lang="en-US"/>
          </a:p>
        </p:txBody>
      </p:sp>
      <p:pic>
        <p:nvPicPr>
          <p:cNvPr id="5122" name="Picture 2" descr="C:\Users\User\Desktop\Booker T. Washington Article.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804558" y="1143000"/>
            <a:ext cx="5703041" cy="6781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0" y="277813"/>
            <a:ext cx="9144000" cy="1139825"/>
          </a:xfrm>
        </p:spPr>
        <p:txBody>
          <a:bodyPr/>
          <a:lstStyle/>
          <a:p>
            <a:pPr eaLnBrk="1" hangingPunct="1">
              <a:defRPr/>
            </a:pPr>
            <a:r>
              <a:rPr lang="en-US" sz="3200"/>
              <a:t>Booker T. Washington Visits Lewis and Clark High School, Spokane, March 10, 1913</a:t>
            </a:r>
          </a:p>
        </p:txBody>
      </p:sp>
      <p:sp>
        <p:nvSpPr>
          <p:cNvPr id="97283" name="Rectangle 3"/>
          <p:cNvSpPr>
            <a:spLocks noGrp="1" noChangeArrowheads="1"/>
          </p:cNvSpPr>
          <p:nvPr>
            <p:ph type="body" idx="1"/>
          </p:nvPr>
        </p:nvSpPr>
        <p:spPr>
          <a:xfrm>
            <a:off x="457200" y="1600200"/>
            <a:ext cx="8229600" cy="5257800"/>
          </a:xfrm>
        </p:spPr>
        <p:txBody>
          <a:bodyPr/>
          <a:lstStyle/>
          <a:p>
            <a:pPr marL="0" indent="0" eaLnBrk="1" hangingPunct="1">
              <a:lnSpc>
                <a:spcPct val="90000"/>
              </a:lnSpc>
              <a:buNone/>
              <a:defRPr/>
            </a:pPr>
            <a:r>
              <a:rPr lang="en-US" sz="2400" dirty="0"/>
              <a:t>[on Colonization in Africa] Someone advised that Negroes be put in a country by themselves and allowed to develop as a separate nation.  But there would be two difficulties.  First, it would require a wall around that land to keep the Negro in, and second, it would require about five walls to keep the White people out.  There has never been a desirable land or climate into which the White has not penetrated.  </a:t>
            </a:r>
          </a:p>
          <a:p>
            <a:pPr eaLnBrk="1" hangingPunct="1">
              <a:lnSpc>
                <a:spcPct val="90000"/>
              </a:lnSpc>
              <a:defRPr/>
            </a:pPr>
            <a:endParaRPr lang="en-US" sz="2400" dirty="0"/>
          </a:p>
          <a:p>
            <a:pPr marL="0" indent="0" eaLnBrk="1" hangingPunct="1">
              <a:lnSpc>
                <a:spcPct val="90000"/>
              </a:lnSpc>
              <a:buNone/>
              <a:defRPr/>
            </a:pPr>
            <a:r>
              <a:rPr lang="en-US" sz="2400" dirty="0"/>
              <a:t>Some have suggested that the Negro race just graciously and politely let itself die out, but it cannot do that.  The race has grown from 3,000,000 to 6,000,000 and from being bondsmen have become owners of land equal in area to the New England states, not including Maine.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AD91-F5BC-49B8-B4B9-BE999A9F9811}"/>
              </a:ext>
            </a:extLst>
          </p:cNvPr>
          <p:cNvSpPr>
            <a:spLocks noGrp="1"/>
          </p:cNvSpPr>
          <p:nvPr>
            <p:ph type="title"/>
          </p:nvPr>
        </p:nvSpPr>
        <p:spPr/>
        <p:txBody>
          <a:bodyPr/>
          <a:lstStyle/>
          <a:p>
            <a:r>
              <a:rPr lang="en-US" dirty="0"/>
              <a:t>Booker T. Washington Lifting The Veil of Ignorance?</a:t>
            </a:r>
          </a:p>
        </p:txBody>
      </p:sp>
      <p:pic>
        <p:nvPicPr>
          <p:cNvPr id="5" name="Content Placeholder 4">
            <a:extLst>
              <a:ext uri="{FF2B5EF4-FFF2-40B4-BE49-F238E27FC236}">
                <a16:creationId xmlns:a16="http://schemas.microsoft.com/office/drawing/2014/main" id="{16B42923-C791-4E3F-B0EF-81781EEF03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5863" y="1752599"/>
            <a:ext cx="7037372" cy="5087257"/>
          </a:xfrm>
        </p:spPr>
      </p:pic>
    </p:spTree>
    <p:extLst>
      <p:ext uri="{BB962C8B-B14F-4D97-AF65-F5344CB8AC3E}">
        <p14:creationId xmlns:p14="http://schemas.microsoft.com/office/powerpoint/2010/main" val="3369836946"/>
      </p:ext>
    </p:extLst>
  </p:cSld>
  <p:clrMapOvr>
    <a:masterClrMapping/>
  </p:clrMapOvr>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Orbit</Template>
  <TotalTime>1035</TotalTime>
  <Words>1156</Words>
  <Application>Microsoft Office PowerPoint</Application>
  <PresentationFormat>On-screen Show (4:3)</PresentationFormat>
  <Paragraphs>99</Paragraphs>
  <Slides>81</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85" baseType="lpstr">
      <vt:lpstr>Arial</vt:lpstr>
      <vt:lpstr>Wingdings</vt:lpstr>
      <vt:lpstr>Orbit</vt:lpstr>
      <vt:lpstr>Image</vt:lpstr>
      <vt:lpstr>The Era of Accommodation</vt:lpstr>
      <vt:lpstr>Stephon Clark, 1996-March 18, 2018</vt:lpstr>
      <vt:lpstr>Charleena Lyles, 1987-2017</vt:lpstr>
      <vt:lpstr>PowerPoint Presentation</vt:lpstr>
      <vt:lpstr>1868 Democratic Presidential Campaign Poster</vt:lpstr>
      <vt:lpstr>Houston, Texas Park Sign, 1900</vt:lpstr>
      <vt:lpstr>NAACP Anti-Lynching Cartoon</vt:lpstr>
      <vt:lpstr>Social Darwinism and the Rise of Intellectual Raciam</vt:lpstr>
      <vt:lpstr>PowerPoint Presentation</vt:lpstr>
      <vt:lpstr>The Jazz Singer</vt:lpstr>
      <vt:lpstr>PowerPoint Presentation</vt:lpstr>
      <vt:lpstr>A Charlotte Segregationist on Race and White Supremacy, 1895</vt:lpstr>
      <vt:lpstr>African Americans Voting in Charleston, South Carolina,1874</vt:lpstr>
      <vt:lpstr>John W. Menard Enters Congress, 1870</vt:lpstr>
      <vt:lpstr>Ebenezer Bassett  Minister to Haiti, 1869 First Black Ambassador</vt:lpstr>
      <vt:lpstr>Charleston, South Carolina Hotel</vt:lpstr>
      <vt:lpstr>Integrated Public School,  New Orleans, Louisiana, 1870</vt:lpstr>
      <vt:lpstr>Anti-Force Bill Cartoon, 1890</vt:lpstr>
      <vt:lpstr>PowerPoint Presentation</vt:lpstr>
      <vt:lpstr>Populist Party Procession  in Kansas, 1894</vt:lpstr>
      <vt:lpstr>Thomas Watson</vt:lpstr>
      <vt:lpstr>Populism: Old (1892) and New (2016), Left and Right</vt:lpstr>
      <vt:lpstr>Plessy v. Ferguson Illustration, 1896 (left) Homer Plessy (right)</vt:lpstr>
      <vt:lpstr>PowerPoint Presentation</vt:lpstr>
      <vt:lpstr>Playing the “Race Card” in Politics North Carolina, 1898-1900</vt:lpstr>
      <vt:lpstr>PowerPoint Presentation</vt:lpstr>
      <vt:lpstr>Decline of Black Voting </vt:lpstr>
      <vt:lpstr>PowerPoint Presentation</vt:lpstr>
      <vt:lpstr>The Growth of Segregated America</vt:lpstr>
      <vt:lpstr>PowerPoint Presentation</vt:lpstr>
      <vt:lpstr>Carter G. Woodson, “Father of Black History Month,” on the Psychological Impact of Racial Segregation on African Americans</vt:lpstr>
      <vt:lpstr>Segregated Restaurant, Memphis, Tennessee, 1920</vt:lpstr>
      <vt:lpstr>Segregated Hotel, New York City, ca. 1920 Segregated Waiting Room, Chicago, ca. 1924</vt:lpstr>
      <vt:lpstr>Segregation Signs:  Lincoln, Nebraska, ca. 1900 New Orleans, ca. 1905</vt:lpstr>
      <vt:lpstr>PowerPoint Presentation</vt:lpstr>
      <vt:lpstr>Segregated Education: Rural Black School in Georgia, 1910</vt:lpstr>
      <vt:lpstr>The “One Drop” Rule: Walter F. White, NAACP Leader Three Harlem Women, ca. 1925</vt:lpstr>
      <vt:lpstr>The “One Drop” Rule: Barbara Fields on the One Drop Rule </vt:lpstr>
      <vt:lpstr>PowerPoint Presentation</vt:lpstr>
      <vt:lpstr>Duluth, Minnesota Lynching, 1920</vt:lpstr>
      <vt:lpstr>Black Woman Lynched in Oklahoma</vt:lpstr>
      <vt:lpstr>Lynching as Public Spectacle: A lynching in Paris, Texas, 1892</vt:lpstr>
      <vt:lpstr>The Wilmington Race Riot, 1898</vt:lpstr>
      <vt:lpstr>The Global Nexus: Racism and Colonialism</vt:lpstr>
      <vt:lpstr>Indiana Senator Albert Beveridge’s Speech on Expansion Before the U.S. Senate, January 9, 1900</vt:lpstr>
      <vt:lpstr>National Origins Act  (1924) Quota Total Number of Immigrants, 164,667 per year</vt:lpstr>
      <vt:lpstr>A European-Dominated World, 1900</vt:lpstr>
      <vt:lpstr>PowerPoint Presentation</vt:lpstr>
      <vt:lpstr>Slow, Steady Progress: Hampton Student Helping Ex-Slaves Learn to Read</vt:lpstr>
      <vt:lpstr> The Politics of Respectability: Middle Class Black Family in Atlanta, Georgia, ca. 1890</vt:lpstr>
      <vt:lpstr>James Sakamoto and the Japanese American Citizen’s League (Seattle Convention, 1930)</vt:lpstr>
      <vt:lpstr>New York City Protest Against Lynching and Race Riots, 1917</vt:lpstr>
      <vt:lpstr>PowerPoint Presentation</vt:lpstr>
      <vt:lpstr>Booker T. Washington at Hampton, 1879</vt:lpstr>
      <vt:lpstr>Spelman College Students, 1885</vt:lpstr>
      <vt:lpstr>Tuskegee Campus, 1881</vt:lpstr>
      <vt:lpstr>Tuskegee Classroom, 1902</vt:lpstr>
      <vt:lpstr>Tuskegee Students, ca. 1895</vt:lpstr>
      <vt:lpstr>Home Economics Class,  Tuskegee Institute, ca. 1903 </vt:lpstr>
      <vt:lpstr>The Oaks: Booker T. Washington Home at Tuskegee</vt:lpstr>
      <vt:lpstr>California Polytechnic State University, San Luis Obispo</vt:lpstr>
      <vt:lpstr>Fun Stuff: Taylor Teaching U.S. History at Cal Poly, 1979</vt:lpstr>
      <vt:lpstr>PowerPoint Presentation</vt:lpstr>
      <vt:lpstr>Washington Giving a Speech in Lakeland, Tennessee, n.d.</vt:lpstr>
      <vt:lpstr>The Atlanta Compromise Speech: Three Excerpts </vt:lpstr>
      <vt:lpstr>Booker T. Washington on the Black Response to Racial Oppression</vt:lpstr>
      <vt:lpstr>William Howard Taft, Booker T. Washington, and Andrew Carnegie</vt:lpstr>
      <vt:lpstr>PowerPoint Presentation</vt:lpstr>
      <vt:lpstr>PowerPoint Presentation</vt:lpstr>
      <vt:lpstr>John Hope of Morehouse College</vt:lpstr>
      <vt:lpstr>The Washington (D.C.)Bee, 1901</vt:lpstr>
      <vt:lpstr>The Afro-American Council Chapter in Oakland, California, ca. 1896</vt:lpstr>
      <vt:lpstr>Charleston Black Bricklayers Union</vt:lpstr>
      <vt:lpstr>Organizing Poster, Chicago Samuel Gompers, Founder, American Federation of Labor (AFL)</vt:lpstr>
      <vt:lpstr>King Cotton Postcard, 1907: Sharecroppers near Memphis</vt:lpstr>
      <vt:lpstr>Nineteenth Century Black Businesses: (l) Publishing Company, Albany, New York (r) Annie Turnbo Malone, St. Louis Cosmetics Manufacturer  </vt:lpstr>
      <vt:lpstr>The Atlanta Race Riot as Seen in Paris, France, 1906 </vt:lpstr>
      <vt:lpstr>Railroad Passenger Train in Virginia, ca. 1900. </vt:lpstr>
      <vt:lpstr>Booker T. Washington on the Black Response to Racial Oppression</vt:lpstr>
      <vt:lpstr>Booker T. Washington Visits Lewis and Clark High School, Spokane, March 10, 1913</vt:lpstr>
      <vt:lpstr>Booker T. Washington Lifting The Veil of Ignorance?</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Era of Protest and Accommodation</dc:title>
  <dc:creator>Quintard Taylor</dc:creator>
  <cp:lastModifiedBy>quintardjr@comcast.net</cp:lastModifiedBy>
  <cp:revision>99</cp:revision>
  <dcterms:created xsi:type="dcterms:W3CDTF">2008-03-30T17:47:49Z</dcterms:created>
  <dcterms:modified xsi:type="dcterms:W3CDTF">2018-04-05T15:08:46Z</dcterms:modified>
</cp:coreProperties>
</file>